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5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8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9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8" r:id="rId3"/>
    <p:sldMasterId id="2147483702" r:id="rId4"/>
    <p:sldMasterId id="2147483716" r:id="rId5"/>
    <p:sldMasterId id="2147483730" r:id="rId6"/>
    <p:sldMasterId id="2147483744" r:id="rId7"/>
    <p:sldMasterId id="2147483758" r:id="rId8"/>
    <p:sldMasterId id="2147483772" r:id="rId9"/>
    <p:sldMasterId id="2147483786" r:id="rId10"/>
  </p:sldMasterIdLst>
  <p:notesMasterIdLst>
    <p:notesMasterId r:id="rId22"/>
  </p:notesMasterIdLst>
  <p:handoutMasterIdLst>
    <p:handoutMasterId r:id="rId23"/>
  </p:handoutMasterIdLst>
  <p:sldIdLst>
    <p:sldId id="268" r:id="rId11"/>
    <p:sldId id="257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A32E6-6A1F-4B6D-86B1-BF59307F3083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1EE784-1E65-4D59-95BA-D1C061D22C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10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656123-83A3-4681-B3B9-32401240DF9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1B1ED-987C-4E33-A2AE-33E5D353B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210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science/psychology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naplic.org.uk/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6A947640-3859-4C56-968B-70DC53B91E98}" type="slidenum">
              <a:rPr lang="en-GB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</p:spPr>
        <p:txBody>
          <a:bodyPr/>
          <a:lstStyle/>
          <a:p>
            <a:pPr eaLnBrk="1" hangingPunct="1"/>
            <a:r>
              <a:rPr lang="en-GB" altLang="en-US">
                <a:latin typeface="Comic Sans MS" pitchFamily="66" charset="0"/>
              </a:rPr>
              <a:t>We have used the Communications model as a way of helping you look at where things may go wrong 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THE BIG PICTURE – in a split second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To show where within the 2 way communication process communication breaks down – as a speaker &amp; a listener</a:t>
            </a:r>
          </a:p>
          <a:p>
            <a:pPr eaLnBrk="1" hangingPunct="1"/>
            <a:endParaRPr lang="en-GB" altLang="en-US">
              <a:latin typeface="Comic Sans MS" pitchFamily="66" charset="0"/>
            </a:endParaRPr>
          </a:p>
          <a:p>
            <a:pPr eaLnBrk="1" hangingPunct="1"/>
            <a:r>
              <a:rPr lang="en-GB" altLang="en-US">
                <a:latin typeface="Comic Sans MS" pitchFamily="66" charset="0"/>
              </a:rPr>
              <a:t>Through the sessions we have suggested a wide range of  strategies/ approaches for use when communication breaks down and impacts upon 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Understanding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Expression 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and use of language </a:t>
            </a:r>
          </a:p>
          <a:p>
            <a:pPr eaLnBrk="1" hangingPunct="1"/>
            <a:endParaRPr lang="en-GB" altLang="en-US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98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F75D0DE1-2247-49BB-BE41-6C2F240CD590}" type="slidenum">
              <a:rPr lang="en-GB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892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400">
                <a:solidFill>
                  <a:srgbClr val="000000"/>
                </a:solidFill>
                <a:latin typeface="Arial" pitchFamily="34" charset="0"/>
              </a:rPr>
              <a:t>Journal of Child </a:t>
            </a:r>
            <a:r>
              <a:rPr lang="en-GB" altLang="en-US" sz="1400">
                <a:solidFill>
                  <a:srgbClr val="000000"/>
                </a:solidFill>
                <a:latin typeface="Arial" pitchFamily="34" charset="0"/>
                <a:hlinkClick r:id="rId3"/>
              </a:rPr>
              <a:t>Psychology</a:t>
            </a:r>
            <a:r>
              <a:rPr lang="en-GB" altLang="en-US" sz="1400">
                <a:solidFill>
                  <a:srgbClr val="000000"/>
                </a:solidFill>
                <a:latin typeface="Arial" pitchFamily="34" charset="0"/>
              </a:rPr>
              <a:t> and Psychiatry devoted to state of the art research on Developmental Language Disorder:[http://onlinelibrary.wiley.com/doi/10.1111/jcpp.2017.58.issue-10/issuetoc] Professor Courtenay Norbury is the issue editor.</a:t>
            </a:r>
          </a:p>
          <a:p>
            <a:pPr>
              <a:spcBef>
                <a:spcPct val="0"/>
              </a:spcBef>
            </a:pPr>
            <a:r>
              <a:rPr lang="en-GB" altLang="en-US" sz="1400" i="1">
                <a:solidFill>
                  <a:srgbClr val="000000"/>
                </a:solidFill>
                <a:latin typeface="Arial" pitchFamily="34" charset="0"/>
              </a:rPr>
              <a:t>Courtenay Norbury is a Professor of Developmental Language and Communication Disorders at University College London and the President of </a:t>
            </a:r>
            <a:r>
              <a:rPr lang="en-GB" altLang="en-US" sz="1400" i="1">
                <a:solidFill>
                  <a:srgbClr val="000000"/>
                </a:solidFill>
                <a:latin typeface="Arial" pitchFamily="34" charset="0"/>
                <a:hlinkClick r:id="rId4"/>
              </a:rPr>
              <a:t>NAPLIC</a:t>
            </a:r>
            <a:r>
              <a:rPr lang="en-GB" altLang="en-US" sz="1400" i="1">
                <a:solidFill>
                  <a:srgbClr val="000000"/>
                </a:solidFill>
                <a:latin typeface="Arial" pitchFamily="34" charset="0"/>
              </a:rPr>
              <a:t> (Professionals Supporting Language and Communication Development</a:t>
            </a:r>
            <a:endParaRPr lang="en-GB" altLang="en-US" sz="1400">
              <a:solidFill>
                <a:srgbClr val="000000"/>
              </a:solidFill>
              <a:latin typeface="Arial" pitchFamily="34" charset="0"/>
            </a:endParaRPr>
          </a:p>
          <a:p>
            <a:endParaRPr lang="en-GB" altLang="en-US">
              <a:latin typeface="Arial" pitchFamily="34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957B854-F52D-4041-8D0D-2C425EC4C45C}" type="slidenum">
              <a:rPr lang="en-GB" altLang="en-US" sz="1200">
                <a:solidFill>
                  <a:prstClr val="black"/>
                </a:solidFill>
              </a:rPr>
              <a:pPr/>
              <a:t>5</a:t>
            </a:fld>
            <a:endParaRPr lang="en-GB" alt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572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20D957AA-9C63-4CF1-A45D-946759072636}" type="slidenum">
              <a:rPr lang="en-GB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Background noise – </a:t>
            </a:r>
            <a:r>
              <a:rPr lang="en-GB" altLang="en-US" sz="900">
                <a:latin typeface="Arial" pitchFamily="34" charset="0"/>
              </a:rPr>
              <a:t>carpet areas, curtains, cushions, try to break up large areas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Distraction free – </a:t>
            </a:r>
            <a:r>
              <a:rPr lang="en-GB" altLang="en-US" sz="900">
                <a:latin typeface="Arial" pitchFamily="34" charset="0"/>
              </a:rPr>
              <a:t>especially important if very noisy environment</a:t>
            </a:r>
            <a:r>
              <a:rPr lang="en-GB" altLang="en-US" sz="900" b="1"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Small groups – develop attention and listening skills, language levels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Define areas –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Structurally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 - </a:t>
            </a:r>
            <a:r>
              <a:rPr lang="en-GB" altLang="en-US" sz="900">
                <a:latin typeface="Arial" pitchFamily="34" charset="0"/>
              </a:rPr>
              <a:t>help children focus attention, discourage run-ways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 - </a:t>
            </a:r>
            <a:r>
              <a:rPr lang="en-GB" altLang="en-US" sz="900">
                <a:latin typeface="Arial" pitchFamily="34" charset="0"/>
              </a:rPr>
              <a:t>learn routines associated with particular activities – water, painting etc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-have areas that support independent play, turn taking and group co-operative play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Visually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- use pictures to show activities, to show what equipment you need, to show how  many children can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    play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>
                <a:latin typeface="Arial" pitchFamily="34" charset="0"/>
              </a:rPr>
              <a:t>Visual cues – be aware of supporting understanding and expression with gesture/ pictures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>
                <a:latin typeface="Arial" pitchFamily="34" charset="0"/>
              </a:rPr>
              <a:t>Need to communicate – sabotage!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Support play</a:t>
            </a:r>
            <a:r>
              <a:rPr lang="en-GB" altLang="en-US" sz="900"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-  </a:t>
            </a:r>
            <a:r>
              <a:rPr lang="en-GB" altLang="en-US" sz="900" b="1">
                <a:latin typeface="Arial" pitchFamily="34" charset="0"/>
              </a:rPr>
              <a:t>watch!</a:t>
            </a:r>
            <a:r>
              <a:rPr lang="en-GB" altLang="en-US" sz="900">
                <a:latin typeface="Arial" pitchFamily="34" charset="0"/>
              </a:rPr>
              <a:t> Join in at child’s level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- Simplify play -  </a:t>
            </a:r>
            <a:r>
              <a:rPr lang="en-GB" altLang="en-US" sz="900">
                <a:latin typeface="Arial" pitchFamily="34" charset="0"/>
              </a:rPr>
              <a:t>reduce equipmen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 b="1">
                <a:latin typeface="Arial" pitchFamily="34" charset="0"/>
              </a:rPr>
              <a:t>                         -  </a:t>
            </a:r>
            <a:r>
              <a:rPr lang="en-GB" altLang="en-US" sz="900">
                <a:latin typeface="Arial" pitchFamily="34" charset="0"/>
              </a:rPr>
              <a:t>structure play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                        - model play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GB" altLang="en-US" sz="900" b="1">
                <a:latin typeface="Arial" pitchFamily="34" charset="0"/>
              </a:rPr>
              <a:t>Give choices – </a:t>
            </a:r>
            <a:r>
              <a:rPr lang="en-GB" altLang="en-US" sz="900">
                <a:latin typeface="Arial" pitchFamily="34" charset="0"/>
              </a:rPr>
              <a:t>help children choose from pictures, gestures, objects, invitation and  then to  move on.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                           Helps them to organise their thinking, experience new activities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 - </a:t>
            </a:r>
            <a:r>
              <a:rPr lang="en-GB" altLang="en-US" sz="900" b="1">
                <a:latin typeface="Arial" pitchFamily="34" charset="0"/>
              </a:rPr>
              <a:t>remember people play!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Key words</a:t>
            </a:r>
            <a:r>
              <a:rPr lang="en-GB" altLang="en-US" sz="900">
                <a:latin typeface="Arial" pitchFamily="34" charset="0"/>
              </a:rPr>
              <a:t> – comment, expand language slowly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 b="1">
                <a:latin typeface="Arial" pitchFamily="34" charset="0"/>
              </a:rPr>
              <a:t>Incorporate routine/ repetition – </a:t>
            </a:r>
            <a:r>
              <a:rPr lang="en-GB" altLang="en-US" sz="900">
                <a:latin typeface="Arial" pitchFamily="34" charset="0"/>
              </a:rPr>
              <a:t>children need to repeat and practice (some more than others)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Keep equipment out, develop slowly – add to role play day by day, set out bricks in different ways etc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900">
                <a:latin typeface="Arial" pitchFamily="34" charset="0"/>
              </a:rPr>
              <a:t>Use consistent routines that help children anticipate what comes next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900">
                <a:latin typeface="Arial" pitchFamily="34" charset="0"/>
              </a:rPr>
              <a:t> </a:t>
            </a:r>
            <a:r>
              <a:rPr lang="en-GB" altLang="en-US" sz="900" b="1">
                <a:latin typeface="Arial" pitchFamily="34" charset="0"/>
              </a:rPr>
              <a:t>PRAISE!</a:t>
            </a:r>
          </a:p>
        </p:txBody>
      </p:sp>
    </p:spTree>
    <p:extLst>
      <p:ext uri="{BB962C8B-B14F-4D97-AF65-F5344CB8AC3E}">
        <p14:creationId xmlns:p14="http://schemas.microsoft.com/office/powerpoint/2010/main" val="526667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376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5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212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13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018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20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93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086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063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5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017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319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67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092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164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0432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24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591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102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889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2155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7095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7153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538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5417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4388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1179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5492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7915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2796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0864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386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0421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8411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2778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9548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6405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3016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8241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6461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30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837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0978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4391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26502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527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9452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287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6571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6594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4519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11631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9606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723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98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208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4387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5102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4604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60314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27132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92212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7577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6917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2805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050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93390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31130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56568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56105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09688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37509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25073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19970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76988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251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18390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9465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0236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11609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81897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17912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2436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2313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58125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9204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7556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33667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36767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35514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48158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07617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83673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1780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40939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06370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4328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9165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17523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74864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63996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06324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62324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59153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88541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85347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40680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25323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34571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10514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55837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9156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4496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951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06539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81057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967-62B3-43B6-8A13-A51BA21BC9D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06768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D141-680F-4A14-90D4-C280EBF71AF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6116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0ACEF-A9C8-4D8B-B6C9-5A47D59BD7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3603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B85D-EE43-4D5C-BDE9-1F898DC70CC2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41139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8A908-4691-404D-9505-59F267A65C2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71775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B231-AACE-4732-98D2-A4FBD3764F4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24242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41DD0-F114-4020-B438-117406B1E33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0480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BA4A0-EE80-4C8F-AA53-B63F76A6634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0553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13E7-DAB1-4EB0-9942-5589122EB5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05846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F1CC2-E91A-41DC-A851-E9EBC9C82D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72244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434C-36DD-4809-8D63-10D69936222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57293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49310-A3F0-4147-82B2-F3F22103666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46138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E0B5-80EF-4F76-8AFC-C1FD5BC9C75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735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0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9098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1368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081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544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930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1052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592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471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032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3F38A"/>
            </a:gs>
            <a:gs pos="98000">
              <a:srgbClr val="F5F5B9"/>
            </a:gs>
            <a:gs pos="100000">
              <a:srgbClr val="FAFAD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000">
                <a:latin typeface="Arial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F22281-A763-4E62-B2DF-89B5C4FFE179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7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0066"/>
                </a:buClr>
                <a:buSzPct val="70000"/>
                <a:buFont typeface="Wingdings" panose="05000000000000000000" pitchFamily="2" charset="2"/>
                <a:buChar char="l"/>
                <a:defRPr/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511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sof.net/_images_300/School_Lunch_Lady_Serving_Food_Royalty_Free_Clipart_Picture_090306-176017-209042.jpg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93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user/RALLIcampaign" TargetMode="External"/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dgit.com/resources/literacy-language/vocabulary/pre-teaching-vocabulary/index.ht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9.xml"/><Relationship Id="rId6" Type="http://schemas.openxmlformats.org/officeDocument/2006/relationships/hyperlink" Target="https://www.thecommunicationtrust.org.uk/resources/resources/resources-for-practitioners/talking-about-a-generation/" TargetMode="External"/><Relationship Id="rId5" Type="http://schemas.openxmlformats.org/officeDocument/2006/relationships/hyperlink" Target="https://www.thecommunicationtrust.org.uk/resources/resources/resources-for-practitioners/communication-supporting-classroom-observation-tool.aspx" TargetMode="External"/><Relationship Id="rId4" Type="http://schemas.openxmlformats.org/officeDocument/2006/relationships/hyperlink" Target="https://www.thecommunicationtrust.org.uk/earlyyea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Developmental Language Disorder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What it is, how it impacts and what to do about it</a:t>
            </a:r>
          </a:p>
          <a:p>
            <a:pPr algn="ctr"/>
            <a:endParaRPr lang="en-GB" dirty="0"/>
          </a:p>
          <a:p>
            <a:pPr algn="ctr"/>
            <a:r>
              <a:rPr lang="en-GB" sz="2000" dirty="0"/>
              <a:t>SEND Support Service </a:t>
            </a:r>
          </a:p>
          <a:p>
            <a:pPr algn="ctr"/>
            <a:r>
              <a:rPr lang="en-GB" sz="2000" dirty="0"/>
              <a:t>Speech and Language in Education</a:t>
            </a:r>
          </a:p>
        </p:txBody>
      </p:sp>
    </p:spTree>
    <p:extLst>
      <p:ext uri="{BB962C8B-B14F-4D97-AF65-F5344CB8AC3E}">
        <p14:creationId xmlns:p14="http://schemas.microsoft.com/office/powerpoint/2010/main" val="118355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lowchart: Alternate Process 38"/>
          <p:cNvSpPr/>
          <p:nvPr/>
        </p:nvSpPr>
        <p:spPr>
          <a:xfrm>
            <a:off x="3563938" y="134938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0" name="Flowchart: Alternate Process 39"/>
          <p:cNvSpPr/>
          <p:nvPr/>
        </p:nvSpPr>
        <p:spPr>
          <a:xfrm>
            <a:off x="4794250" y="639763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1" name="Flowchart: Alternate Process 40"/>
          <p:cNvSpPr/>
          <p:nvPr/>
        </p:nvSpPr>
        <p:spPr>
          <a:xfrm>
            <a:off x="1619250" y="1341438"/>
            <a:ext cx="1081088" cy="719137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2" name="Flowchart: Alternate Process 41"/>
          <p:cNvSpPr/>
          <p:nvPr/>
        </p:nvSpPr>
        <p:spPr>
          <a:xfrm>
            <a:off x="2268538" y="549275"/>
            <a:ext cx="1079500" cy="719138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3" name="Flowchart: Alternate Process 42"/>
          <p:cNvSpPr/>
          <p:nvPr/>
        </p:nvSpPr>
        <p:spPr>
          <a:xfrm>
            <a:off x="1187450" y="3068638"/>
            <a:ext cx="1081088" cy="720725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4" name="Flowchart: Alternate Process 43"/>
          <p:cNvSpPr/>
          <p:nvPr/>
        </p:nvSpPr>
        <p:spPr>
          <a:xfrm>
            <a:off x="5364163" y="1436688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5" name="Flowchart: Alternate Process 44"/>
          <p:cNvSpPr/>
          <p:nvPr/>
        </p:nvSpPr>
        <p:spPr>
          <a:xfrm>
            <a:off x="1403350" y="2205038"/>
            <a:ext cx="1081088" cy="719137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6" name="Flowchart: Alternate Process 45"/>
          <p:cNvSpPr/>
          <p:nvPr/>
        </p:nvSpPr>
        <p:spPr>
          <a:xfrm>
            <a:off x="5724525" y="2238375"/>
            <a:ext cx="1168400" cy="719138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7" name="Flowchart: Alternate Process 46"/>
          <p:cNvSpPr/>
          <p:nvPr/>
        </p:nvSpPr>
        <p:spPr>
          <a:xfrm>
            <a:off x="2268538" y="5589588"/>
            <a:ext cx="1079500" cy="719137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8" name="Flowchart: Alternate Process 47"/>
          <p:cNvSpPr/>
          <p:nvPr/>
        </p:nvSpPr>
        <p:spPr>
          <a:xfrm>
            <a:off x="1619250" y="4797425"/>
            <a:ext cx="1081088" cy="719138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49" name="Flowchart: Alternate Process 48"/>
          <p:cNvSpPr/>
          <p:nvPr/>
        </p:nvSpPr>
        <p:spPr>
          <a:xfrm>
            <a:off x="6011863" y="3052763"/>
            <a:ext cx="1081087" cy="71913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0" name="Flowchart: Alternate Process 49"/>
          <p:cNvSpPr/>
          <p:nvPr/>
        </p:nvSpPr>
        <p:spPr>
          <a:xfrm>
            <a:off x="5724525" y="3846513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1" name="Flowchart: Alternate Process 50"/>
          <p:cNvSpPr/>
          <p:nvPr/>
        </p:nvSpPr>
        <p:spPr>
          <a:xfrm>
            <a:off x="1403350" y="3933825"/>
            <a:ext cx="1081088" cy="719138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2" name="Flowchart: Alternate Process 51"/>
          <p:cNvSpPr/>
          <p:nvPr/>
        </p:nvSpPr>
        <p:spPr>
          <a:xfrm>
            <a:off x="3562350" y="6073775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3" name="Flowchart: Alternate Process 52"/>
          <p:cNvSpPr/>
          <p:nvPr/>
        </p:nvSpPr>
        <p:spPr>
          <a:xfrm>
            <a:off x="5435600" y="4652963"/>
            <a:ext cx="1081088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4" name="Flowchart: Alternate Process 53"/>
          <p:cNvSpPr/>
          <p:nvPr/>
        </p:nvSpPr>
        <p:spPr>
          <a:xfrm>
            <a:off x="4794250" y="5467350"/>
            <a:ext cx="1079500" cy="720725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602038" y="217488"/>
            <a:ext cx="100171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Have ideas  and decide what to say</a:t>
            </a: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4841875" y="857250"/>
            <a:ext cx="10017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Choose words</a:t>
            </a: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5441950" y="1423988"/>
            <a:ext cx="1001713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Plan words in an appropriate sentence structure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46738" y="2235200"/>
            <a:ext cx="1323975" cy="6778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950" dirty="0">
                <a:solidFill>
                  <a:srgbClr val="000000"/>
                </a:solidFill>
                <a:cs typeface="Arial" panose="020B0604020202020204" pitchFamily="34" charset="0"/>
              </a:rPr>
              <a:t>Consider the impact the communication will have on others / its appropriateness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6018213" y="3173413"/>
            <a:ext cx="1001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Modify the message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5730875" y="3954463"/>
            <a:ext cx="1001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Select the sounds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5513388" y="4813300"/>
            <a:ext cx="100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Articulate the sounds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832350" y="5662613"/>
            <a:ext cx="10017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Speak fluently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3602038" y="6188075"/>
            <a:ext cx="10017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Self monitor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1609725" y="4895850"/>
            <a:ext cx="11239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Interpret non-verbal communication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1447800" y="4092575"/>
            <a:ext cx="100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Listen / hear / concentrate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1196975" y="3305175"/>
            <a:ext cx="10017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Remember </a:t>
            </a: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1443038" y="2398713"/>
            <a:ext cx="1001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Understand the words</a:t>
            </a: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697038" y="1439863"/>
            <a:ext cx="1003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Understand sentence structure</a:t>
            </a: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2309813" y="627063"/>
            <a:ext cx="10017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Understand the meaning – literal and non-literal</a:t>
            </a: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2309813" y="5797550"/>
            <a:ext cx="10017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>
                <a:solidFill>
                  <a:srgbClr val="000000"/>
                </a:solidFill>
                <a:cs typeface="Arial" pitchFamily="34" charset="0"/>
              </a:rPr>
              <a:t>Look</a:t>
            </a:r>
          </a:p>
        </p:txBody>
      </p:sp>
      <p:pic>
        <p:nvPicPr>
          <p:cNvPr id="9250" name="Picture 2" descr="Image result for boy thinking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613" y="2381250"/>
            <a:ext cx="2417762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loud Callout 71"/>
          <p:cNvSpPr/>
          <p:nvPr/>
        </p:nvSpPr>
        <p:spPr>
          <a:xfrm flipH="1">
            <a:off x="2797175" y="2157413"/>
            <a:ext cx="930275" cy="654050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73" name="Oval Callout 72"/>
          <p:cNvSpPr/>
          <p:nvPr/>
        </p:nvSpPr>
        <p:spPr>
          <a:xfrm>
            <a:off x="4427538" y="2157413"/>
            <a:ext cx="858837" cy="693737"/>
          </a:xfrm>
          <a:prstGeom prst="wedgeEllipseCallout">
            <a:avLst>
              <a:gd name="adj1" fmla="val -30969"/>
              <a:gd name="adj2" fmla="val 5779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400">
              <a:solidFill>
                <a:srgbClr val="FFFFFF"/>
              </a:solidFill>
            </a:endParaRPr>
          </a:p>
        </p:txBody>
      </p:sp>
      <p:sp>
        <p:nvSpPr>
          <p:cNvPr id="9253" name="TextBox 73"/>
          <p:cNvSpPr txBox="1">
            <a:spLocks noChangeArrowheads="1"/>
          </p:cNvSpPr>
          <p:nvPr/>
        </p:nvSpPr>
        <p:spPr bwMode="auto">
          <a:xfrm>
            <a:off x="6732588" y="6524625"/>
            <a:ext cx="21939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>
                <a:solidFill>
                  <a:srgbClr val="000000"/>
                </a:solidFill>
                <a:cs typeface="Arial" pitchFamily="34" charset="0"/>
              </a:rPr>
              <a:t>Communication Chain Elklan </a:t>
            </a:r>
          </a:p>
        </p:txBody>
      </p:sp>
    </p:spTree>
    <p:extLst>
      <p:ext uri="{BB962C8B-B14F-4D97-AF65-F5344CB8AC3E}">
        <p14:creationId xmlns:p14="http://schemas.microsoft.com/office/powerpoint/2010/main" val="222852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>
                <a:solidFill>
                  <a:schemeClr val="tx1"/>
                </a:solidFill>
              </a:rPr>
              <a:t>Developmental Language Disorder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11188" y="1341438"/>
            <a:ext cx="8229600" cy="518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endParaRPr lang="en-GB" altLang="en-US" sz="2800" kern="0" dirty="0">
              <a:solidFill>
                <a:srgbClr val="333399"/>
              </a:solidFill>
            </a:endParaRP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b="1" kern="0" dirty="0">
                <a:solidFill>
                  <a:srgbClr val="000000"/>
                </a:solidFill>
              </a:rPr>
              <a:t>Developmental</a:t>
            </a: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kern="0" dirty="0">
                <a:solidFill>
                  <a:srgbClr val="000000"/>
                </a:solidFill>
              </a:rPr>
              <a:t>Emerges through the course of development, not acquired or associated with another condition</a:t>
            </a: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b="1" kern="0" dirty="0">
                <a:solidFill>
                  <a:srgbClr val="000000"/>
                </a:solidFill>
              </a:rPr>
              <a:t>Language</a:t>
            </a: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kern="0" dirty="0">
                <a:solidFill>
                  <a:srgbClr val="000000"/>
                </a:solidFill>
              </a:rPr>
              <a:t>Understanding and expressive language</a:t>
            </a: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b="1" kern="0" dirty="0">
                <a:solidFill>
                  <a:srgbClr val="000000"/>
                </a:solidFill>
              </a:rPr>
              <a:t>Disorder</a:t>
            </a: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2800" kern="0" dirty="0">
                <a:solidFill>
                  <a:srgbClr val="000000"/>
                </a:solidFill>
              </a:rPr>
              <a:t>Difficulties continue into middle-childhood and beyond and have a functional impact on everyday life (social and/ or confidence and/ or education)</a:t>
            </a:r>
          </a:p>
        </p:txBody>
      </p:sp>
    </p:spTree>
    <p:extLst>
      <p:ext uri="{BB962C8B-B14F-4D97-AF65-F5344CB8AC3E}">
        <p14:creationId xmlns:p14="http://schemas.microsoft.com/office/powerpoint/2010/main" val="238864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</a:rPr>
              <a:t>Developmental Language Disorder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5256212"/>
          </a:xfrm>
        </p:spPr>
        <p:txBody>
          <a:bodyPr/>
          <a:lstStyle/>
          <a:p>
            <a:pPr eaLnBrk="1" hangingPunct="1">
              <a:buFontTx/>
              <a:buChar char="•"/>
            </a:pPr>
            <a:endParaRPr lang="en-GB" altLang="en-US" sz="2800">
              <a:solidFill>
                <a:srgbClr val="333399"/>
              </a:solidFill>
            </a:endParaRPr>
          </a:p>
          <a:p>
            <a:pPr eaLnBrk="1" hangingPunct="1"/>
            <a:r>
              <a:rPr lang="en-GB" altLang="en-US" sz="2800"/>
              <a:t>Children who struggle to acquire language without specific teaching</a:t>
            </a:r>
          </a:p>
          <a:p>
            <a:pPr eaLnBrk="1" hangingPunct="1"/>
            <a:r>
              <a:rPr lang="en-GB" altLang="en-US" sz="2800"/>
              <a:t>Can affect one or more areas of language development</a:t>
            </a:r>
          </a:p>
          <a:p>
            <a:pPr eaLnBrk="1" hangingPunct="1"/>
            <a:r>
              <a:rPr lang="en-GB" altLang="en-US" sz="2800"/>
              <a:t>Can occur in any language and/or social group</a:t>
            </a:r>
          </a:p>
          <a:p>
            <a:pPr eaLnBrk="1" hangingPunct="1"/>
            <a:r>
              <a:rPr lang="en-GB" altLang="en-US" sz="2800"/>
              <a:t>Is not caused by speaking two or more languages</a:t>
            </a:r>
          </a:p>
          <a:p>
            <a:pPr eaLnBrk="1" hangingPunct="1"/>
            <a:r>
              <a:rPr lang="en-GB" altLang="en-US" sz="2800"/>
              <a:t>Children have persisting language difficulties that create barriers to communication or learning in everyday life.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165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49575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673100" y="1679575"/>
            <a:ext cx="3221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She’ll grow out of it! 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23863" y="333375"/>
            <a:ext cx="7543800" cy="885825"/>
          </a:xfrm>
        </p:spPr>
        <p:txBody>
          <a:bodyPr/>
          <a:lstStyle/>
          <a:p>
            <a:pPr algn="ctr" eaLnBrk="1" hangingPunct="1"/>
            <a:r>
              <a:rPr lang="en-GB" altLang="en-US">
                <a:solidFill>
                  <a:schemeClr val="tx1"/>
                </a:solidFill>
              </a:rPr>
              <a:t>Some Common Myths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924300" y="2262188"/>
            <a:ext cx="41878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He’s just lazy (or naughty)!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132138" y="4168775"/>
            <a:ext cx="5119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Two languages makes DLD worse</a:t>
            </a:r>
            <a:endParaRPr lang="en-GB" altLang="en-US" sz="240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09625" y="3035300"/>
            <a:ext cx="45450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It’s not the kids who have the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problem – it’s poor parenting!</a:t>
            </a:r>
            <a:endParaRPr lang="en-GB" altLang="en-US" sz="240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20738" y="4941888"/>
            <a:ext cx="61452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We should focus all our resources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on early intervention – it is too late once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they get to school</a:t>
            </a:r>
            <a:endParaRPr lang="en-GB" altLang="en-US" sz="2400">
              <a:solidFill>
                <a:srgbClr val="000000"/>
              </a:solidFill>
            </a:endParaRPr>
          </a:p>
        </p:txBody>
      </p:sp>
      <p:sp>
        <p:nvSpPr>
          <p:cNvPr id="12296" name="Rounded Rectangular Callout 1"/>
          <p:cNvSpPr>
            <a:spLocks noChangeArrowheads="1"/>
          </p:cNvSpPr>
          <p:nvPr/>
        </p:nvSpPr>
        <p:spPr bwMode="auto">
          <a:xfrm>
            <a:off x="1258888" y="1628775"/>
            <a:ext cx="3433762" cy="563563"/>
          </a:xfrm>
          <a:prstGeom prst="wedgeRoundRectCallout">
            <a:avLst>
              <a:gd name="adj1" fmla="val -45153"/>
              <a:gd name="adj2" fmla="val 182125"/>
              <a:gd name="adj3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itchFamily="2" charset="2"/>
              <a:buChar char="l"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297" name="Rounded Rectangular Callout 2"/>
          <p:cNvSpPr>
            <a:spLocks noChangeArrowheads="1"/>
          </p:cNvSpPr>
          <p:nvPr/>
        </p:nvSpPr>
        <p:spPr bwMode="auto">
          <a:xfrm>
            <a:off x="539750" y="1268413"/>
            <a:ext cx="2303463" cy="923925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itchFamily="2" charset="2"/>
              <a:buChar char="l"/>
            </a:pPr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6045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2700338" y="260350"/>
            <a:ext cx="4330700" cy="963613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#dld123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557338"/>
            <a:ext cx="7848600" cy="441166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(1) DLD is a problem with speaking and/or listening,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(2) it is hidden but common,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/>
              <a:t>(3) support can help to improve the quality of life of affected children and their families.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413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543800" cy="12954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The impact of a Developmental Language Disorder at school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971550" y="2060575"/>
            <a:ext cx="5256213" cy="3313113"/>
          </a:xfrm>
          <a:ln w="127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GB" altLang="en-US" sz="1400" b="1" dirty="0">
                <a:latin typeface="Icul"/>
              </a:rPr>
              <a:t>Children with DLD will have difficulties with some or all of these: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00CC00"/>
                </a:solidFill>
              </a:rPr>
              <a:t>Focusing on activities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00CC00"/>
                </a:solidFill>
                <a:latin typeface="Icul"/>
              </a:rPr>
              <a:t>Difficulties </a:t>
            </a:r>
            <a:r>
              <a:rPr lang="en-GB" altLang="en-US" sz="1400" b="1" dirty="0">
                <a:solidFill>
                  <a:srgbClr val="00CC00"/>
                </a:solidFill>
              </a:rPr>
              <a:t>remembering 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00CC00"/>
                </a:solidFill>
                <a:latin typeface="Icul"/>
              </a:rPr>
              <a:t>Difficulties </a:t>
            </a:r>
            <a:r>
              <a:rPr lang="en-GB" altLang="en-US" sz="1400" b="1" dirty="0">
                <a:solidFill>
                  <a:srgbClr val="00CC00"/>
                </a:solidFill>
              </a:rPr>
              <a:t>following instructions without visuals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00CC00"/>
                </a:solidFill>
                <a:latin typeface="Icul"/>
              </a:rPr>
              <a:t>Difficulties </a:t>
            </a:r>
            <a:r>
              <a:rPr lang="en-GB" altLang="en-US" sz="1400" b="1" dirty="0">
                <a:solidFill>
                  <a:srgbClr val="00CC00"/>
                </a:solidFill>
              </a:rPr>
              <a:t>responding appropriately to questions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00CC00"/>
                </a:solidFill>
                <a:latin typeface="Icul"/>
              </a:rPr>
              <a:t>Difficulties </a:t>
            </a:r>
            <a:r>
              <a:rPr lang="en-GB" altLang="en-US" sz="1400" b="1" dirty="0">
                <a:solidFill>
                  <a:srgbClr val="00CC00"/>
                </a:solidFill>
              </a:rPr>
              <a:t>learning and remembering new vocabulary 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FF0000"/>
                </a:solidFill>
              </a:rPr>
              <a:t>Using words and sentences</a:t>
            </a:r>
          </a:p>
          <a:p>
            <a:pPr eaLnBrk="1" hangingPunct="1">
              <a:defRPr/>
            </a:pPr>
            <a:r>
              <a:rPr lang="en-GB" altLang="en-US" sz="1400" b="1" dirty="0">
                <a:solidFill>
                  <a:srgbClr val="FF0000"/>
                </a:solidFill>
              </a:rPr>
              <a:t>Explaining what they mean</a:t>
            </a:r>
          </a:p>
          <a:p>
            <a:pPr eaLnBrk="1" hangingPunct="1">
              <a:defRPr/>
            </a:pPr>
            <a:r>
              <a:rPr lang="en-GB" altLang="en-US" sz="1400" b="1" dirty="0"/>
              <a:t>Confidence and self-esteem anxiety</a:t>
            </a:r>
          </a:p>
          <a:p>
            <a:pPr eaLnBrk="1" hangingPunct="1">
              <a:defRPr/>
            </a:pPr>
            <a:r>
              <a:rPr lang="en-GB" altLang="en-US" sz="1400" b="1" dirty="0"/>
              <a:t>Rigid thinking patterns</a:t>
            </a:r>
          </a:p>
          <a:p>
            <a:pPr eaLnBrk="1" hangingPunct="1">
              <a:defRPr/>
            </a:pPr>
            <a:r>
              <a:rPr lang="en-GB" altLang="en-US" sz="1400" b="1" dirty="0"/>
              <a:t>Social skills</a:t>
            </a:r>
          </a:p>
          <a:p>
            <a:pPr eaLnBrk="1" hangingPunct="1">
              <a:defRPr/>
            </a:pPr>
            <a:r>
              <a:rPr lang="en-GB" altLang="en-US" sz="1400" b="1" dirty="0"/>
              <a:t>Behaviour</a:t>
            </a:r>
          </a:p>
          <a:p>
            <a:pPr eaLnBrk="1" hangingPunct="1">
              <a:defRPr/>
            </a:pPr>
            <a:endParaRPr lang="en-GB" altLang="en-US" sz="1400" dirty="0"/>
          </a:p>
          <a:p>
            <a:pPr>
              <a:defRPr/>
            </a:pP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44008" y="4217698"/>
            <a:ext cx="3816350" cy="18002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endParaRPr lang="en-GB" altLang="en-US" sz="1400" kern="0" dirty="0">
              <a:solidFill>
                <a:srgbClr val="000000"/>
              </a:solidFill>
            </a:endParaRPr>
          </a:p>
          <a:p>
            <a:pPr marL="0" indent="0" eaLnBrk="1" hangingPunct="1">
              <a:buClr>
                <a:srgbClr val="330066"/>
              </a:buClr>
              <a:buFont typeface="Wingdings" pitchFamily="2" charset="2"/>
              <a:buNone/>
              <a:defRPr/>
            </a:pPr>
            <a:r>
              <a:rPr lang="en-GB" altLang="en-US" sz="1400" kern="0" dirty="0">
                <a:solidFill>
                  <a:srgbClr val="000000"/>
                </a:solidFill>
              </a:rPr>
              <a:t>DLD can limit access to the curriculum</a:t>
            </a:r>
          </a:p>
          <a:p>
            <a:pPr eaLnBrk="1" hangingPunct="1">
              <a:buClr>
                <a:srgbClr val="330066"/>
              </a:buClr>
              <a:defRPr/>
            </a:pPr>
            <a:r>
              <a:rPr lang="en-GB" altLang="en-US" sz="1400" kern="0" dirty="0">
                <a:solidFill>
                  <a:srgbClr val="000000"/>
                </a:solidFill>
              </a:rPr>
              <a:t>Learning </a:t>
            </a:r>
          </a:p>
          <a:p>
            <a:pPr eaLnBrk="1" hangingPunct="1">
              <a:buClr>
                <a:srgbClr val="330066"/>
              </a:buClr>
              <a:defRPr/>
            </a:pPr>
            <a:r>
              <a:rPr lang="en-GB" altLang="en-US" sz="1400" kern="0" dirty="0">
                <a:solidFill>
                  <a:srgbClr val="000000"/>
                </a:solidFill>
              </a:rPr>
              <a:t>Reading comprehension</a:t>
            </a:r>
          </a:p>
          <a:p>
            <a:pPr eaLnBrk="1" hangingPunct="1">
              <a:buClr>
                <a:srgbClr val="330066"/>
              </a:buClr>
              <a:defRPr/>
            </a:pPr>
            <a:r>
              <a:rPr lang="en-GB" altLang="en-US" sz="1400" kern="0" dirty="0">
                <a:solidFill>
                  <a:srgbClr val="000000"/>
                </a:solidFill>
              </a:rPr>
              <a:t>Learning phonics</a:t>
            </a:r>
          </a:p>
          <a:p>
            <a:pPr eaLnBrk="1" hangingPunct="1">
              <a:buClr>
                <a:srgbClr val="330066"/>
              </a:buClr>
              <a:defRPr/>
            </a:pPr>
            <a:r>
              <a:rPr lang="en-GB" altLang="en-US" sz="1400" kern="0" dirty="0">
                <a:solidFill>
                  <a:srgbClr val="000000"/>
                </a:solidFill>
              </a:rPr>
              <a:t>Ability to show knowledge verbally</a:t>
            </a:r>
          </a:p>
          <a:p>
            <a:pPr eaLnBrk="1" hangingPunct="1">
              <a:buClr>
                <a:srgbClr val="330066"/>
              </a:buClr>
              <a:defRPr/>
            </a:pPr>
            <a:endParaRPr lang="en-GB" altLang="en-US" sz="1400" kern="0" dirty="0">
              <a:solidFill>
                <a:srgbClr val="000000"/>
              </a:solidFill>
            </a:endParaRPr>
          </a:p>
          <a:p>
            <a:pPr>
              <a:buClr>
                <a:srgbClr val="330066"/>
              </a:buClr>
              <a:defRPr/>
            </a:pPr>
            <a:endParaRPr lang="en-GB" altLang="en-US" kern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092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7543800" cy="12954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The impact of a Speech Sound Disorder at school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755650" y="1916113"/>
            <a:ext cx="6707188" cy="3294062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Ability to show knowledge</a:t>
            </a:r>
          </a:p>
          <a:p>
            <a:pPr eaLnBrk="1" hangingPunct="1">
              <a:defRPr/>
            </a:pPr>
            <a:r>
              <a:rPr lang="en-GB" altLang="en-US" dirty="0"/>
              <a:t>Relationships with peers and adults</a:t>
            </a:r>
          </a:p>
          <a:p>
            <a:pPr eaLnBrk="1" hangingPunct="1">
              <a:defRPr/>
            </a:pPr>
            <a:r>
              <a:rPr lang="en-GB" altLang="en-US" dirty="0"/>
              <a:t>Confidence and self esteem</a:t>
            </a:r>
          </a:p>
          <a:p>
            <a:pPr eaLnBrk="1" hangingPunct="1">
              <a:defRPr/>
            </a:pPr>
            <a:r>
              <a:rPr lang="en-GB" altLang="en-US" dirty="0"/>
              <a:t>Behaviour</a:t>
            </a:r>
          </a:p>
          <a:p>
            <a:pPr>
              <a:defRPr/>
            </a:pPr>
            <a:r>
              <a:rPr lang="en-GB" altLang="en-US" dirty="0"/>
              <a:t>Phonics and Literacy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229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Knowing your children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/>
              <a:t>Ask your SENCO for any recent reports/updates</a:t>
            </a:r>
          </a:p>
          <a:p>
            <a:pPr eaLnBrk="1" hangingPunct="1"/>
            <a:r>
              <a:rPr lang="en-GB" altLang="en-US" sz="2800"/>
              <a:t>Contact your named speech and language therapist or link therapist for your school for further information</a:t>
            </a:r>
          </a:p>
          <a:p>
            <a:pPr eaLnBrk="1" hangingPunct="1"/>
            <a:r>
              <a:rPr lang="en-GB" altLang="en-US" sz="2800"/>
              <a:t>Ensure all staff are aware of child's additional needs</a:t>
            </a:r>
          </a:p>
          <a:p>
            <a:pPr eaLnBrk="1" hangingPunct="1"/>
            <a:r>
              <a:rPr lang="en-GB" altLang="en-US" sz="2800"/>
              <a:t>Inform welfare staff if necessary.</a:t>
            </a:r>
          </a:p>
        </p:txBody>
      </p:sp>
      <p:pic>
        <p:nvPicPr>
          <p:cNvPr id="46084" name="Picture 8" descr="MC90028708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3938588"/>
            <a:ext cx="2635250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10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168900"/>
            <a:ext cx="1646237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809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you can do next…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Tools to measure language development</a:t>
            </a:r>
          </a:p>
          <a:p>
            <a:pPr lvl="2"/>
            <a:r>
              <a:rPr lang="en-GB" altLang="en-US"/>
              <a:t>Wellcomm, Talk Boost, Progression Tools, Universally Speaking Checklist, Speech Link</a:t>
            </a:r>
          </a:p>
          <a:p>
            <a:r>
              <a:rPr lang="en-GB" altLang="en-US"/>
              <a:t>Further Speech and Language Training</a:t>
            </a:r>
          </a:p>
          <a:p>
            <a:pPr lvl="2"/>
            <a:r>
              <a:rPr lang="en-GB" altLang="en-US"/>
              <a:t>SENDSS: Guided Talk, Elklan, ROSCo, ELAT, Ready for Sounds, Vocabulary Training, Talking Tables</a:t>
            </a:r>
          </a:p>
          <a:p>
            <a:pPr lvl="2"/>
            <a:r>
              <a:rPr lang="en-GB" altLang="en-US"/>
              <a:t>NHS: Primary/ Early Years Strategies training, Makaton</a:t>
            </a:r>
          </a:p>
          <a:p>
            <a:r>
              <a:rPr lang="en-GB" altLang="en-US"/>
              <a:t>RADLD videos </a:t>
            </a:r>
            <a:r>
              <a:rPr lang="en-GB" altLang="en-US" sz="2400">
                <a:hlinkClick r:id="rId2"/>
              </a:rPr>
              <a:t>https://www.youtube.com/user/RALLIcampaign</a:t>
            </a:r>
            <a:endParaRPr lang="en-GB" altLang="en-US" sz="2400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711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5400"/>
            <a:ext cx="7543800" cy="1295400"/>
          </a:xfrm>
        </p:spPr>
        <p:txBody>
          <a:bodyPr/>
          <a:lstStyle/>
          <a:p>
            <a:pPr algn="ctr" eaLnBrk="1" hangingPunct="1"/>
            <a:r>
              <a:rPr lang="en-GB" altLang="en-US"/>
              <a:t>Useful resources: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268413"/>
            <a:ext cx="8229600" cy="48974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400" dirty="0"/>
              <a:t>Black Sheep Press Time for Sounds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/>
              <a:t>Language </a:t>
            </a:r>
            <a:r>
              <a:rPr lang="en-GB" sz="2400" dirty="0"/>
              <a:t>Steps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/>
              <a:t>PTV </a:t>
            </a:r>
            <a:r>
              <a:rPr lang="en-GB" sz="2400" dirty="0">
                <a:solidFill>
                  <a:srgbClr val="FF0000"/>
                </a:solidFill>
                <a:hlinkClick r:id="rId3"/>
              </a:rPr>
              <a:t>https://www.widgit.com/resources/literacy-language/vocabulary/pre-teaching-vocabulary/index.htm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endParaRPr lang="en-GB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/>
              <a:t>Black Sheep Press Narrative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The Communication Trust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altLang="en-US" sz="2400" dirty="0">
                <a:hlinkClick r:id="rId4"/>
              </a:rPr>
              <a:t>https://www.thecommunicationtrust.org.uk/earlyyears/</a:t>
            </a:r>
            <a:endParaRPr lang="en-GB" altLang="en-US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Communication supporting classroom observation tool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altLang="en-US" sz="2400" dirty="0">
                <a:hlinkClick r:id="rId5"/>
              </a:rPr>
              <a:t>https://www.thecommunicationtrust.org.uk/resources/resources/resources-for-practitioners/communication-supporting-classroom-observation-tool.aspx</a:t>
            </a:r>
            <a:endParaRPr lang="en-GB" altLang="en-US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400" dirty="0"/>
              <a:t>The Communication Trust - Talking about a generation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altLang="en-US" sz="2400" dirty="0">
                <a:solidFill>
                  <a:srgbClr val="FF0000"/>
                </a:solidFill>
                <a:hlinkClick r:id="rId6"/>
              </a:rPr>
              <a:t>https://www.thecommunicationtrust.org.uk/resources/resources/resources-for-practitioners/talking-about-a-generation/</a:t>
            </a:r>
            <a:r>
              <a:rPr lang="en-GB" altLang="en-US" sz="24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600" dirty="0"/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600" dirty="0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165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781560"/>
      </p:ext>
    </p:extLst>
  </p:cSld>
  <p:clrMapOvr>
    <a:masterClrMapping/>
  </p:clrMapOvr>
  <p:transition spd="med">
    <p:wheel/>
  </p:transition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l"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1006</Words>
  <Application>Microsoft Office PowerPoint</Application>
  <PresentationFormat>On-screen Show (4:3)</PresentationFormat>
  <Paragraphs>140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11</vt:i4>
      </vt:variant>
    </vt:vector>
  </HeadingPairs>
  <TitlesOfParts>
    <vt:vector size="26" baseType="lpstr">
      <vt:lpstr>Arial</vt:lpstr>
      <vt:lpstr>Calibri</vt:lpstr>
      <vt:lpstr>Comic Sans MS</vt:lpstr>
      <vt:lpstr>Icul</vt:lpstr>
      <vt:lpstr>Wingdings</vt:lpstr>
      <vt:lpstr>Network</vt:lpstr>
      <vt:lpstr>1_Network</vt:lpstr>
      <vt:lpstr>2_Network</vt:lpstr>
      <vt:lpstr>3_Network</vt:lpstr>
      <vt:lpstr>4_Network</vt:lpstr>
      <vt:lpstr>5_Network</vt:lpstr>
      <vt:lpstr>6_Network</vt:lpstr>
      <vt:lpstr>7_Network</vt:lpstr>
      <vt:lpstr>8_Network</vt:lpstr>
      <vt:lpstr>9_Network</vt:lpstr>
      <vt:lpstr>Developmental Language Disorder</vt:lpstr>
      <vt:lpstr>PowerPoint Presentation</vt:lpstr>
      <vt:lpstr>Developmental Language Disorder</vt:lpstr>
      <vt:lpstr>Developmental Language Disorder</vt:lpstr>
      <vt:lpstr>Some Common Myths</vt:lpstr>
      <vt:lpstr>#dld123</vt:lpstr>
      <vt:lpstr>The impact of a Developmental Language Disorder at school</vt:lpstr>
      <vt:lpstr>The impact of a Speech Sound Disorder at school</vt:lpstr>
      <vt:lpstr>Knowing your children</vt:lpstr>
      <vt:lpstr>What you can do next…</vt:lpstr>
      <vt:lpstr>Useful resources:</vt:lpstr>
    </vt:vector>
  </TitlesOfParts>
  <Company>Blackburn with Darwen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Developmental Language Disorder</dc:title>
  <dc:creator>Ritchie Sarah</dc:creator>
  <cp:lastModifiedBy>Teacher</cp:lastModifiedBy>
  <cp:revision>5</cp:revision>
  <cp:lastPrinted>2018-10-17T14:47:47Z</cp:lastPrinted>
  <dcterms:created xsi:type="dcterms:W3CDTF">2018-10-17T14:28:41Z</dcterms:created>
  <dcterms:modified xsi:type="dcterms:W3CDTF">2021-11-14T20:10:32Z</dcterms:modified>
</cp:coreProperties>
</file>