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7685D1-8F42-471D-BE55-6F33C909AE8B}"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56EF2427-7819-4BCF-AD0D-FADBB09E8D22}">
      <dgm:prSet custT="1"/>
      <dgm:spPr>
        <a:solidFill>
          <a:srgbClr val="6E3E6E"/>
        </a:solidFill>
      </dgm:spPr>
      <dgm:t>
        <a:bodyPr/>
        <a:lstStyle/>
        <a:p>
          <a:r>
            <a:rPr lang="en-GB" sz="2200" dirty="0">
              <a:latin typeface="Arial" panose="020B0604020202020204" pitchFamily="34" charset="0"/>
              <a:cs typeface="Arial" panose="020B0604020202020204" pitchFamily="34" charset="0"/>
            </a:rPr>
            <a:t>What is an Education Mental Health Practitioner (EMHP)?</a:t>
          </a:r>
          <a:endParaRPr lang="en-US" sz="2200" dirty="0">
            <a:latin typeface="Arial" panose="020B0604020202020204" pitchFamily="34" charset="0"/>
            <a:cs typeface="Arial" panose="020B0604020202020204" pitchFamily="34" charset="0"/>
          </a:endParaRPr>
        </a:p>
      </dgm:t>
    </dgm:pt>
    <dgm:pt modelId="{B4236DDC-4783-48E3-B05C-4D31DC45E4B2}" type="par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F6EE35B-8721-4924-9AA1-96D3FBCD23E1}" type="sib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1283E00-C68A-4588-9008-929AA717370B}">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Early intervention for mild to moderate Mental Health difficulties</a:t>
          </a:r>
          <a:endParaRPr lang="en-US" sz="2400" dirty="0">
            <a:latin typeface="Arial" panose="020B0604020202020204" pitchFamily="34" charset="0"/>
            <a:cs typeface="Arial" panose="020B0604020202020204" pitchFamily="34" charset="0"/>
          </a:endParaRPr>
        </a:p>
      </dgm:t>
    </dgm:pt>
    <dgm:pt modelId="{BF4700C1-F36A-4572-A047-89493F731DF4}" type="par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188781D9-3A83-411D-926B-ECAECF878FC6}" type="sib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9F199C9E-87B8-4AEE-B3BE-76178DBA3A34}">
      <dgm:prSet custT="1"/>
      <dgm:spPr>
        <a:solidFill>
          <a:srgbClr val="6E3E6E"/>
        </a:solidFill>
      </dgm:spPr>
      <dgm:t>
        <a:bodyPr/>
        <a:lstStyle/>
        <a:p>
          <a:r>
            <a:rPr lang="en-GB" sz="2400" dirty="0">
              <a:latin typeface="Arial" panose="020B0604020202020204" pitchFamily="34" charset="0"/>
              <a:cs typeface="Arial" panose="020B0604020202020204" pitchFamily="34" charset="0"/>
            </a:rPr>
            <a:t>What is a Mental Health Support Team (MHST)?</a:t>
          </a:r>
          <a:endParaRPr lang="en-US" sz="2400" dirty="0">
            <a:latin typeface="Arial" panose="020B0604020202020204" pitchFamily="34" charset="0"/>
            <a:cs typeface="Arial" panose="020B0604020202020204" pitchFamily="34" charset="0"/>
          </a:endParaRPr>
        </a:p>
      </dgm:t>
    </dgm:pt>
    <dgm:pt modelId="{88060EDA-BA6A-4A74-9C85-D6391D30FABE}" type="par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7BC92B39-32CB-45F4-BF0C-6A3E2357B667}" type="sib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329D92BA-0222-44AE-AA5A-6A084B53EA9F}">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dirty="0">
            <a:latin typeface="Arial" panose="020B0604020202020204" pitchFamily="34" charset="0"/>
            <a:cs typeface="Arial" panose="020B0604020202020204" pitchFamily="34" charset="0"/>
          </a:endParaRPr>
        </a:p>
      </dgm:t>
    </dgm:pt>
    <dgm:pt modelId="{AA5AB870-85D7-40C0-8F71-EE1B12A93261}" type="par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2DDBF22F-4A53-4701-B583-3123130C562A}" type="sib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45E2681C-6566-4E74-A139-4C0119A83AFC}">
      <dgm:prSet custT="1"/>
      <dgm:spPr>
        <a:solidFill>
          <a:srgbClr val="6E3E6E"/>
        </a:solidFill>
      </dgm:spPr>
      <dgm:t>
        <a:bodyPr/>
        <a:lstStyle/>
        <a:p>
          <a:r>
            <a:rPr lang="en-GB" sz="2400">
              <a:latin typeface="Arial" panose="020B0604020202020204" pitchFamily="34" charset="0"/>
              <a:cs typeface="Arial" panose="020B0604020202020204" pitchFamily="34" charset="0"/>
            </a:rPr>
            <a:t>How do I refer? </a:t>
          </a:r>
          <a:endParaRPr lang="en-US" sz="2400">
            <a:latin typeface="Arial" panose="020B0604020202020204" pitchFamily="34" charset="0"/>
            <a:cs typeface="Arial" panose="020B0604020202020204" pitchFamily="34" charset="0"/>
          </a:endParaRPr>
        </a:p>
      </dgm:t>
    </dgm:pt>
    <dgm:pt modelId="{26238FB0-C0A8-45A0-BD05-73006E6AC3C2}" type="par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A11ADCFA-54E6-4601-B64C-B91A12380A45}" type="sib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0558EB86-D27C-4EC6-B913-04E739A4881E}">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Speak to your child’s Teacher/SENCO/Mental Health Lead</a:t>
          </a:r>
          <a:endParaRPr lang="en-US" sz="2400" dirty="0">
            <a:latin typeface="Arial" panose="020B0604020202020204" pitchFamily="34" charset="0"/>
            <a:cs typeface="Arial" panose="020B0604020202020204" pitchFamily="34" charset="0"/>
          </a:endParaRPr>
        </a:p>
      </dgm:t>
    </dgm:pt>
    <dgm:pt modelId="{7F7A6E8F-9CDB-4E19-B0DA-1CD622476EEE}" type="par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3D6E07B4-F8E8-4854-8DF8-642DFEE4B583}" type="sib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CC048B26-D23E-4CA0-BE90-66C41BF9F258}" type="pres">
      <dgm:prSet presAssocID="{357685D1-8F42-471D-BE55-6F33C909AE8B}" presName="Name0" presStyleCnt="0">
        <dgm:presLayoutVars>
          <dgm:dir/>
          <dgm:animLvl val="lvl"/>
          <dgm:resizeHandles val="exact"/>
        </dgm:presLayoutVars>
      </dgm:prSet>
      <dgm:spPr/>
    </dgm:pt>
    <dgm:pt modelId="{CE9D7492-A20C-4C87-81FB-C816C0D3A262}" type="pres">
      <dgm:prSet presAssocID="{56EF2427-7819-4BCF-AD0D-FADBB09E8D22}" presName="composite" presStyleCnt="0"/>
      <dgm:spPr/>
    </dgm:pt>
    <dgm:pt modelId="{7781781B-CE12-4C3C-B3AA-96A421A0F506}" type="pres">
      <dgm:prSet presAssocID="{56EF2427-7819-4BCF-AD0D-FADBB09E8D22}" presName="parTx" presStyleLbl="alignNode1" presStyleIdx="0" presStyleCnt="3" custLinFactNeighborY="3356">
        <dgm:presLayoutVars>
          <dgm:chMax val="0"/>
          <dgm:chPref val="0"/>
          <dgm:bulletEnabled val="1"/>
        </dgm:presLayoutVars>
      </dgm:prSet>
      <dgm:spPr/>
    </dgm:pt>
    <dgm:pt modelId="{DAD4605D-1C72-46DB-B30E-C520E1FA671F}" type="pres">
      <dgm:prSet presAssocID="{56EF2427-7819-4BCF-AD0D-FADBB09E8D22}" presName="desTx" presStyleLbl="alignAccFollowNode1" presStyleIdx="0" presStyleCnt="3" custLinFactNeighborY="1349">
        <dgm:presLayoutVars>
          <dgm:bulletEnabled val="1"/>
        </dgm:presLayoutVars>
      </dgm:prSet>
      <dgm:spPr/>
    </dgm:pt>
    <dgm:pt modelId="{EE828E4F-A505-4743-BDC6-10B10811B66F}" type="pres">
      <dgm:prSet presAssocID="{FF6EE35B-8721-4924-9AA1-96D3FBCD23E1}" presName="space" presStyleCnt="0"/>
      <dgm:spPr/>
    </dgm:pt>
    <dgm:pt modelId="{0E3D7EFD-2340-4059-8C79-1498B236C1D7}" type="pres">
      <dgm:prSet presAssocID="{9F199C9E-87B8-4AEE-B3BE-76178DBA3A34}" presName="composite" presStyleCnt="0"/>
      <dgm:spPr/>
    </dgm:pt>
    <dgm:pt modelId="{140EF37B-B34A-4DBD-B1B2-857162F243CB}" type="pres">
      <dgm:prSet presAssocID="{9F199C9E-87B8-4AEE-B3BE-76178DBA3A34}" presName="parTx" presStyleLbl="alignNode1" presStyleIdx="1" presStyleCnt="3" custLinFactNeighborY="3356">
        <dgm:presLayoutVars>
          <dgm:chMax val="0"/>
          <dgm:chPref val="0"/>
          <dgm:bulletEnabled val="1"/>
        </dgm:presLayoutVars>
      </dgm:prSet>
      <dgm:spPr/>
    </dgm:pt>
    <dgm:pt modelId="{4C51ECA5-E5CD-406D-98D5-1BF1C0D96183}" type="pres">
      <dgm:prSet presAssocID="{9F199C9E-87B8-4AEE-B3BE-76178DBA3A34}" presName="desTx" presStyleLbl="alignAccFollowNode1" presStyleIdx="1" presStyleCnt="3" custLinFactNeighborY="1349">
        <dgm:presLayoutVars>
          <dgm:bulletEnabled val="1"/>
        </dgm:presLayoutVars>
      </dgm:prSet>
      <dgm:spPr/>
    </dgm:pt>
    <dgm:pt modelId="{2B93F72B-2A16-4D19-9A60-F80B79D7C454}" type="pres">
      <dgm:prSet presAssocID="{7BC92B39-32CB-45F4-BF0C-6A3E2357B667}" presName="space" presStyleCnt="0"/>
      <dgm:spPr/>
    </dgm:pt>
    <dgm:pt modelId="{6C6F50AC-CB62-46FE-A98E-E45D450CFBB6}" type="pres">
      <dgm:prSet presAssocID="{45E2681C-6566-4E74-A139-4C0119A83AFC}" presName="composite" presStyleCnt="0"/>
      <dgm:spPr/>
    </dgm:pt>
    <dgm:pt modelId="{93B74E7D-A998-4936-B83E-3E17D7F0D6BE}" type="pres">
      <dgm:prSet presAssocID="{45E2681C-6566-4E74-A139-4C0119A83AFC}" presName="parTx" presStyleLbl="alignNode1" presStyleIdx="2" presStyleCnt="3" custLinFactNeighborY="3356">
        <dgm:presLayoutVars>
          <dgm:chMax val="0"/>
          <dgm:chPref val="0"/>
          <dgm:bulletEnabled val="1"/>
        </dgm:presLayoutVars>
      </dgm:prSet>
      <dgm:spPr/>
    </dgm:pt>
    <dgm:pt modelId="{6C9D6529-FE95-4713-897F-15888BEF9248}" type="pres">
      <dgm:prSet presAssocID="{45E2681C-6566-4E74-A139-4C0119A83AFC}" presName="desTx" presStyleLbl="alignAccFollowNode1" presStyleIdx="2" presStyleCnt="3" custLinFactNeighborY="1349">
        <dgm:presLayoutVars>
          <dgm:bulletEnabled val="1"/>
        </dgm:presLayoutVars>
      </dgm:prSet>
      <dgm:spPr/>
    </dgm:pt>
  </dgm:ptLst>
  <dgm:cxnLst>
    <dgm:cxn modelId="{55AAD300-19B5-4F6F-8D24-EFC839EB10D1}" srcId="{357685D1-8F42-471D-BE55-6F33C909AE8B}" destId="{56EF2427-7819-4BCF-AD0D-FADBB09E8D22}" srcOrd="0" destOrd="0" parTransId="{B4236DDC-4783-48E3-B05C-4D31DC45E4B2}" sibTransId="{FF6EE35B-8721-4924-9AA1-96D3FBCD23E1}"/>
    <dgm:cxn modelId="{5EFE0608-ADA2-4A64-9305-E3A6F7FD47EE}" srcId="{357685D1-8F42-471D-BE55-6F33C909AE8B}" destId="{9F199C9E-87B8-4AEE-B3BE-76178DBA3A34}" srcOrd="1" destOrd="0" parTransId="{88060EDA-BA6A-4A74-9C85-D6391D30FABE}" sibTransId="{7BC92B39-32CB-45F4-BF0C-6A3E2357B667}"/>
    <dgm:cxn modelId="{EE0E101A-9DF3-40F2-A9C1-AB5494FECC94}" type="presOf" srcId="{329D92BA-0222-44AE-AA5A-6A084B53EA9F}" destId="{4C51ECA5-E5CD-406D-98D5-1BF1C0D96183}" srcOrd="0" destOrd="0" presId="urn:microsoft.com/office/officeart/2005/8/layout/hList1"/>
    <dgm:cxn modelId="{8D38356A-E1DD-406A-8C84-CA099D3F5ABA}" type="presOf" srcId="{F1283E00-C68A-4588-9008-929AA717370B}" destId="{DAD4605D-1C72-46DB-B30E-C520E1FA671F}" srcOrd="0" destOrd="0" presId="urn:microsoft.com/office/officeart/2005/8/layout/hList1"/>
    <dgm:cxn modelId="{39AA1257-74A2-438E-8F2D-E76AADDDD715}" srcId="{357685D1-8F42-471D-BE55-6F33C909AE8B}" destId="{45E2681C-6566-4E74-A139-4C0119A83AFC}" srcOrd="2" destOrd="0" parTransId="{26238FB0-C0A8-45A0-BD05-73006E6AC3C2}" sibTransId="{A11ADCFA-54E6-4601-B64C-B91A12380A45}"/>
    <dgm:cxn modelId="{A09B1C84-2845-4D91-9BE2-D5D15C386C30}" type="presOf" srcId="{357685D1-8F42-471D-BE55-6F33C909AE8B}" destId="{CC048B26-D23E-4CA0-BE90-66C41BF9F258}" srcOrd="0" destOrd="0" presId="urn:microsoft.com/office/officeart/2005/8/layout/hList1"/>
    <dgm:cxn modelId="{991137A6-5186-48F4-8A3D-B35ADA679220}" srcId="{56EF2427-7819-4BCF-AD0D-FADBB09E8D22}" destId="{F1283E00-C68A-4588-9008-929AA717370B}" srcOrd="0" destOrd="0" parTransId="{BF4700C1-F36A-4572-A047-89493F731DF4}" sibTransId="{188781D9-3A83-411D-926B-ECAECF878FC6}"/>
    <dgm:cxn modelId="{394853AB-D96F-420E-A03D-1BD25B1DC03D}" type="presOf" srcId="{45E2681C-6566-4E74-A139-4C0119A83AFC}" destId="{93B74E7D-A998-4936-B83E-3E17D7F0D6BE}" srcOrd="0" destOrd="0" presId="urn:microsoft.com/office/officeart/2005/8/layout/hList1"/>
    <dgm:cxn modelId="{7903C1C5-C738-451E-861D-F9C21D891D8E}" srcId="{9F199C9E-87B8-4AEE-B3BE-76178DBA3A34}" destId="{329D92BA-0222-44AE-AA5A-6A084B53EA9F}" srcOrd="0" destOrd="0" parTransId="{AA5AB870-85D7-40C0-8F71-EE1B12A93261}" sibTransId="{2DDBF22F-4A53-4701-B583-3123130C562A}"/>
    <dgm:cxn modelId="{F47DBFC8-DFCA-4BF4-9815-DAE4493B7797}" type="presOf" srcId="{0558EB86-D27C-4EC6-B913-04E739A4881E}" destId="{6C9D6529-FE95-4713-897F-15888BEF9248}" srcOrd="0" destOrd="0" presId="urn:microsoft.com/office/officeart/2005/8/layout/hList1"/>
    <dgm:cxn modelId="{D21ED9D0-24D0-4B0B-8C09-0355E803D491}" type="presOf" srcId="{9F199C9E-87B8-4AEE-B3BE-76178DBA3A34}" destId="{140EF37B-B34A-4DBD-B1B2-857162F243CB}" srcOrd="0" destOrd="0" presId="urn:microsoft.com/office/officeart/2005/8/layout/hList1"/>
    <dgm:cxn modelId="{07529ADA-F5E8-49F5-9DFB-B5DE3789F15F}" type="presOf" srcId="{56EF2427-7819-4BCF-AD0D-FADBB09E8D22}" destId="{7781781B-CE12-4C3C-B3AA-96A421A0F506}" srcOrd="0" destOrd="0" presId="urn:microsoft.com/office/officeart/2005/8/layout/hList1"/>
    <dgm:cxn modelId="{4657ABEC-BA0F-4E94-99A8-2758A08433B7}" srcId="{45E2681C-6566-4E74-A139-4C0119A83AFC}" destId="{0558EB86-D27C-4EC6-B913-04E739A4881E}" srcOrd="0" destOrd="0" parTransId="{7F7A6E8F-9CDB-4E19-B0DA-1CD622476EEE}" sibTransId="{3D6E07B4-F8E8-4854-8DF8-642DFEE4B583}"/>
    <dgm:cxn modelId="{A36B275F-DB41-46D8-9850-DE8281ECAC3B}" type="presParOf" srcId="{CC048B26-D23E-4CA0-BE90-66C41BF9F258}" destId="{CE9D7492-A20C-4C87-81FB-C816C0D3A262}" srcOrd="0" destOrd="0" presId="urn:microsoft.com/office/officeart/2005/8/layout/hList1"/>
    <dgm:cxn modelId="{3C101654-57F0-44AE-BD1F-CEF2BB50B611}" type="presParOf" srcId="{CE9D7492-A20C-4C87-81FB-C816C0D3A262}" destId="{7781781B-CE12-4C3C-B3AA-96A421A0F506}" srcOrd="0" destOrd="0" presId="urn:microsoft.com/office/officeart/2005/8/layout/hList1"/>
    <dgm:cxn modelId="{32A3F06F-10A9-4E4E-92C5-001F634BC289}" type="presParOf" srcId="{CE9D7492-A20C-4C87-81FB-C816C0D3A262}" destId="{DAD4605D-1C72-46DB-B30E-C520E1FA671F}" srcOrd="1" destOrd="0" presId="urn:microsoft.com/office/officeart/2005/8/layout/hList1"/>
    <dgm:cxn modelId="{DDA22421-59EE-41C9-9333-74B1E6B1C844}" type="presParOf" srcId="{CC048B26-D23E-4CA0-BE90-66C41BF9F258}" destId="{EE828E4F-A505-4743-BDC6-10B10811B66F}" srcOrd="1" destOrd="0" presId="urn:microsoft.com/office/officeart/2005/8/layout/hList1"/>
    <dgm:cxn modelId="{F5291881-50E2-4D49-9AA2-4C7E5952A9EA}" type="presParOf" srcId="{CC048B26-D23E-4CA0-BE90-66C41BF9F258}" destId="{0E3D7EFD-2340-4059-8C79-1498B236C1D7}" srcOrd="2" destOrd="0" presId="urn:microsoft.com/office/officeart/2005/8/layout/hList1"/>
    <dgm:cxn modelId="{0F026589-0E2C-403B-9498-18F91590B735}" type="presParOf" srcId="{0E3D7EFD-2340-4059-8C79-1498B236C1D7}" destId="{140EF37B-B34A-4DBD-B1B2-857162F243CB}" srcOrd="0" destOrd="0" presId="urn:microsoft.com/office/officeart/2005/8/layout/hList1"/>
    <dgm:cxn modelId="{866D8952-E13A-49CF-BABD-DB79FFBA54B8}" type="presParOf" srcId="{0E3D7EFD-2340-4059-8C79-1498B236C1D7}" destId="{4C51ECA5-E5CD-406D-98D5-1BF1C0D96183}" srcOrd="1" destOrd="0" presId="urn:microsoft.com/office/officeart/2005/8/layout/hList1"/>
    <dgm:cxn modelId="{C47830F7-8CC7-4528-87DB-BCC3886637F6}" type="presParOf" srcId="{CC048B26-D23E-4CA0-BE90-66C41BF9F258}" destId="{2B93F72B-2A16-4D19-9A60-F80B79D7C454}" srcOrd="3" destOrd="0" presId="urn:microsoft.com/office/officeart/2005/8/layout/hList1"/>
    <dgm:cxn modelId="{56DDCF2C-AC3E-4DE1-B310-34CA859F2149}" type="presParOf" srcId="{CC048B26-D23E-4CA0-BE90-66C41BF9F258}" destId="{6C6F50AC-CB62-46FE-A98E-E45D450CFBB6}" srcOrd="4" destOrd="0" presId="urn:microsoft.com/office/officeart/2005/8/layout/hList1"/>
    <dgm:cxn modelId="{5E1008F2-BF6C-4BB3-8ADB-3F414A0FA581}" type="presParOf" srcId="{6C6F50AC-CB62-46FE-A98E-E45D450CFBB6}" destId="{93B74E7D-A998-4936-B83E-3E17D7F0D6BE}" srcOrd="0" destOrd="0" presId="urn:microsoft.com/office/officeart/2005/8/layout/hList1"/>
    <dgm:cxn modelId="{2E270DFF-2E8E-41E9-B180-6B3E715B7206}" type="presParOf" srcId="{6C6F50AC-CB62-46FE-A98E-E45D450CFBB6}" destId="{6C9D6529-FE95-4713-897F-15888BEF924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4F1036F-FB69-4E83-8B64-B88D7BFC9A2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CC07DB9-BEFD-4281-830B-3F8012F69934}">
      <dgm:prSet custT="1"/>
      <dgm:spPr>
        <a:solidFill>
          <a:srgbClr val="8D678E"/>
        </a:solidFill>
      </dgm:spPr>
      <dgm:t>
        <a:bodyPr/>
        <a:lstStyle/>
        <a:p>
          <a:r>
            <a:rPr lang="en-GB" sz="2800" dirty="0">
              <a:latin typeface="Arial" panose="020B0604020202020204" pitchFamily="34" charset="0"/>
              <a:cs typeface="Arial" panose="020B0604020202020204" pitchFamily="34" charset="0"/>
            </a:rPr>
            <a:t>An understanding of anxiety</a:t>
          </a:r>
          <a:endParaRPr lang="en-US" sz="2800" dirty="0">
            <a:latin typeface="Arial" panose="020B0604020202020204" pitchFamily="34" charset="0"/>
            <a:cs typeface="Arial" panose="020B0604020202020204" pitchFamily="34" charset="0"/>
          </a:endParaRPr>
        </a:p>
      </dgm:t>
    </dgm:pt>
    <dgm:pt modelId="{EE089E8B-FF16-472A-971E-4E4C8374E135}" type="par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EE7A08EF-B324-4086-8FC7-F368B9A70979}" type="sib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0D92FB98-12E5-48FC-B876-573628FC0B15}">
      <dgm:prSet custT="1"/>
      <dgm:spPr>
        <a:solidFill>
          <a:srgbClr val="8D678E"/>
        </a:solidFill>
      </dgm:spPr>
      <dgm:t>
        <a:bodyPr/>
        <a:lstStyle/>
        <a:p>
          <a:r>
            <a:rPr lang="en-US" sz="2800" dirty="0">
              <a:latin typeface="Arial" panose="020B0604020202020204" pitchFamily="34" charset="0"/>
              <a:cs typeface="Arial" panose="020B0604020202020204" pitchFamily="34" charset="0"/>
            </a:rPr>
            <a:t>Understand how anxiety presents in children</a:t>
          </a:r>
        </a:p>
      </dgm:t>
    </dgm:pt>
    <dgm:pt modelId="{749E22E5-CE49-4962-8DEA-0447D5E3BAE6}" type="par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EF139E89-2A27-4BDA-B3F4-F9ECDC049BDB}" type="sib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17B1C01D-74E6-4719-81D1-8B2A78A6DE36}">
      <dgm:prSet custT="1"/>
      <dgm:spPr>
        <a:solidFill>
          <a:srgbClr val="8D678E"/>
        </a:solidFill>
      </dgm:spPr>
      <dgm:t>
        <a:bodyPr/>
        <a:lstStyle/>
        <a:p>
          <a:r>
            <a:rPr lang="en-GB" sz="2800" dirty="0">
              <a:latin typeface="Arial" panose="020B0604020202020204" pitchFamily="34" charset="0"/>
              <a:cs typeface="Arial" panose="020B0604020202020204" pitchFamily="34" charset="0"/>
            </a:rPr>
            <a:t>Gather ideas around how to talk about anxiety and how you can help them</a:t>
          </a:r>
          <a:endParaRPr lang="en-US" sz="2800" dirty="0">
            <a:latin typeface="Arial" panose="020B0604020202020204" pitchFamily="34" charset="0"/>
            <a:cs typeface="Arial" panose="020B0604020202020204" pitchFamily="34" charset="0"/>
          </a:endParaRPr>
        </a:p>
      </dgm:t>
    </dgm:pt>
    <dgm:pt modelId="{8B939868-5C00-4C66-ADAC-A5896CFBF8B5}" type="par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B48148FD-F06F-46B4-8B54-854B49CDF72B}" type="sib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1053E720-3A14-4D7F-8238-41C012D93C13}">
      <dgm:prSet custT="1"/>
      <dgm:spPr>
        <a:solidFill>
          <a:srgbClr val="8D678E"/>
        </a:solidFill>
      </dgm:spPr>
      <dgm:t>
        <a:bodyPr/>
        <a:lstStyle/>
        <a:p>
          <a:r>
            <a:rPr lang="en-GB" sz="2800" dirty="0">
              <a:latin typeface="Arial" panose="020B0604020202020204" pitchFamily="34" charset="0"/>
              <a:cs typeface="Arial" panose="020B0604020202020204" pitchFamily="34" charset="0"/>
            </a:rPr>
            <a:t>Know how to get further support for your child’s mental health if needed</a:t>
          </a:r>
          <a:endParaRPr lang="en-US" sz="2800" dirty="0">
            <a:latin typeface="Arial" panose="020B0604020202020204" pitchFamily="34" charset="0"/>
            <a:cs typeface="Arial" panose="020B0604020202020204" pitchFamily="34" charset="0"/>
          </a:endParaRPr>
        </a:p>
      </dgm:t>
    </dgm:pt>
    <dgm:pt modelId="{D94D2A55-04AB-4886-9B12-5145F1057CB4}" type="par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04503AFC-5AC8-4DF5-8A64-D1B71ABCB21F}" type="sib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A082BC88-32B0-4E17-9962-2B70D1FF679F}" type="pres">
      <dgm:prSet presAssocID="{E4F1036F-FB69-4E83-8B64-B88D7BFC9A21}" presName="diagram" presStyleCnt="0">
        <dgm:presLayoutVars>
          <dgm:dir/>
          <dgm:resizeHandles val="exact"/>
        </dgm:presLayoutVars>
      </dgm:prSet>
      <dgm:spPr/>
    </dgm:pt>
    <dgm:pt modelId="{CF5442B2-8920-4553-BEE6-28228364F74C}" type="pres">
      <dgm:prSet presAssocID="{ACC07DB9-BEFD-4281-830B-3F8012F69934}" presName="node" presStyleLbl="node1" presStyleIdx="0" presStyleCnt="4">
        <dgm:presLayoutVars>
          <dgm:bulletEnabled val="1"/>
        </dgm:presLayoutVars>
      </dgm:prSet>
      <dgm:spPr/>
    </dgm:pt>
    <dgm:pt modelId="{A225E61E-9767-4445-A3F7-0B4D148803E0}" type="pres">
      <dgm:prSet presAssocID="{EE7A08EF-B324-4086-8FC7-F368B9A70979}" presName="sibTrans" presStyleCnt="0"/>
      <dgm:spPr/>
    </dgm:pt>
    <dgm:pt modelId="{8BD63E16-14E8-4F5A-9A36-00C230E7D7B9}" type="pres">
      <dgm:prSet presAssocID="{0D92FB98-12E5-48FC-B876-573628FC0B15}" presName="node" presStyleLbl="node1" presStyleIdx="1" presStyleCnt="4">
        <dgm:presLayoutVars>
          <dgm:bulletEnabled val="1"/>
        </dgm:presLayoutVars>
      </dgm:prSet>
      <dgm:spPr/>
    </dgm:pt>
    <dgm:pt modelId="{DD4A71E0-2A8D-4CB0-91DB-581636B20C69}" type="pres">
      <dgm:prSet presAssocID="{EF139E89-2A27-4BDA-B3F4-F9ECDC049BDB}" presName="sibTrans" presStyleCnt="0"/>
      <dgm:spPr/>
    </dgm:pt>
    <dgm:pt modelId="{71F59E62-E88B-4BF0-B747-9342B491E73E}" type="pres">
      <dgm:prSet presAssocID="{17B1C01D-74E6-4719-81D1-8B2A78A6DE36}" presName="node" presStyleLbl="node1" presStyleIdx="2" presStyleCnt="4">
        <dgm:presLayoutVars>
          <dgm:bulletEnabled val="1"/>
        </dgm:presLayoutVars>
      </dgm:prSet>
      <dgm:spPr/>
    </dgm:pt>
    <dgm:pt modelId="{17068EDF-4A29-465B-86C2-730C68BFF37E}" type="pres">
      <dgm:prSet presAssocID="{B48148FD-F06F-46B4-8B54-854B49CDF72B}" presName="sibTrans" presStyleCnt="0"/>
      <dgm:spPr/>
    </dgm:pt>
    <dgm:pt modelId="{2A858305-6D7A-4335-A3ED-3EDF6EEC425F}" type="pres">
      <dgm:prSet presAssocID="{1053E720-3A14-4D7F-8238-41C012D93C13}" presName="node" presStyleLbl="node1" presStyleIdx="3" presStyleCnt="4">
        <dgm:presLayoutVars>
          <dgm:bulletEnabled val="1"/>
        </dgm:presLayoutVars>
      </dgm:prSet>
      <dgm:spPr/>
    </dgm:pt>
  </dgm:ptLst>
  <dgm:cxnLst>
    <dgm:cxn modelId="{70D52C1B-543F-45AF-B0BF-AD70C6F7DE0A}" srcId="{E4F1036F-FB69-4E83-8B64-B88D7BFC9A21}" destId="{17B1C01D-74E6-4719-81D1-8B2A78A6DE36}" srcOrd="2" destOrd="0" parTransId="{8B939868-5C00-4C66-ADAC-A5896CFBF8B5}" sibTransId="{B48148FD-F06F-46B4-8B54-854B49CDF72B}"/>
    <dgm:cxn modelId="{9E5A9321-5D3F-4F8A-985D-DFB36FF49BEB}" type="presOf" srcId="{1053E720-3A14-4D7F-8238-41C012D93C13}" destId="{2A858305-6D7A-4335-A3ED-3EDF6EEC425F}" srcOrd="0" destOrd="0" presId="urn:microsoft.com/office/officeart/2005/8/layout/default"/>
    <dgm:cxn modelId="{7EFE0958-26E9-438C-877F-234C532BA7FB}" srcId="{E4F1036F-FB69-4E83-8B64-B88D7BFC9A21}" destId="{ACC07DB9-BEFD-4281-830B-3F8012F69934}" srcOrd="0" destOrd="0" parTransId="{EE089E8B-FF16-472A-971E-4E4C8374E135}" sibTransId="{EE7A08EF-B324-4086-8FC7-F368B9A70979}"/>
    <dgm:cxn modelId="{BACAD45A-BE3D-4C94-9254-EAA57B0CAEA8}" srcId="{E4F1036F-FB69-4E83-8B64-B88D7BFC9A21}" destId="{0D92FB98-12E5-48FC-B876-573628FC0B15}" srcOrd="1" destOrd="0" parTransId="{749E22E5-CE49-4962-8DEA-0447D5E3BAE6}" sibTransId="{EF139E89-2A27-4BDA-B3F4-F9ECDC049BDB}"/>
    <dgm:cxn modelId="{AC8F2C7C-5A1F-484C-8CD2-A518FEADD1A5}" type="presOf" srcId="{0D92FB98-12E5-48FC-B876-573628FC0B15}" destId="{8BD63E16-14E8-4F5A-9A36-00C230E7D7B9}" srcOrd="0" destOrd="0" presId="urn:microsoft.com/office/officeart/2005/8/layout/default"/>
    <dgm:cxn modelId="{54232393-7215-4F12-828D-5086EFAC8EC2}" type="presOf" srcId="{17B1C01D-74E6-4719-81D1-8B2A78A6DE36}" destId="{71F59E62-E88B-4BF0-B747-9342B491E73E}" srcOrd="0" destOrd="0" presId="urn:microsoft.com/office/officeart/2005/8/layout/default"/>
    <dgm:cxn modelId="{06B2BFB4-AF1C-4ED9-AB34-BA46C94E7800}" type="presOf" srcId="{ACC07DB9-BEFD-4281-830B-3F8012F69934}" destId="{CF5442B2-8920-4553-BEE6-28228364F74C}" srcOrd="0" destOrd="0" presId="urn:microsoft.com/office/officeart/2005/8/layout/default"/>
    <dgm:cxn modelId="{44439DD9-BBA0-4B45-B9A9-31D0C4506C28}" type="presOf" srcId="{E4F1036F-FB69-4E83-8B64-B88D7BFC9A21}" destId="{A082BC88-32B0-4E17-9962-2B70D1FF679F}" srcOrd="0" destOrd="0" presId="urn:microsoft.com/office/officeart/2005/8/layout/default"/>
    <dgm:cxn modelId="{80D92CF6-25CC-4732-8310-409312AC4FA5}" srcId="{E4F1036F-FB69-4E83-8B64-B88D7BFC9A21}" destId="{1053E720-3A14-4D7F-8238-41C012D93C13}" srcOrd="3" destOrd="0" parTransId="{D94D2A55-04AB-4886-9B12-5145F1057CB4}" sibTransId="{04503AFC-5AC8-4DF5-8A64-D1B71ABCB21F}"/>
    <dgm:cxn modelId="{C0779ACB-5FF5-4EE1-8FF8-C36882357B8F}" type="presParOf" srcId="{A082BC88-32B0-4E17-9962-2B70D1FF679F}" destId="{CF5442B2-8920-4553-BEE6-28228364F74C}" srcOrd="0" destOrd="0" presId="urn:microsoft.com/office/officeart/2005/8/layout/default"/>
    <dgm:cxn modelId="{C6CEC71A-8569-4547-B7FC-D948B0833D10}" type="presParOf" srcId="{A082BC88-32B0-4E17-9962-2B70D1FF679F}" destId="{A225E61E-9767-4445-A3F7-0B4D148803E0}" srcOrd="1" destOrd="0" presId="urn:microsoft.com/office/officeart/2005/8/layout/default"/>
    <dgm:cxn modelId="{9BEC9328-6BF6-41B8-B7BE-79DA98153D41}" type="presParOf" srcId="{A082BC88-32B0-4E17-9962-2B70D1FF679F}" destId="{8BD63E16-14E8-4F5A-9A36-00C230E7D7B9}" srcOrd="2" destOrd="0" presId="urn:microsoft.com/office/officeart/2005/8/layout/default"/>
    <dgm:cxn modelId="{88B6CC88-0EDD-438C-9187-7DB75766A9AD}" type="presParOf" srcId="{A082BC88-32B0-4E17-9962-2B70D1FF679F}" destId="{DD4A71E0-2A8D-4CB0-91DB-581636B20C69}" srcOrd="3" destOrd="0" presId="urn:microsoft.com/office/officeart/2005/8/layout/default"/>
    <dgm:cxn modelId="{23596D87-0DF6-491C-AD99-E1B085ACB509}" type="presParOf" srcId="{A082BC88-32B0-4E17-9962-2B70D1FF679F}" destId="{71F59E62-E88B-4BF0-B747-9342B491E73E}" srcOrd="4" destOrd="0" presId="urn:microsoft.com/office/officeart/2005/8/layout/default"/>
    <dgm:cxn modelId="{F3DD61C6-45AF-4C1D-B80A-CD150427CE75}" type="presParOf" srcId="{A082BC88-32B0-4E17-9962-2B70D1FF679F}" destId="{17068EDF-4A29-465B-86C2-730C68BFF37E}" srcOrd="5" destOrd="0" presId="urn:microsoft.com/office/officeart/2005/8/layout/default"/>
    <dgm:cxn modelId="{F6C2656D-E0DB-4272-B59A-160B0B57D8DD}" type="presParOf" srcId="{A082BC88-32B0-4E17-9962-2B70D1FF679F}" destId="{2A858305-6D7A-4335-A3ED-3EDF6EEC425F}"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1E6223-A4C7-40FC-9592-D05C95702287}"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6D62C255-6D58-4E42-B5F0-D4506264D78E}">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Create a space for conversation</a:t>
          </a:r>
          <a:endParaRPr lang="en-US" sz="2000" u="sng" dirty="0">
            <a:solidFill>
              <a:srgbClr val="6E3E6E"/>
            </a:solidFill>
            <a:latin typeface="Arial" panose="020B0604020202020204" pitchFamily="34" charset="0"/>
            <a:cs typeface="Arial" panose="020B0604020202020204" pitchFamily="34" charset="0"/>
          </a:endParaRPr>
        </a:p>
      </dgm:t>
    </dgm:pt>
    <dgm:pt modelId="{4943CE82-F27F-407E-AF5D-97A1E82240B0}" type="par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0CF351D6-FFC2-4C13-A1D5-9E45397B53AD}" type="sib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13468E04-B1FC-4275-9E81-BAEBBF8905B6}">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are available to talk but don’t force the conversation</a:t>
          </a:r>
          <a:endParaRPr lang="en-US" sz="2000" dirty="0">
            <a:latin typeface="Arial" panose="020B0604020202020204" pitchFamily="34" charset="0"/>
            <a:cs typeface="Arial" panose="020B0604020202020204" pitchFamily="34" charset="0"/>
          </a:endParaRPr>
        </a:p>
      </dgm:t>
    </dgm:pt>
    <dgm:pt modelId="{FEF7C5BB-DD99-4640-BE06-A3D2A9619E75}" type="par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9DCA252D-74A1-47E6-822F-E783926AFABD}" type="sib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18B49824-B5F5-48C7-B6B5-E8863644F961}">
      <dgm:prSet custT="1"/>
      <dgm:spPr/>
      <dgm:t>
        <a:bodyPr/>
        <a:lstStyle/>
        <a:p>
          <a:pPr>
            <a:lnSpc>
              <a:spcPct val="100000"/>
            </a:lnSpc>
          </a:pPr>
          <a:r>
            <a:rPr lang="en-GB" sz="2000" dirty="0">
              <a:latin typeface="Arial" panose="020B0604020202020204" pitchFamily="34" charset="0"/>
              <a:cs typeface="Arial" panose="020B0604020202020204" pitchFamily="34" charset="0"/>
            </a:rPr>
            <a:t>Be open and available, allowing conversation to flow when the young person is ready</a:t>
          </a:r>
        </a:p>
        <a:p>
          <a:pPr>
            <a:lnSpc>
              <a:spcPct val="100000"/>
            </a:lnSpc>
          </a:pPr>
          <a:r>
            <a:rPr lang="en-GB" sz="20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dirty="0">
            <a:latin typeface="Arial" panose="020B0604020202020204" pitchFamily="34" charset="0"/>
            <a:cs typeface="Arial" panose="020B0604020202020204" pitchFamily="34" charset="0"/>
          </a:endParaRPr>
        </a:p>
      </dgm:t>
    </dgm:pt>
    <dgm:pt modelId="{045D4CC8-73AF-40EC-B275-C8DD67FB6A71}" type="par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1002C097-B9F8-4E75-9FE6-51261B4034A4}" type="sib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99FD6A7B-D460-4833-9D31-4C4496ABE593}">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Take it seriously</a:t>
          </a:r>
          <a:endParaRPr lang="en-US" sz="2000" u="sng" dirty="0">
            <a:solidFill>
              <a:srgbClr val="6E3E6E"/>
            </a:solidFill>
            <a:latin typeface="Arial" panose="020B0604020202020204" pitchFamily="34" charset="0"/>
            <a:cs typeface="Arial" panose="020B0604020202020204" pitchFamily="34" charset="0"/>
          </a:endParaRPr>
        </a:p>
      </dgm:t>
    </dgm:pt>
    <dgm:pt modelId="{DC2EA57A-736E-4B09-93CB-30E5C56EBCD9}" type="par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314C8547-D834-493C-AEFD-152E79F0DED7}" type="sib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75493108-9361-4AD7-B4AA-552A1C05AB5D}">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Ask open questions</a:t>
          </a:r>
          <a:endParaRPr lang="en-US" sz="2000" u="sng" dirty="0">
            <a:solidFill>
              <a:srgbClr val="6E3E6E"/>
            </a:solidFill>
            <a:latin typeface="Arial" panose="020B0604020202020204" pitchFamily="34" charset="0"/>
            <a:cs typeface="Arial" panose="020B0604020202020204" pitchFamily="34" charset="0"/>
          </a:endParaRPr>
        </a:p>
      </dgm:t>
    </dgm:pt>
    <dgm:pt modelId="{B5BD066E-8609-4675-8529-5E544DF37852}" type="par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916E6210-8F8D-4B0C-8926-A434AD9F459F}" type="sib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73F07B3A-08A1-48B2-ABC3-1BD4727D899F}">
      <dgm:prSet custT="1"/>
      <dgm:spPr/>
      <dgm:t>
        <a:bodyPr/>
        <a:lstStyle/>
        <a:p>
          <a:pPr>
            <a:lnSpc>
              <a:spcPct val="100000"/>
            </a:lnSpc>
          </a:pPr>
          <a:r>
            <a:rPr lang="en-GB" sz="1600">
              <a:latin typeface="Arial" panose="020B0604020202020204" pitchFamily="34" charset="0"/>
              <a:cs typeface="Arial" panose="020B0604020202020204" pitchFamily="34" charset="0"/>
            </a:rPr>
            <a:t>“</a:t>
          </a:r>
          <a:r>
            <a:rPr lang="en-GB" sz="20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a:latin typeface="Arial" panose="020B0604020202020204" pitchFamily="34" charset="0"/>
            <a:cs typeface="Arial" panose="020B0604020202020204" pitchFamily="34" charset="0"/>
          </a:endParaRPr>
        </a:p>
      </dgm:t>
    </dgm:pt>
    <dgm:pt modelId="{46E13A6A-DC7C-4078-8A31-BF41D72F5A6A}" type="par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158E8193-744F-4DED-B3AC-52B0D6B37975}" type="sib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93C6E5A1-332E-4553-907B-F3D1EA4F2957}">
      <dgm:prSet custT="1"/>
      <dgm:spPr/>
      <dgm:t>
        <a:bodyPr/>
        <a:lstStyle/>
        <a:p>
          <a:pPr>
            <a:lnSpc>
              <a:spcPct val="100000"/>
            </a:lnSpc>
          </a:pPr>
          <a:r>
            <a:rPr lang="en-GB" sz="20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dirty="0">
            <a:latin typeface="Arial" panose="020B0604020202020204" pitchFamily="34" charset="0"/>
            <a:cs typeface="Arial" panose="020B0604020202020204" pitchFamily="34" charset="0"/>
          </a:endParaRPr>
        </a:p>
      </dgm:t>
    </dgm:pt>
    <dgm:pt modelId="{D16E09CF-0581-448D-90C7-DE149D31744D}" type="sib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07A38470-D0DC-43A4-8F9E-59BE49C8AFB2}" type="par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D9C4E73D-55E1-4B02-A823-0D8CE673E2AC}" type="pres">
      <dgm:prSet presAssocID="{BD1E6223-A4C7-40FC-9592-D05C95702287}" presName="root" presStyleCnt="0">
        <dgm:presLayoutVars>
          <dgm:dir/>
          <dgm:resizeHandles val="exact"/>
        </dgm:presLayoutVars>
      </dgm:prSet>
      <dgm:spPr/>
    </dgm:pt>
    <dgm:pt modelId="{23253A9B-1EB2-4AEB-92C3-7B502839D9DA}" type="pres">
      <dgm:prSet presAssocID="{6D62C255-6D58-4E42-B5F0-D4506264D78E}" presName="compNode" presStyleCnt="0"/>
      <dgm:spPr/>
    </dgm:pt>
    <dgm:pt modelId="{14E5AA14-8D92-4830-AE34-17DB90E0A9C5}" type="pres">
      <dgm:prSet presAssocID="{6D62C255-6D58-4E42-B5F0-D4506264D78E}" presName="iconRect" presStyleLbl="node1" presStyleIdx="0" presStyleCnt="3" custLinFactNeighborX="9244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E6E9C2A8-8F3B-49E3-BC9A-B0535318DFAD}" type="pres">
      <dgm:prSet presAssocID="{6D62C255-6D58-4E42-B5F0-D4506264D78E}" presName="iconSpace" presStyleCnt="0"/>
      <dgm:spPr/>
    </dgm:pt>
    <dgm:pt modelId="{D20272B3-CE6D-4FC4-8237-5880A002C9F1}" type="pres">
      <dgm:prSet presAssocID="{6D62C255-6D58-4E42-B5F0-D4506264D78E}" presName="parTx" presStyleLbl="revTx" presStyleIdx="0" presStyleCnt="6" custLinFactNeighborX="-975" custLinFactNeighborY="-33684">
        <dgm:presLayoutVars>
          <dgm:chMax val="0"/>
          <dgm:chPref val="0"/>
        </dgm:presLayoutVars>
      </dgm:prSet>
      <dgm:spPr/>
    </dgm:pt>
    <dgm:pt modelId="{EAC1A179-D41A-4797-87A7-D13B1B9D51B2}" type="pres">
      <dgm:prSet presAssocID="{6D62C255-6D58-4E42-B5F0-D4506264D78E}" presName="txSpace" presStyleCnt="0"/>
      <dgm:spPr/>
    </dgm:pt>
    <dgm:pt modelId="{AE63F81A-BD39-4C20-B5B7-52052B8EAF0E}" type="pres">
      <dgm:prSet presAssocID="{6D62C255-6D58-4E42-B5F0-D4506264D78E}" presName="desTx" presStyleLbl="revTx" presStyleIdx="1" presStyleCnt="6" custLinFactNeighborY="3060">
        <dgm:presLayoutVars/>
      </dgm:prSet>
      <dgm:spPr/>
    </dgm:pt>
    <dgm:pt modelId="{4D864084-2A0D-468D-87C2-1F6277EC2D21}" type="pres">
      <dgm:prSet presAssocID="{0CF351D6-FFC2-4C13-A1D5-9E45397B53AD}" presName="sibTrans" presStyleCnt="0"/>
      <dgm:spPr/>
    </dgm:pt>
    <dgm:pt modelId="{34B3901F-C2AA-403F-9FF6-02FA97E73B16}" type="pres">
      <dgm:prSet presAssocID="{99FD6A7B-D460-4833-9D31-4C4496ABE593}" presName="compNode" presStyleCnt="0"/>
      <dgm:spPr/>
    </dgm:pt>
    <dgm:pt modelId="{648CCD80-F29C-4B42-AD38-B4C506DC9CE4}" type="pres">
      <dgm:prSet presAssocID="{99FD6A7B-D460-4833-9D31-4C4496ABE593}" presName="iconRect" presStyleLbl="node1" presStyleIdx="1" presStyleCnt="3" custLinFactNeighborX="41456" custLinFactNeighborY="0"/>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3C7675A1-AF82-4907-B786-442722F45D15}" type="pres">
      <dgm:prSet presAssocID="{99FD6A7B-D460-4833-9D31-4C4496ABE593}" presName="iconSpace" presStyleCnt="0"/>
      <dgm:spPr/>
    </dgm:pt>
    <dgm:pt modelId="{FE5BAD46-4261-4795-9C68-8EFD55FF507F}" type="pres">
      <dgm:prSet presAssocID="{99FD6A7B-D460-4833-9D31-4C4496ABE593}" presName="parTx" presStyleLbl="revTx" presStyleIdx="2" presStyleCnt="6" custLinFactNeighborX="799" custLinFactNeighborY="-23320">
        <dgm:presLayoutVars>
          <dgm:chMax val="0"/>
          <dgm:chPref val="0"/>
        </dgm:presLayoutVars>
      </dgm:prSet>
      <dgm:spPr/>
    </dgm:pt>
    <dgm:pt modelId="{80351514-6A63-4107-84BB-1523C4D3D59B}" type="pres">
      <dgm:prSet presAssocID="{99FD6A7B-D460-4833-9D31-4C4496ABE593}" presName="txSpace" presStyleCnt="0"/>
      <dgm:spPr/>
    </dgm:pt>
    <dgm:pt modelId="{C19238ED-09E2-4CA6-9C39-850B017D8B6D}" type="pres">
      <dgm:prSet presAssocID="{99FD6A7B-D460-4833-9D31-4C4496ABE593}" presName="desTx" presStyleLbl="revTx" presStyleIdx="3" presStyleCnt="6">
        <dgm:presLayoutVars/>
      </dgm:prSet>
      <dgm:spPr/>
    </dgm:pt>
    <dgm:pt modelId="{BD2C99C6-C175-4C86-B4BA-A714D55E4C31}" type="pres">
      <dgm:prSet presAssocID="{314C8547-D834-493C-AEFD-152E79F0DED7}" presName="sibTrans" presStyleCnt="0"/>
      <dgm:spPr/>
    </dgm:pt>
    <dgm:pt modelId="{02396800-1C60-4EE8-AF9D-E43FDFF0AA84}" type="pres">
      <dgm:prSet presAssocID="{75493108-9361-4AD7-B4AA-552A1C05AB5D}" presName="compNode" presStyleCnt="0"/>
      <dgm:spPr/>
    </dgm:pt>
    <dgm:pt modelId="{3DCAA1B9-EA2D-4FF3-AFF2-B66849FB394B}" type="pres">
      <dgm:prSet presAssocID="{75493108-9361-4AD7-B4AA-552A1C05AB5D}" presName="iconRect" presStyleLbl="node1" presStyleIdx="2" presStyleCnt="3" custLinFactNeighborX="6277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Question mark"/>
        </a:ext>
      </dgm:extLst>
    </dgm:pt>
    <dgm:pt modelId="{D513C89E-A85F-427F-8699-8BA1BFCF039A}" type="pres">
      <dgm:prSet presAssocID="{75493108-9361-4AD7-B4AA-552A1C05AB5D}" presName="iconSpace" presStyleCnt="0"/>
      <dgm:spPr/>
    </dgm:pt>
    <dgm:pt modelId="{F316AAE6-D066-4B2F-88B0-0B301CFD0731}" type="pres">
      <dgm:prSet presAssocID="{75493108-9361-4AD7-B4AA-552A1C05AB5D}" presName="parTx" presStyleLbl="revTx" presStyleIdx="4" presStyleCnt="6" custLinFactNeighborX="799" custLinFactNeighborY="-36276">
        <dgm:presLayoutVars>
          <dgm:chMax val="0"/>
          <dgm:chPref val="0"/>
        </dgm:presLayoutVars>
      </dgm:prSet>
      <dgm:spPr/>
    </dgm:pt>
    <dgm:pt modelId="{4BE74966-FDE9-40B3-9225-6D6636E3CF0F}" type="pres">
      <dgm:prSet presAssocID="{75493108-9361-4AD7-B4AA-552A1C05AB5D}" presName="txSpace" presStyleCnt="0"/>
      <dgm:spPr/>
    </dgm:pt>
    <dgm:pt modelId="{8FE589B0-6177-4AAD-8655-D4FBC9C3BDDF}" type="pres">
      <dgm:prSet presAssocID="{75493108-9361-4AD7-B4AA-552A1C05AB5D}" presName="desTx" presStyleLbl="revTx" presStyleIdx="5" presStyleCnt="6">
        <dgm:presLayoutVars/>
      </dgm:prSet>
      <dgm:spPr/>
    </dgm:pt>
  </dgm:ptLst>
  <dgm:cxnLst>
    <dgm:cxn modelId="{6A69C60F-E91D-4569-B621-29A03E5212C3}" srcId="{BD1E6223-A4C7-40FC-9592-D05C95702287}" destId="{75493108-9361-4AD7-B4AA-552A1C05AB5D}" srcOrd="2" destOrd="0" parTransId="{B5BD066E-8609-4675-8529-5E544DF37852}" sibTransId="{916E6210-8F8D-4B0C-8926-A434AD9F459F}"/>
    <dgm:cxn modelId="{627AE91D-D65F-49D7-AC82-4EB87A755D74}" srcId="{BD1E6223-A4C7-40FC-9592-D05C95702287}" destId="{6D62C255-6D58-4E42-B5F0-D4506264D78E}" srcOrd="0" destOrd="0" parTransId="{4943CE82-F27F-407E-AF5D-97A1E82240B0}" sibTransId="{0CF351D6-FFC2-4C13-A1D5-9E45397B53AD}"/>
    <dgm:cxn modelId="{6C72CF23-B411-412C-86FA-2B884D10283D}" srcId="{BD1E6223-A4C7-40FC-9592-D05C95702287}" destId="{99FD6A7B-D460-4833-9D31-4C4496ABE593}" srcOrd="1" destOrd="0" parTransId="{DC2EA57A-736E-4B09-93CB-30E5C56EBCD9}" sibTransId="{314C8547-D834-493C-AEFD-152E79F0DED7}"/>
    <dgm:cxn modelId="{49FA1968-3BCB-48DE-A8E3-965A8BBF4BEF}" srcId="{75493108-9361-4AD7-B4AA-552A1C05AB5D}" destId="{73F07B3A-08A1-48B2-ABC3-1BD4727D899F}" srcOrd="0" destOrd="0" parTransId="{46E13A6A-DC7C-4078-8A31-BF41D72F5A6A}" sibTransId="{158E8193-744F-4DED-B3AC-52B0D6B37975}"/>
    <dgm:cxn modelId="{1EF26C6F-297A-4D4D-A12C-EB764F139594}" type="presOf" srcId="{18B49824-B5F5-48C7-B6B5-E8863644F961}" destId="{AE63F81A-BD39-4C20-B5B7-52052B8EAF0E}" srcOrd="0" destOrd="1" presId="urn:microsoft.com/office/officeart/2018/2/layout/IconLabelDescriptionList"/>
    <dgm:cxn modelId="{E7674A53-FAC7-48FF-8173-C88835259531}" type="presOf" srcId="{6D62C255-6D58-4E42-B5F0-D4506264D78E}" destId="{D20272B3-CE6D-4FC4-8237-5880A002C9F1}" srcOrd="0" destOrd="0" presId="urn:microsoft.com/office/officeart/2018/2/layout/IconLabelDescriptionList"/>
    <dgm:cxn modelId="{4598CC55-33C3-4397-AD72-2FEE198FA693}" type="presOf" srcId="{93C6E5A1-332E-4553-907B-F3D1EA4F2957}" destId="{C19238ED-09E2-4CA6-9C39-850B017D8B6D}" srcOrd="0" destOrd="0" presId="urn:microsoft.com/office/officeart/2018/2/layout/IconLabelDescriptionList"/>
    <dgm:cxn modelId="{F7B30BB3-82CC-42AF-933A-BAE98FAFD9B8}" srcId="{99FD6A7B-D460-4833-9D31-4C4496ABE593}" destId="{93C6E5A1-332E-4553-907B-F3D1EA4F2957}" srcOrd="0" destOrd="0" parTransId="{07A38470-D0DC-43A4-8F9E-59BE49C8AFB2}" sibTransId="{D16E09CF-0581-448D-90C7-DE149D31744D}"/>
    <dgm:cxn modelId="{2DDADAC6-1D98-4DD5-A6A0-8F56982346F9}" type="presOf" srcId="{73F07B3A-08A1-48B2-ABC3-1BD4727D899F}" destId="{8FE589B0-6177-4AAD-8655-D4FBC9C3BDDF}" srcOrd="0" destOrd="0" presId="urn:microsoft.com/office/officeart/2018/2/layout/IconLabelDescriptionList"/>
    <dgm:cxn modelId="{6DE181CD-C7BA-4ABC-997B-69102A2D68D1}" type="presOf" srcId="{99FD6A7B-D460-4833-9D31-4C4496ABE593}" destId="{FE5BAD46-4261-4795-9C68-8EFD55FF507F}" srcOrd="0" destOrd="0" presId="urn:microsoft.com/office/officeart/2018/2/layout/IconLabelDescriptionList"/>
    <dgm:cxn modelId="{0CF236D7-6F7A-4445-A7FD-7036E112D8FB}" type="presOf" srcId="{BD1E6223-A4C7-40FC-9592-D05C95702287}" destId="{D9C4E73D-55E1-4B02-A823-0D8CE673E2AC}" srcOrd="0" destOrd="0" presId="urn:microsoft.com/office/officeart/2018/2/layout/IconLabelDescriptionList"/>
    <dgm:cxn modelId="{427D82D8-8BA3-42C2-938E-B7AF5433AFBC}" srcId="{6D62C255-6D58-4E42-B5F0-D4506264D78E}" destId="{13468E04-B1FC-4275-9E81-BAEBBF8905B6}" srcOrd="0" destOrd="0" parTransId="{FEF7C5BB-DD99-4640-BE06-A3D2A9619E75}" sibTransId="{9DCA252D-74A1-47E6-822F-E783926AFABD}"/>
    <dgm:cxn modelId="{E48817DC-CD97-4255-882F-2DFB49060557}" type="presOf" srcId="{13468E04-B1FC-4275-9E81-BAEBBF8905B6}" destId="{AE63F81A-BD39-4C20-B5B7-52052B8EAF0E}" srcOrd="0" destOrd="0" presId="urn:microsoft.com/office/officeart/2018/2/layout/IconLabelDescriptionList"/>
    <dgm:cxn modelId="{3F1C25EA-4CE7-487F-BCB0-3B2AB2B35FC1}" srcId="{6D62C255-6D58-4E42-B5F0-D4506264D78E}" destId="{18B49824-B5F5-48C7-B6B5-E8863644F961}" srcOrd="1" destOrd="0" parTransId="{045D4CC8-73AF-40EC-B275-C8DD67FB6A71}" sibTransId="{1002C097-B9F8-4E75-9FE6-51261B4034A4}"/>
    <dgm:cxn modelId="{51D4D7F1-6524-46DC-9D28-179CC376556A}" type="presOf" srcId="{75493108-9361-4AD7-B4AA-552A1C05AB5D}" destId="{F316AAE6-D066-4B2F-88B0-0B301CFD0731}" srcOrd="0" destOrd="0" presId="urn:microsoft.com/office/officeart/2018/2/layout/IconLabelDescriptionList"/>
    <dgm:cxn modelId="{3141C44E-1723-4F22-8152-3946E29626F6}" type="presParOf" srcId="{D9C4E73D-55E1-4B02-A823-0D8CE673E2AC}" destId="{23253A9B-1EB2-4AEB-92C3-7B502839D9DA}" srcOrd="0" destOrd="0" presId="urn:microsoft.com/office/officeart/2018/2/layout/IconLabelDescriptionList"/>
    <dgm:cxn modelId="{8B3678E3-FB41-41A4-B89C-3A3B91423F46}" type="presParOf" srcId="{23253A9B-1EB2-4AEB-92C3-7B502839D9DA}" destId="{14E5AA14-8D92-4830-AE34-17DB90E0A9C5}" srcOrd="0" destOrd="0" presId="urn:microsoft.com/office/officeart/2018/2/layout/IconLabelDescriptionList"/>
    <dgm:cxn modelId="{5D6B4D75-55CD-4AA2-889E-84CEB33CDF62}" type="presParOf" srcId="{23253A9B-1EB2-4AEB-92C3-7B502839D9DA}" destId="{E6E9C2A8-8F3B-49E3-BC9A-B0535318DFAD}" srcOrd="1" destOrd="0" presId="urn:microsoft.com/office/officeart/2018/2/layout/IconLabelDescriptionList"/>
    <dgm:cxn modelId="{5643CB4C-DCC2-4F3C-932A-BF7A195BC07C}" type="presParOf" srcId="{23253A9B-1EB2-4AEB-92C3-7B502839D9DA}" destId="{D20272B3-CE6D-4FC4-8237-5880A002C9F1}" srcOrd="2" destOrd="0" presId="urn:microsoft.com/office/officeart/2018/2/layout/IconLabelDescriptionList"/>
    <dgm:cxn modelId="{F7D7C2AC-5F68-49CA-85AE-AC01C38D14FA}" type="presParOf" srcId="{23253A9B-1EB2-4AEB-92C3-7B502839D9DA}" destId="{EAC1A179-D41A-4797-87A7-D13B1B9D51B2}" srcOrd="3" destOrd="0" presId="urn:microsoft.com/office/officeart/2018/2/layout/IconLabelDescriptionList"/>
    <dgm:cxn modelId="{C7CAEAC3-92EB-4752-803F-269BCDA16EF8}" type="presParOf" srcId="{23253A9B-1EB2-4AEB-92C3-7B502839D9DA}" destId="{AE63F81A-BD39-4C20-B5B7-52052B8EAF0E}" srcOrd="4" destOrd="0" presId="urn:microsoft.com/office/officeart/2018/2/layout/IconLabelDescriptionList"/>
    <dgm:cxn modelId="{E2F7A6E0-BFD0-41E3-A49B-B451C7AA7DD8}" type="presParOf" srcId="{D9C4E73D-55E1-4B02-A823-0D8CE673E2AC}" destId="{4D864084-2A0D-468D-87C2-1F6277EC2D21}" srcOrd="1" destOrd="0" presId="urn:microsoft.com/office/officeart/2018/2/layout/IconLabelDescriptionList"/>
    <dgm:cxn modelId="{632E86E7-1D23-4B6E-8E85-2829C107BAF5}" type="presParOf" srcId="{D9C4E73D-55E1-4B02-A823-0D8CE673E2AC}" destId="{34B3901F-C2AA-403F-9FF6-02FA97E73B16}" srcOrd="2" destOrd="0" presId="urn:microsoft.com/office/officeart/2018/2/layout/IconLabelDescriptionList"/>
    <dgm:cxn modelId="{FD66F25A-B490-4340-9639-37BC81634CA7}" type="presParOf" srcId="{34B3901F-C2AA-403F-9FF6-02FA97E73B16}" destId="{648CCD80-F29C-4B42-AD38-B4C506DC9CE4}" srcOrd="0" destOrd="0" presId="urn:microsoft.com/office/officeart/2018/2/layout/IconLabelDescriptionList"/>
    <dgm:cxn modelId="{D1D14317-3F91-4D06-941F-74012AF4E218}" type="presParOf" srcId="{34B3901F-C2AA-403F-9FF6-02FA97E73B16}" destId="{3C7675A1-AF82-4907-B786-442722F45D15}" srcOrd="1" destOrd="0" presId="urn:microsoft.com/office/officeart/2018/2/layout/IconLabelDescriptionList"/>
    <dgm:cxn modelId="{6B77BC34-4956-4061-8557-1998334A25B6}" type="presParOf" srcId="{34B3901F-C2AA-403F-9FF6-02FA97E73B16}" destId="{FE5BAD46-4261-4795-9C68-8EFD55FF507F}" srcOrd="2" destOrd="0" presId="urn:microsoft.com/office/officeart/2018/2/layout/IconLabelDescriptionList"/>
    <dgm:cxn modelId="{745227C5-E3AB-4BD2-A2E1-C4C3BE5A3091}" type="presParOf" srcId="{34B3901F-C2AA-403F-9FF6-02FA97E73B16}" destId="{80351514-6A63-4107-84BB-1523C4D3D59B}" srcOrd="3" destOrd="0" presId="urn:microsoft.com/office/officeart/2018/2/layout/IconLabelDescriptionList"/>
    <dgm:cxn modelId="{AA975B61-539E-4828-9D1A-3AFE7A4CF797}" type="presParOf" srcId="{34B3901F-C2AA-403F-9FF6-02FA97E73B16}" destId="{C19238ED-09E2-4CA6-9C39-850B017D8B6D}" srcOrd="4" destOrd="0" presId="urn:microsoft.com/office/officeart/2018/2/layout/IconLabelDescriptionList"/>
    <dgm:cxn modelId="{4EE4DA48-ADAF-46D9-944B-EAD23E67A0F9}" type="presParOf" srcId="{D9C4E73D-55E1-4B02-A823-0D8CE673E2AC}" destId="{BD2C99C6-C175-4C86-B4BA-A714D55E4C31}" srcOrd="3" destOrd="0" presId="urn:microsoft.com/office/officeart/2018/2/layout/IconLabelDescriptionList"/>
    <dgm:cxn modelId="{7001CE28-E030-425D-81DC-3DF6B23CB716}" type="presParOf" srcId="{D9C4E73D-55E1-4B02-A823-0D8CE673E2AC}" destId="{02396800-1C60-4EE8-AF9D-E43FDFF0AA84}" srcOrd="4" destOrd="0" presId="urn:microsoft.com/office/officeart/2018/2/layout/IconLabelDescriptionList"/>
    <dgm:cxn modelId="{2CA9F893-CEB7-4A52-AC68-4C60809A156A}" type="presParOf" srcId="{02396800-1C60-4EE8-AF9D-E43FDFF0AA84}" destId="{3DCAA1B9-EA2D-4FF3-AFF2-B66849FB394B}" srcOrd="0" destOrd="0" presId="urn:microsoft.com/office/officeart/2018/2/layout/IconLabelDescriptionList"/>
    <dgm:cxn modelId="{0D02E58E-8598-4E09-A935-A466E6DF01E3}" type="presParOf" srcId="{02396800-1C60-4EE8-AF9D-E43FDFF0AA84}" destId="{D513C89E-A85F-427F-8699-8BA1BFCF039A}" srcOrd="1" destOrd="0" presId="urn:microsoft.com/office/officeart/2018/2/layout/IconLabelDescriptionList"/>
    <dgm:cxn modelId="{285032AB-55B8-4D20-B3E4-A4E573DD54EF}" type="presParOf" srcId="{02396800-1C60-4EE8-AF9D-E43FDFF0AA84}" destId="{F316AAE6-D066-4B2F-88B0-0B301CFD0731}" srcOrd="2" destOrd="0" presId="urn:microsoft.com/office/officeart/2018/2/layout/IconLabelDescriptionList"/>
    <dgm:cxn modelId="{73D71CA3-65BE-496D-A0EC-22E6D0668821}" type="presParOf" srcId="{02396800-1C60-4EE8-AF9D-E43FDFF0AA84}" destId="{4BE74966-FDE9-40B3-9225-6D6636E3CF0F}" srcOrd="3" destOrd="0" presId="urn:microsoft.com/office/officeart/2018/2/layout/IconLabelDescriptionList"/>
    <dgm:cxn modelId="{06E7A1D2-B2EE-40B7-BA29-6BF6A0D473FC}" type="presParOf" srcId="{02396800-1C60-4EE8-AF9D-E43FDFF0AA84}" destId="{8FE589B0-6177-4AAD-8655-D4FBC9C3BDDF}"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2AC6DC-9A6B-450C-A484-2FCDF4055DBC}"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540C902E-A975-4C58-8760-EB6FCE7DAD8D}">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Calmly stay with the feelings that arise</a:t>
          </a:r>
          <a:endParaRPr lang="en-US" sz="2400" u="sng" dirty="0">
            <a:solidFill>
              <a:srgbClr val="6E3E6E"/>
            </a:solidFill>
            <a:latin typeface="Arial" panose="020B0604020202020204" pitchFamily="34" charset="0"/>
            <a:cs typeface="Arial" panose="020B0604020202020204" pitchFamily="34" charset="0"/>
          </a:endParaRPr>
        </a:p>
      </dgm:t>
    </dgm:pt>
    <dgm:pt modelId="{F6CA38C0-5456-4E0D-B1B9-6A5F60273B0C}" type="par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2B100C88-17FC-4225-B23E-BB893F9C1BB8}" type="sib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AFD4DE71-A37C-4062-8C13-8A2BD73B7D97}">
      <dgm:prSet custT="1"/>
      <dgm:spPr/>
      <dgm:t>
        <a:bodyPr/>
        <a:lstStyle/>
        <a:p>
          <a:pPr>
            <a:lnSpc>
              <a:spcPct val="100000"/>
            </a:lnSpc>
          </a:pPr>
          <a:r>
            <a:rPr lang="en-GB" sz="2000" dirty="0">
              <a:latin typeface="Arial" panose="020B0604020202020204" pitchFamily="34" charset="0"/>
              <a:cs typeface="Arial" panose="020B0604020202020204" pitchFamily="34" charset="0"/>
            </a:rPr>
            <a:t>Children look to those around them to judge how they should react/respond</a:t>
          </a:r>
          <a:endParaRPr lang="en-US" sz="2000" dirty="0">
            <a:latin typeface="Arial" panose="020B0604020202020204" pitchFamily="34" charset="0"/>
            <a:cs typeface="Arial" panose="020B0604020202020204" pitchFamily="34" charset="0"/>
          </a:endParaRPr>
        </a:p>
      </dgm:t>
    </dgm:pt>
    <dgm:pt modelId="{33DE38D0-D174-4344-B829-6F633CBA3E39}" type="par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C757F02D-68C0-4712-B7AA-9A4D82FFA25E}" type="sib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2105CF85-5283-496D-BDA0-9133B1CCDC97}">
      <dgm:prSet custT="1"/>
      <dgm:spPr/>
      <dgm:t>
        <a:bodyPr/>
        <a:lstStyle/>
        <a:p>
          <a:pPr>
            <a:lnSpc>
              <a:spcPct val="100000"/>
            </a:lnSpc>
          </a:pPr>
          <a:r>
            <a:rPr lang="en-GB" sz="20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dirty="0">
            <a:latin typeface="Arial" panose="020B0604020202020204" pitchFamily="34" charset="0"/>
            <a:cs typeface="Arial" panose="020B0604020202020204" pitchFamily="34" charset="0"/>
          </a:endParaRPr>
        </a:p>
      </dgm:t>
    </dgm:pt>
    <dgm:pt modelId="{91E56878-C0DF-41BE-9588-C026D4954626}" type="par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64B0BFF2-7BF7-4691-926D-4015B7216B08}" type="sib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A95298AF-805D-40F6-AD0A-3540E4965E83}">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dirty="0">
            <a:solidFill>
              <a:srgbClr val="6E3E6E"/>
            </a:solidFill>
            <a:latin typeface="Arial" panose="020B0604020202020204" pitchFamily="34" charset="0"/>
            <a:cs typeface="Arial" panose="020B0604020202020204" pitchFamily="34" charset="0"/>
          </a:endParaRPr>
        </a:p>
      </dgm:t>
    </dgm:pt>
    <dgm:pt modelId="{D29BB610-75D9-432A-A435-A6891E324B99}" type="par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6A1CFF98-D687-464C-A203-BF3E4D30BD7E}" type="sib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C2AC9234-B266-42BD-8BFF-B8613835601B}">
      <dgm:prSet custT="1"/>
      <dgm:spPr/>
      <dgm:t>
        <a:bodyPr/>
        <a:lstStyle/>
        <a:p>
          <a:pPr>
            <a:lnSpc>
              <a:spcPct val="100000"/>
            </a:lnSpc>
          </a:pPr>
          <a:r>
            <a:rPr lang="en-GB" sz="20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dirty="0">
            <a:latin typeface="Arial" panose="020B0604020202020204" pitchFamily="34" charset="0"/>
            <a:cs typeface="Arial" panose="020B0604020202020204" pitchFamily="34" charset="0"/>
          </a:endParaRPr>
        </a:p>
      </dgm:t>
    </dgm:pt>
    <dgm:pt modelId="{14B768EB-C269-4F37-9A02-8CB149259A95}" type="par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D1199045-9144-4E16-BE92-BA25E87113C9}" type="sib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528E0B93-9E33-4047-A463-0F19F9FD93F0}">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dirty="0">
            <a:latin typeface="Arial" panose="020B0604020202020204" pitchFamily="34" charset="0"/>
            <a:cs typeface="Arial" panose="020B0604020202020204" pitchFamily="34" charset="0"/>
          </a:endParaRPr>
        </a:p>
      </dgm:t>
    </dgm:pt>
    <dgm:pt modelId="{3C8B6161-9E27-4FCD-AF8F-E5B94B6954C1}" type="par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9DB42C89-3986-4DBD-A0D2-C1FE945DFB41}" type="sib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85E82062-03EF-4882-B9B3-819A7F0A35A2}" type="pres">
      <dgm:prSet presAssocID="{E72AC6DC-9A6B-450C-A484-2FCDF4055DBC}" presName="root" presStyleCnt="0">
        <dgm:presLayoutVars>
          <dgm:dir/>
          <dgm:resizeHandles val="exact"/>
        </dgm:presLayoutVars>
      </dgm:prSet>
      <dgm:spPr/>
    </dgm:pt>
    <dgm:pt modelId="{B1B7AE12-7A7E-489A-BB2F-BE4D255FE422}" type="pres">
      <dgm:prSet presAssocID="{540C902E-A975-4C58-8760-EB6FCE7DAD8D}" presName="compNode" presStyleCnt="0"/>
      <dgm:spPr/>
    </dgm:pt>
    <dgm:pt modelId="{BE047762-5E43-4E5D-B1DE-DD5DAB6D9943}" type="pres">
      <dgm:prSet presAssocID="{540C902E-A975-4C58-8760-EB6FCE7DAD8D}" presName="iconRect" presStyleLbl="node1" presStyleIdx="0" presStyleCnt="2" custLinFactNeighborX="75388" custLinFactNeighborY="-3024"/>
      <dgm:spPr>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arent and Child"/>
        </a:ext>
      </dgm:extLst>
    </dgm:pt>
    <dgm:pt modelId="{FF75D008-0E07-40C2-AB48-FA479E1E347D}" type="pres">
      <dgm:prSet presAssocID="{540C902E-A975-4C58-8760-EB6FCE7DAD8D}" presName="iconSpace" presStyleCnt="0"/>
      <dgm:spPr/>
    </dgm:pt>
    <dgm:pt modelId="{7CAF22E3-044D-45E7-8652-42465D1ECA57}" type="pres">
      <dgm:prSet presAssocID="{540C902E-A975-4C58-8760-EB6FCE7DAD8D}" presName="parTx" presStyleLbl="revTx" presStyleIdx="0" presStyleCnt="4" custLinFactNeighborX="333" custLinFactNeighborY="-33450">
        <dgm:presLayoutVars>
          <dgm:chMax val="0"/>
          <dgm:chPref val="0"/>
        </dgm:presLayoutVars>
      </dgm:prSet>
      <dgm:spPr/>
    </dgm:pt>
    <dgm:pt modelId="{3771E3AB-E427-4759-B32E-9D7863057AD3}" type="pres">
      <dgm:prSet presAssocID="{540C902E-A975-4C58-8760-EB6FCE7DAD8D}" presName="txSpace" presStyleCnt="0"/>
      <dgm:spPr/>
    </dgm:pt>
    <dgm:pt modelId="{26D4D6C2-DAD6-4698-900F-DD2144F05293}" type="pres">
      <dgm:prSet presAssocID="{540C902E-A975-4C58-8760-EB6FCE7DAD8D}" presName="desTx" presStyleLbl="revTx" presStyleIdx="1" presStyleCnt="4">
        <dgm:presLayoutVars/>
      </dgm:prSet>
      <dgm:spPr/>
    </dgm:pt>
    <dgm:pt modelId="{EB44E945-8CD3-4C1B-9DD7-5D44E51A13A9}" type="pres">
      <dgm:prSet presAssocID="{2B100C88-17FC-4225-B23E-BB893F9C1BB8}" presName="sibTrans" presStyleCnt="0"/>
      <dgm:spPr/>
    </dgm:pt>
    <dgm:pt modelId="{897BBCAB-A675-4B4C-BC9E-3E559AF5BBB5}" type="pres">
      <dgm:prSet presAssocID="{A95298AF-805D-40F6-AD0A-3540E4965E83}" presName="compNode" presStyleCnt="0"/>
      <dgm:spPr/>
    </dgm:pt>
    <dgm:pt modelId="{B4617764-861B-4D0B-908E-8EE81440ACAA}" type="pres">
      <dgm:prSet presAssocID="{A95298AF-805D-40F6-AD0A-3540E4965E83}" presName="iconRect" presStyleLbl="node1" presStyleIdx="1" presStyleCnt="2" custLinFactNeighborX="81187" custLinFactNeighborY="-11849"/>
      <dgm:spPr>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Group"/>
        </a:ext>
      </dgm:extLst>
    </dgm:pt>
    <dgm:pt modelId="{BA954936-ADB9-4B65-B502-2224C3F84D7C}" type="pres">
      <dgm:prSet presAssocID="{A95298AF-805D-40F6-AD0A-3540E4965E83}" presName="iconSpace" presStyleCnt="0"/>
      <dgm:spPr/>
    </dgm:pt>
    <dgm:pt modelId="{191EB5BB-B931-4641-948B-82E0C1FFFCFE}" type="pres">
      <dgm:prSet presAssocID="{A95298AF-805D-40F6-AD0A-3540E4965E83}" presName="parTx" presStyleLbl="revTx" presStyleIdx="2" presStyleCnt="4" custLinFactNeighborX="290" custLinFactNeighborY="-33450">
        <dgm:presLayoutVars>
          <dgm:chMax val="0"/>
          <dgm:chPref val="0"/>
        </dgm:presLayoutVars>
      </dgm:prSet>
      <dgm:spPr/>
    </dgm:pt>
    <dgm:pt modelId="{4FDFD428-9638-4896-980A-B26E70E4617D}" type="pres">
      <dgm:prSet presAssocID="{A95298AF-805D-40F6-AD0A-3540E4965E83}" presName="txSpace" presStyleCnt="0"/>
      <dgm:spPr/>
    </dgm:pt>
    <dgm:pt modelId="{566D8F90-C7AC-4A84-AAFA-110CDB937CA9}" type="pres">
      <dgm:prSet presAssocID="{A95298AF-805D-40F6-AD0A-3540E4965E83}" presName="desTx" presStyleLbl="revTx" presStyleIdx="3" presStyleCnt="4">
        <dgm:presLayoutVars/>
      </dgm:prSet>
      <dgm:spPr/>
    </dgm:pt>
  </dgm:ptLst>
  <dgm:cxnLst>
    <dgm:cxn modelId="{2D36D817-78EA-4681-BE09-FEB434561158}" srcId="{540C902E-A975-4C58-8760-EB6FCE7DAD8D}" destId="{2105CF85-5283-496D-BDA0-9133B1CCDC97}" srcOrd="1" destOrd="0" parTransId="{91E56878-C0DF-41BE-9588-C026D4954626}" sibTransId="{64B0BFF2-7BF7-4691-926D-4015B7216B08}"/>
    <dgm:cxn modelId="{BB6F1034-4D1E-494E-8B47-3541430426EC}" srcId="{E72AC6DC-9A6B-450C-A484-2FCDF4055DBC}" destId="{540C902E-A975-4C58-8760-EB6FCE7DAD8D}" srcOrd="0" destOrd="0" parTransId="{F6CA38C0-5456-4E0D-B1B9-6A5F60273B0C}" sibTransId="{2B100C88-17FC-4225-B23E-BB893F9C1BB8}"/>
    <dgm:cxn modelId="{531F1B4D-5EB8-4FC1-8B49-CAD141408803}" srcId="{A95298AF-805D-40F6-AD0A-3540E4965E83}" destId="{C2AC9234-B266-42BD-8BFF-B8613835601B}" srcOrd="0" destOrd="0" parTransId="{14B768EB-C269-4F37-9A02-8CB149259A95}" sibTransId="{D1199045-9144-4E16-BE92-BA25E87113C9}"/>
    <dgm:cxn modelId="{E1421A56-6B12-4B84-BFEC-286A0F081273}" srcId="{540C902E-A975-4C58-8760-EB6FCE7DAD8D}" destId="{AFD4DE71-A37C-4062-8C13-8A2BD73B7D97}" srcOrd="0" destOrd="0" parTransId="{33DE38D0-D174-4344-B829-6F633CBA3E39}" sibTransId="{C757F02D-68C0-4712-B7AA-9A4D82FFA25E}"/>
    <dgm:cxn modelId="{DE820477-0681-4076-8205-56C229298EF1}" type="presOf" srcId="{528E0B93-9E33-4047-A463-0F19F9FD93F0}" destId="{566D8F90-C7AC-4A84-AAFA-110CDB937CA9}" srcOrd="0" destOrd="1" presId="urn:microsoft.com/office/officeart/2018/2/layout/IconLabelDescriptionList"/>
    <dgm:cxn modelId="{6D2D5B88-669E-4F7D-9F54-1DF059694B58}" srcId="{E72AC6DC-9A6B-450C-A484-2FCDF4055DBC}" destId="{A95298AF-805D-40F6-AD0A-3540E4965E83}" srcOrd="1" destOrd="0" parTransId="{D29BB610-75D9-432A-A435-A6891E324B99}" sibTransId="{6A1CFF98-D687-464C-A203-BF3E4D30BD7E}"/>
    <dgm:cxn modelId="{E4C5EB8B-8184-4493-A213-2058C71D63D5}" type="presOf" srcId="{540C902E-A975-4C58-8760-EB6FCE7DAD8D}" destId="{7CAF22E3-044D-45E7-8652-42465D1ECA57}" srcOrd="0" destOrd="0" presId="urn:microsoft.com/office/officeart/2018/2/layout/IconLabelDescriptionList"/>
    <dgm:cxn modelId="{5C42729D-75D5-4CEB-B38B-A99440C9AAFF}" type="presOf" srcId="{C2AC9234-B266-42BD-8BFF-B8613835601B}" destId="{566D8F90-C7AC-4A84-AAFA-110CDB937CA9}" srcOrd="0" destOrd="0" presId="urn:microsoft.com/office/officeart/2018/2/layout/IconLabelDescriptionList"/>
    <dgm:cxn modelId="{CE70DFA0-60FF-41A5-B11A-0F4F11F7D397}" type="presOf" srcId="{E72AC6DC-9A6B-450C-A484-2FCDF4055DBC}" destId="{85E82062-03EF-4882-B9B3-819A7F0A35A2}" srcOrd="0" destOrd="0" presId="urn:microsoft.com/office/officeart/2018/2/layout/IconLabelDescriptionList"/>
    <dgm:cxn modelId="{A708DBC1-240D-4F41-B3BC-CA208B0C0397}" type="presOf" srcId="{A95298AF-805D-40F6-AD0A-3540E4965E83}" destId="{191EB5BB-B931-4641-948B-82E0C1FFFCFE}" srcOrd="0" destOrd="0" presId="urn:microsoft.com/office/officeart/2018/2/layout/IconLabelDescriptionList"/>
    <dgm:cxn modelId="{E2B73CD8-ADC0-4296-89FB-9B365BB2C412}" type="presOf" srcId="{AFD4DE71-A37C-4062-8C13-8A2BD73B7D97}" destId="{26D4D6C2-DAD6-4698-900F-DD2144F05293}" srcOrd="0" destOrd="0" presId="urn:microsoft.com/office/officeart/2018/2/layout/IconLabelDescriptionList"/>
    <dgm:cxn modelId="{7D2061E8-A38B-4C3B-B603-DE3875027CD8}" srcId="{A95298AF-805D-40F6-AD0A-3540E4965E83}" destId="{528E0B93-9E33-4047-A463-0F19F9FD93F0}" srcOrd="1" destOrd="0" parTransId="{3C8B6161-9E27-4FCD-AF8F-E5B94B6954C1}" sibTransId="{9DB42C89-3986-4DBD-A0D2-C1FE945DFB41}"/>
    <dgm:cxn modelId="{564C84FD-BD53-4B0B-BB36-D05E02152040}" type="presOf" srcId="{2105CF85-5283-496D-BDA0-9133B1CCDC97}" destId="{26D4D6C2-DAD6-4698-900F-DD2144F05293}" srcOrd="0" destOrd="1" presId="urn:microsoft.com/office/officeart/2018/2/layout/IconLabelDescriptionList"/>
    <dgm:cxn modelId="{3BA6E3E6-6EA1-4AC0-A76D-4FACFC0A8486}" type="presParOf" srcId="{85E82062-03EF-4882-B9B3-819A7F0A35A2}" destId="{B1B7AE12-7A7E-489A-BB2F-BE4D255FE422}" srcOrd="0" destOrd="0" presId="urn:microsoft.com/office/officeart/2018/2/layout/IconLabelDescriptionList"/>
    <dgm:cxn modelId="{13812482-6E5F-41F8-A90D-AE8F4CAF279B}" type="presParOf" srcId="{B1B7AE12-7A7E-489A-BB2F-BE4D255FE422}" destId="{BE047762-5E43-4E5D-B1DE-DD5DAB6D9943}" srcOrd="0" destOrd="0" presId="urn:microsoft.com/office/officeart/2018/2/layout/IconLabelDescriptionList"/>
    <dgm:cxn modelId="{D80FA3F0-FA53-42D7-B013-32D7ECC7152D}" type="presParOf" srcId="{B1B7AE12-7A7E-489A-BB2F-BE4D255FE422}" destId="{FF75D008-0E07-40C2-AB48-FA479E1E347D}" srcOrd="1" destOrd="0" presId="urn:microsoft.com/office/officeart/2018/2/layout/IconLabelDescriptionList"/>
    <dgm:cxn modelId="{2583A736-370D-43FE-AFA5-8848B15F43B7}" type="presParOf" srcId="{B1B7AE12-7A7E-489A-BB2F-BE4D255FE422}" destId="{7CAF22E3-044D-45E7-8652-42465D1ECA57}" srcOrd="2" destOrd="0" presId="urn:microsoft.com/office/officeart/2018/2/layout/IconLabelDescriptionList"/>
    <dgm:cxn modelId="{E7F3E32A-1485-486F-9331-9791E43017E2}" type="presParOf" srcId="{B1B7AE12-7A7E-489A-BB2F-BE4D255FE422}" destId="{3771E3AB-E427-4759-B32E-9D7863057AD3}" srcOrd="3" destOrd="0" presId="urn:microsoft.com/office/officeart/2018/2/layout/IconLabelDescriptionList"/>
    <dgm:cxn modelId="{DE3231BD-E618-4F22-94B5-DEADB25BAC9B}" type="presParOf" srcId="{B1B7AE12-7A7E-489A-BB2F-BE4D255FE422}" destId="{26D4D6C2-DAD6-4698-900F-DD2144F05293}" srcOrd="4" destOrd="0" presId="urn:microsoft.com/office/officeart/2018/2/layout/IconLabelDescriptionList"/>
    <dgm:cxn modelId="{483C7599-5054-42E4-AB9B-693960E6A765}" type="presParOf" srcId="{85E82062-03EF-4882-B9B3-819A7F0A35A2}" destId="{EB44E945-8CD3-4C1B-9DD7-5D44E51A13A9}" srcOrd="1" destOrd="0" presId="urn:microsoft.com/office/officeart/2018/2/layout/IconLabelDescriptionList"/>
    <dgm:cxn modelId="{91CB81ED-054D-448A-AB90-F4B79109D585}" type="presParOf" srcId="{85E82062-03EF-4882-B9B3-819A7F0A35A2}" destId="{897BBCAB-A675-4B4C-BC9E-3E559AF5BBB5}" srcOrd="2" destOrd="0" presId="urn:microsoft.com/office/officeart/2018/2/layout/IconLabelDescriptionList"/>
    <dgm:cxn modelId="{534D7AC4-F1F4-4AD0-9BFE-064DDA5477D8}" type="presParOf" srcId="{897BBCAB-A675-4B4C-BC9E-3E559AF5BBB5}" destId="{B4617764-861B-4D0B-908E-8EE81440ACAA}" srcOrd="0" destOrd="0" presId="urn:microsoft.com/office/officeart/2018/2/layout/IconLabelDescriptionList"/>
    <dgm:cxn modelId="{9FC479DC-4DAB-48BE-9556-86223EED525C}" type="presParOf" srcId="{897BBCAB-A675-4B4C-BC9E-3E559AF5BBB5}" destId="{BA954936-ADB9-4B65-B502-2224C3F84D7C}" srcOrd="1" destOrd="0" presId="urn:microsoft.com/office/officeart/2018/2/layout/IconLabelDescriptionList"/>
    <dgm:cxn modelId="{D1498226-CACB-4B9F-888D-2D912617927E}" type="presParOf" srcId="{897BBCAB-A675-4B4C-BC9E-3E559AF5BBB5}" destId="{191EB5BB-B931-4641-948B-82E0C1FFFCFE}" srcOrd="2" destOrd="0" presId="urn:microsoft.com/office/officeart/2018/2/layout/IconLabelDescriptionList"/>
    <dgm:cxn modelId="{F76D71B8-E1BC-483C-BEBA-0EE619937713}" type="presParOf" srcId="{897BBCAB-A675-4B4C-BC9E-3E559AF5BBB5}" destId="{4FDFD428-9638-4896-980A-B26E70E4617D}" srcOrd="3" destOrd="0" presId="urn:microsoft.com/office/officeart/2018/2/layout/IconLabelDescriptionList"/>
    <dgm:cxn modelId="{11D99968-A08F-4911-8689-7E6FADC366B7}" type="presParOf" srcId="{897BBCAB-A675-4B4C-BC9E-3E559AF5BBB5}" destId="{566D8F90-C7AC-4A84-AAFA-110CDB937CA9}"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1781B-CE12-4C3C-B3AA-96A421A0F506}">
      <dsp:nvSpPr>
        <dsp:cNvPr id="0" name=""/>
        <dsp:cNvSpPr/>
      </dsp:nvSpPr>
      <dsp:spPr>
        <a:xfrm>
          <a:off x="3286"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What is an Education Mental Health Practitioner (EMHP)?</a:t>
          </a:r>
          <a:endParaRPr lang="en-US" sz="2200" kern="1200" dirty="0">
            <a:latin typeface="Arial" panose="020B0604020202020204" pitchFamily="34" charset="0"/>
            <a:cs typeface="Arial" panose="020B0604020202020204" pitchFamily="34" charset="0"/>
          </a:endParaRPr>
        </a:p>
      </dsp:txBody>
      <dsp:txXfrm>
        <a:off x="3286" y="49912"/>
        <a:ext cx="3203971" cy="1147046"/>
      </dsp:txXfrm>
    </dsp:sp>
    <dsp:sp modelId="{DAD4605D-1C72-46DB-B30E-C520E1FA671F}">
      <dsp:nvSpPr>
        <dsp:cNvPr id="0" name=""/>
        <dsp:cNvSpPr/>
      </dsp:nvSpPr>
      <dsp:spPr>
        <a:xfrm>
          <a:off x="3286"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Early intervention for mild to moderate Mental Health difficulties</a:t>
          </a:r>
          <a:endParaRPr lang="en-US" sz="2400" kern="1200" dirty="0">
            <a:latin typeface="Arial" panose="020B0604020202020204" pitchFamily="34" charset="0"/>
            <a:cs typeface="Arial" panose="020B0604020202020204" pitchFamily="34" charset="0"/>
          </a:endParaRPr>
        </a:p>
      </dsp:txBody>
      <dsp:txXfrm>
        <a:off x="3286" y="1169883"/>
        <a:ext cx="3203971" cy="3181454"/>
      </dsp:txXfrm>
    </dsp:sp>
    <dsp:sp modelId="{140EF37B-B34A-4DBD-B1B2-857162F243CB}">
      <dsp:nvSpPr>
        <dsp:cNvPr id="0" name=""/>
        <dsp:cNvSpPr/>
      </dsp:nvSpPr>
      <dsp:spPr>
        <a:xfrm>
          <a:off x="3655814"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What is a Mental Health Support Team (MHST)?</a:t>
          </a:r>
          <a:endParaRPr lang="en-US" sz="2400" kern="1200" dirty="0">
            <a:latin typeface="Arial" panose="020B0604020202020204" pitchFamily="34" charset="0"/>
            <a:cs typeface="Arial" panose="020B0604020202020204" pitchFamily="34" charset="0"/>
          </a:endParaRPr>
        </a:p>
      </dsp:txBody>
      <dsp:txXfrm>
        <a:off x="3655814" y="49912"/>
        <a:ext cx="3203971" cy="1147046"/>
      </dsp:txXfrm>
    </dsp:sp>
    <dsp:sp modelId="{4C51ECA5-E5CD-406D-98D5-1BF1C0D96183}">
      <dsp:nvSpPr>
        <dsp:cNvPr id="0" name=""/>
        <dsp:cNvSpPr/>
      </dsp:nvSpPr>
      <dsp:spPr>
        <a:xfrm>
          <a:off x="3655814"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kern="1200" dirty="0">
            <a:latin typeface="Arial" panose="020B0604020202020204" pitchFamily="34" charset="0"/>
            <a:cs typeface="Arial" panose="020B0604020202020204" pitchFamily="34" charset="0"/>
          </a:endParaRPr>
        </a:p>
      </dsp:txBody>
      <dsp:txXfrm>
        <a:off x="3655814" y="1169883"/>
        <a:ext cx="3203971" cy="3181454"/>
      </dsp:txXfrm>
    </dsp:sp>
    <dsp:sp modelId="{93B74E7D-A998-4936-B83E-3E17D7F0D6BE}">
      <dsp:nvSpPr>
        <dsp:cNvPr id="0" name=""/>
        <dsp:cNvSpPr/>
      </dsp:nvSpPr>
      <dsp:spPr>
        <a:xfrm>
          <a:off x="7308342"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latin typeface="Arial" panose="020B0604020202020204" pitchFamily="34" charset="0"/>
              <a:cs typeface="Arial" panose="020B0604020202020204" pitchFamily="34" charset="0"/>
            </a:rPr>
            <a:t>How do I refer? </a:t>
          </a:r>
          <a:endParaRPr lang="en-US" sz="2400" kern="1200">
            <a:latin typeface="Arial" panose="020B0604020202020204" pitchFamily="34" charset="0"/>
            <a:cs typeface="Arial" panose="020B0604020202020204" pitchFamily="34" charset="0"/>
          </a:endParaRPr>
        </a:p>
      </dsp:txBody>
      <dsp:txXfrm>
        <a:off x="7308342" y="49912"/>
        <a:ext cx="3203971" cy="1147046"/>
      </dsp:txXfrm>
    </dsp:sp>
    <dsp:sp modelId="{6C9D6529-FE95-4713-897F-15888BEF9248}">
      <dsp:nvSpPr>
        <dsp:cNvPr id="0" name=""/>
        <dsp:cNvSpPr/>
      </dsp:nvSpPr>
      <dsp:spPr>
        <a:xfrm>
          <a:off x="7308342"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Speak to your child’s Teacher/SENCO/Mental Health Lead</a:t>
          </a:r>
          <a:endParaRPr lang="en-US" sz="2400" kern="1200" dirty="0">
            <a:latin typeface="Arial" panose="020B0604020202020204" pitchFamily="34" charset="0"/>
            <a:cs typeface="Arial" panose="020B0604020202020204" pitchFamily="34" charset="0"/>
          </a:endParaRPr>
        </a:p>
      </dsp:txBody>
      <dsp:txXfrm>
        <a:off x="7308342" y="1169883"/>
        <a:ext cx="3203971" cy="31814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442B2-8920-4553-BEE6-28228364F74C}">
      <dsp:nvSpPr>
        <dsp:cNvPr id="0" name=""/>
        <dsp:cNvSpPr/>
      </dsp:nvSpPr>
      <dsp:spPr>
        <a:xfrm>
          <a:off x="1748064"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An understanding of anxiety</a:t>
          </a:r>
          <a:endParaRPr lang="en-US" sz="2800" kern="1200" dirty="0">
            <a:latin typeface="Arial" panose="020B0604020202020204" pitchFamily="34" charset="0"/>
            <a:cs typeface="Arial" panose="020B0604020202020204" pitchFamily="34" charset="0"/>
          </a:endParaRPr>
        </a:p>
      </dsp:txBody>
      <dsp:txXfrm>
        <a:off x="1748064" y="2975"/>
        <a:ext cx="3342605" cy="2005563"/>
      </dsp:txXfrm>
    </dsp:sp>
    <dsp:sp modelId="{8BD63E16-14E8-4F5A-9A36-00C230E7D7B9}">
      <dsp:nvSpPr>
        <dsp:cNvPr id="0" name=""/>
        <dsp:cNvSpPr/>
      </dsp:nvSpPr>
      <dsp:spPr>
        <a:xfrm>
          <a:off x="5424930"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Understand how anxiety presents in children</a:t>
          </a:r>
        </a:p>
      </dsp:txBody>
      <dsp:txXfrm>
        <a:off x="5424930" y="2975"/>
        <a:ext cx="3342605" cy="2005563"/>
      </dsp:txXfrm>
    </dsp:sp>
    <dsp:sp modelId="{71F59E62-E88B-4BF0-B747-9342B491E73E}">
      <dsp:nvSpPr>
        <dsp:cNvPr id="0" name=""/>
        <dsp:cNvSpPr/>
      </dsp:nvSpPr>
      <dsp:spPr>
        <a:xfrm>
          <a:off x="1748064"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Gather ideas around how to talk about anxiety and how you can help them</a:t>
          </a:r>
          <a:endParaRPr lang="en-US" sz="2800" kern="1200" dirty="0">
            <a:latin typeface="Arial" panose="020B0604020202020204" pitchFamily="34" charset="0"/>
            <a:cs typeface="Arial" panose="020B0604020202020204" pitchFamily="34" charset="0"/>
          </a:endParaRPr>
        </a:p>
      </dsp:txBody>
      <dsp:txXfrm>
        <a:off x="1748064" y="2342799"/>
        <a:ext cx="3342605" cy="2005563"/>
      </dsp:txXfrm>
    </dsp:sp>
    <dsp:sp modelId="{2A858305-6D7A-4335-A3ED-3EDF6EEC425F}">
      <dsp:nvSpPr>
        <dsp:cNvPr id="0" name=""/>
        <dsp:cNvSpPr/>
      </dsp:nvSpPr>
      <dsp:spPr>
        <a:xfrm>
          <a:off x="5424930"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Know how to get further support for your child’s mental health if needed</a:t>
          </a:r>
          <a:endParaRPr lang="en-US" sz="2800" kern="1200" dirty="0">
            <a:latin typeface="Arial" panose="020B0604020202020204" pitchFamily="34" charset="0"/>
            <a:cs typeface="Arial" panose="020B0604020202020204" pitchFamily="34" charset="0"/>
          </a:endParaRPr>
        </a:p>
      </dsp:txBody>
      <dsp:txXfrm>
        <a:off x="5424930" y="2342799"/>
        <a:ext cx="3342605" cy="20055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5AA14-8D92-4830-AE34-17DB90E0A9C5}">
      <dsp:nvSpPr>
        <dsp:cNvPr id="0" name=""/>
        <dsp:cNvSpPr/>
      </dsp:nvSpPr>
      <dsp:spPr>
        <a:xfrm>
          <a:off x="1077007" y="0"/>
          <a:ext cx="1156494" cy="9790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0272B3-CE6D-4FC4-8237-5880A002C9F1}">
      <dsp:nvSpPr>
        <dsp:cNvPr id="0" name=""/>
        <dsp:cNvSpPr/>
      </dsp:nvSpPr>
      <dsp:spPr>
        <a:xfrm>
          <a:off x="0" y="98904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Create a space for conversation</a:t>
          </a:r>
          <a:endParaRPr lang="en-US" sz="2000" u="sng" kern="1200" dirty="0">
            <a:solidFill>
              <a:srgbClr val="6E3E6E"/>
            </a:solidFill>
            <a:latin typeface="Arial" panose="020B0604020202020204" pitchFamily="34" charset="0"/>
            <a:cs typeface="Arial" panose="020B0604020202020204" pitchFamily="34" charset="0"/>
          </a:endParaRPr>
        </a:p>
      </dsp:txBody>
      <dsp:txXfrm>
        <a:off x="0" y="989040"/>
        <a:ext cx="3304270" cy="498750"/>
      </dsp:txXfrm>
    </dsp:sp>
    <dsp:sp modelId="{AE63F81A-BD39-4C20-B5B7-52052B8EAF0E}">
      <dsp:nvSpPr>
        <dsp:cNvPr id="0" name=""/>
        <dsp:cNvSpPr/>
      </dsp:nvSpPr>
      <dsp:spPr>
        <a:xfrm>
          <a:off x="7851"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Show that you are available to talk but don’t force the conversation</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Be open and available, allowing conversation to flow when the young person is ready</a:t>
          </a: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kern="1200" dirty="0">
            <a:latin typeface="Arial" panose="020B0604020202020204" pitchFamily="34" charset="0"/>
            <a:cs typeface="Arial" panose="020B0604020202020204" pitchFamily="34" charset="0"/>
          </a:endParaRPr>
        </a:p>
      </dsp:txBody>
      <dsp:txXfrm>
        <a:off x="7851" y="1738578"/>
        <a:ext cx="3304270" cy="3151118"/>
      </dsp:txXfrm>
    </dsp:sp>
    <dsp:sp modelId="{648CCD80-F29C-4B42-AD38-B4C506DC9CE4}">
      <dsp:nvSpPr>
        <dsp:cNvPr id="0" name=""/>
        <dsp:cNvSpPr/>
      </dsp:nvSpPr>
      <dsp:spPr>
        <a:xfrm>
          <a:off x="4369805" y="0"/>
          <a:ext cx="1156494" cy="9790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5BAD46-4261-4795-9C68-8EFD55FF507F}">
      <dsp:nvSpPr>
        <dsp:cNvPr id="0" name=""/>
        <dsp:cNvSpPr/>
      </dsp:nvSpPr>
      <dsp:spPr>
        <a:xfrm>
          <a:off x="3916770" y="104073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Take it seriously</a:t>
          </a:r>
          <a:endParaRPr lang="en-US" sz="2000" u="sng" kern="1200" dirty="0">
            <a:solidFill>
              <a:srgbClr val="6E3E6E"/>
            </a:solidFill>
            <a:latin typeface="Arial" panose="020B0604020202020204" pitchFamily="34" charset="0"/>
            <a:cs typeface="Arial" panose="020B0604020202020204" pitchFamily="34" charset="0"/>
          </a:endParaRPr>
        </a:p>
      </dsp:txBody>
      <dsp:txXfrm>
        <a:off x="3916770" y="1040730"/>
        <a:ext cx="3304270" cy="498750"/>
      </dsp:txXfrm>
    </dsp:sp>
    <dsp:sp modelId="{C19238ED-09E2-4CA6-9C39-850B017D8B6D}">
      <dsp:nvSpPr>
        <dsp:cNvPr id="0" name=""/>
        <dsp:cNvSpPr/>
      </dsp:nvSpPr>
      <dsp:spPr>
        <a:xfrm>
          <a:off x="3890368"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kern="1200" dirty="0">
            <a:latin typeface="Arial" panose="020B0604020202020204" pitchFamily="34" charset="0"/>
            <a:cs typeface="Arial" panose="020B0604020202020204" pitchFamily="34" charset="0"/>
          </a:endParaRPr>
        </a:p>
      </dsp:txBody>
      <dsp:txXfrm>
        <a:off x="3890368" y="1738578"/>
        <a:ext cx="3304270" cy="3151118"/>
      </dsp:txXfrm>
    </dsp:sp>
    <dsp:sp modelId="{3DCAA1B9-EA2D-4FF3-AFF2-B66849FB394B}">
      <dsp:nvSpPr>
        <dsp:cNvPr id="0" name=""/>
        <dsp:cNvSpPr/>
      </dsp:nvSpPr>
      <dsp:spPr>
        <a:xfrm>
          <a:off x="8498852" y="0"/>
          <a:ext cx="1156494" cy="9790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16AAE6-D066-4B2F-88B0-0B301CFD0731}">
      <dsp:nvSpPr>
        <dsp:cNvPr id="0" name=""/>
        <dsp:cNvSpPr/>
      </dsp:nvSpPr>
      <dsp:spPr>
        <a:xfrm>
          <a:off x="7780737" y="976112"/>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u="sng" kern="1200" dirty="0">
              <a:solidFill>
                <a:srgbClr val="6E3E6E"/>
              </a:solidFill>
              <a:latin typeface="Arial" panose="020B0604020202020204" pitchFamily="34" charset="0"/>
              <a:cs typeface="Arial" panose="020B0604020202020204" pitchFamily="34" charset="0"/>
            </a:rPr>
            <a:t>Ask open questions</a:t>
          </a:r>
          <a:endParaRPr lang="en-US" sz="2000" u="sng" kern="1200" dirty="0">
            <a:solidFill>
              <a:srgbClr val="6E3E6E"/>
            </a:solidFill>
            <a:latin typeface="Arial" panose="020B0604020202020204" pitchFamily="34" charset="0"/>
            <a:cs typeface="Arial" panose="020B0604020202020204" pitchFamily="34" charset="0"/>
          </a:endParaRPr>
        </a:p>
      </dsp:txBody>
      <dsp:txXfrm>
        <a:off x="7780737" y="976112"/>
        <a:ext cx="3304270" cy="498750"/>
      </dsp:txXfrm>
    </dsp:sp>
    <dsp:sp modelId="{8FE589B0-6177-4AAD-8655-D4FBC9C3BDDF}">
      <dsp:nvSpPr>
        <dsp:cNvPr id="0" name=""/>
        <dsp:cNvSpPr/>
      </dsp:nvSpPr>
      <dsp:spPr>
        <a:xfrm>
          <a:off x="7772886"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pPr>
          <a:r>
            <a:rPr lang="en-GB" sz="1600" kern="1200">
              <a:latin typeface="Arial" panose="020B0604020202020204" pitchFamily="34" charset="0"/>
              <a:cs typeface="Arial" panose="020B0604020202020204" pitchFamily="34" charset="0"/>
            </a:rPr>
            <a:t>“</a:t>
          </a:r>
          <a:r>
            <a:rPr lang="en-GB" sz="2000" kern="12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kern="1200">
            <a:latin typeface="Arial" panose="020B0604020202020204" pitchFamily="34" charset="0"/>
            <a:cs typeface="Arial" panose="020B0604020202020204" pitchFamily="34" charset="0"/>
          </a:endParaRPr>
        </a:p>
      </dsp:txBody>
      <dsp:txXfrm>
        <a:off x="7772886" y="1738578"/>
        <a:ext cx="3304270" cy="3151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047762-5E43-4E5D-B1DE-DD5DAB6D9943}">
      <dsp:nvSpPr>
        <dsp:cNvPr id="0" name=""/>
        <dsp:cNvSpPr/>
      </dsp:nvSpPr>
      <dsp:spPr>
        <a:xfrm>
          <a:off x="1703141" y="200739"/>
          <a:ext cx="1510523" cy="1383341"/>
        </a:xfrm>
        <a:prstGeom prst="rect">
          <a:avLst/>
        </a:prstGeom>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F22E3-044D-45E7-8652-42465D1ECA57}">
      <dsp:nvSpPr>
        <dsp:cNvPr id="0" name=""/>
        <dsp:cNvSpPr/>
      </dsp:nvSpPr>
      <dsp:spPr>
        <a:xfrm>
          <a:off x="578759"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GB" sz="2400" u="sng" kern="1200" dirty="0">
              <a:solidFill>
                <a:srgbClr val="6E3E6E"/>
              </a:solidFill>
              <a:latin typeface="Arial" panose="020B0604020202020204" pitchFamily="34" charset="0"/>
              <a:cs typeface="Arial" panose="020B0604020202020204" pitchFamily="34" charset="0"/>
            </a:rPr>
            <a:t>Calmly stay with the feelings that arise</a:t>
          </a:r>
          <a:endParaRPr lang="en-US" sz="2400" u="sng" kern="1200" dirty="0">
            <a:solidFill>
              <a:srgbClr val="6E3E6E"/>
            </a:solidFill>
            <a:latin typeface="Arial" panose="020B0604020202020204" pitchFamily="34" charset="0"/>
            <a:cs typeface="Arial" panose="020B0604020202020204" pitchFamily="34" charset="0"/>
          </a:endParaRPr>
        </a:p>
      </dsp:txBody>
      <dsp:txXfrm>
        <a:off x="578759" y="1527143"/>
        <a:ext cx="4315781" cy="973612"/>
      </dsp:txXfrm>
    </dsp:sp>
    <dsp:sp modelId="{26D4D6C2-DAD6-4698-900F-DD2144F05293}">
      <dsp:nvSpPr>
        <dsp:cNvPr id="0" name=""/>
        <dsp:cNvSpPr/>
      </dsp:nvSpPr>
      <dsp:spPr>
        <a:xfrm>
          <a:off x="564387"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Children look to those around them to judge how they should react/respond</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kern="1200" dirty="0">
            <a:latin typeface="Arial" panose="020B0604020202020204" pitchFamily="34" charset="0"/>
            <a:cs typeface="Arial" panose="020B0604020202020204" pitchFamily="34" charset="0"/>
          </a:endParaRPr>
        </a:p>
      </dsp:txBody>
      <dsp:txXfrm>
        <a:off x="564387" y="2931965"/>
        <a:ext cx="4315781" cy="2587435"/>
      </dsp:txXfrm>
    </dsp:sp>
    <dsp:sp modelId="{B4617764-861B-4D0B-908E-8EE81440ACAA}">
      <dsp:nvSpPr>
        <dsp:cNvPr id="0" name=""/>
        <dsp:cNvSpPr/>
      </dsp:nvSpPr>
      <dsp:spPr>
        <a:xfrm>
          <a:off x="6861779" y="78659"/>
          <a:ext cx="1510523" cy="1383341"/>
        </a:xfrm>
        <a:prstGeom prst="rect">
          <a:avLst/>
        </a:prstGeom>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1EB5BB-B931-4641-948B-82E0C1FFFCFE}">
      <dsp:nvSpPr>
        <dsp:cNvPr id="0" name=""/>
        <dsp:cNvSpPr/>
      </dsp:nvSpPr>
      <dsp:spPr>
        <a:xfrm>
          <a:off x="5647946"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66800">
            <a:lnSpc>
              <a:spcPct val="100000"/>
            </a:lnSpc>
            <a:spcBef>
              <a:spcPct val="0"/>
            </a:spcBef>
            <a:spcAft>
              <a:spcPct val="35000"/>
            </a:spcAft>
            <a:buNone/>
            <a:defRPr b="1"/>
          </a:pPr>
          <a:r>
            <a:rPr lang="en-GB" sz="2400" u="sng" kern="1200"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kern="1200" dirty="0">
            <a:solidFill>
              <a:srgbClr val="6E3E6E"/>
            </a:solidFill>
            <a:latin typeface="Arial" panose="020B0604020202020204" pitchFamily="34" charset="0"/>
            <a:cs typeface="Arial" panose="020B0604020202020204" pitchFamily="34" charset="0"/>
          </a:endParaRPr>
        </a:p>
      </dsp:txBody>
      <dsp:txXfrm>
        <a:off x="5647946" y="1527143"/>
        <a:ext cx="4315781" cy="973612"/>
      </dsp:txXfrm>
    </dsp:sp>
    <dsp:sp modelId="{566D8F90-C7AC-4A84-AAFA-110CDB937CA9}">
      <dsp:nvSpPr>
        <dsp:cNvPr id="0" name=""/>
        <dsp:cNvSpPr/>
      </dsp:nvSpPr>
      <dsp:spPr>
        <a:xfrm>
          <a:off x="5635430"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kern="1200" dirty="0">
            <a:latin typeface="Arial" panose="020B0604020202020204" pitchFamily="34" charset="0"/>
            <a:cs typeface="Arial" panose="020B0604020202020204" pitchFamily="34" charset="0"/>
          </a:endParaRPr>
        </a:p>
        <a:p>
          <a:pPr marL="0" lvl="0" indent="0" algn="l" defTabSz="889000">
            <a:lnSpc>
              <a:spcPct val="100000"/>
            </a:lnSpc>
            <a:spcBef>
              <a:spcPct val="0"/>
            </a:spcBef>
            <a:spcAft>
              <a:spcPct val="35000"/>
            </a:spcAft>
            <a:buNone/>
          </a:pPr>
          <a:r>
            <a:rPr lang="en-GB" sz="2000" kern="12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kern="1200" dirty="0">
            <a:latin typeface="Arial" panose="020B0604020202020204" pitchFamily="34" charset="0"/>
            <a:cs typeface="Arial" panose="020B0604020202020204" pitchFamily="34" charset="0"/>
          </a:endParaRPr>
        </a:p>
      </dsp:txBody>
      <dsp:txXfrm>
        <a:off x="5635430" y="2931965"/>
        <a:ext cx="4315781" cy="258743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711998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33099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450386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BA46A7-97EC-4546-AF58-09BADE684FC4}" type="datetimeFigureOut">
              <a:rPr lang="en-GB" smtClean="0"/>
              <a:t>26/11/2021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964415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BA46A7-97EC-4546-AF58-09BADE684FC4}" type="datetimeFigureOut">
              <a:rPr lang="en-GB" smtClean="0"/>
              <a:t>26/11/2021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96783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BA46A7-97EC-4546-AF58-09BADE684FC4}" type="datetimeFigureOut">
              <a:rPr lang="en-GB" smtClean="0"/>
              <a:t>26/11/2021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03840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BA46A7-97EC-4546-AF58-09BADE684FC4}" type="datetimeFigureOut">
              <a:rPr lang="en-GB" smtClean="0"/>
              <a:t>26/11/2021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163505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26/11/2021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67884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26/11/2021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67153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238126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09728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86052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5034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728504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0048064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571120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BA46A7-97EC-4546-AF58-09BADE684FC4}" type="datetimeFigureOut">
              <a:rPr lang="en-GB" smtClean="0"/>
              <a:t>26/11/2021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02EC37-4F30-415F-89D9-2985F1F4BA67}" type="slidenum">
              <a:rPr lang="en-GB" smtClean="0"/>
              <a:t>‹#›</a:t>
            </a:fld>
            <a:endParaRPr lang="en-GB"/>
          </a:p>
        </p:txBody>
      </p:sp>
    </p:spTree>
    <p:extLst>
      <p:ext uri="{BB962C8B-B14F-4D97-AF65-F5344CB8AC3E}">
        <p14:creationId xmlns:p14="http://schemas.microsoft.com/office/powerpoint/2010/main" val="454778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hyperlink" Target="https://www.roarresponse.com/" TargetMode="External"/><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FfSbWc3O_5M" TargetMode="Externa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27.sv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roarresponse.com/" TargetMode="External"/><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roarresponse.com/" TargetMode="External"/><Relationship Id="rId7" Type="http://schemas.openxmlformats.org/officeDocument/2006/relationships/image" Target="../media/image8.png"/><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6" Type="http://schemas.openxmlformats.org/officeDocument/2006/relationships/hyperlink" Target="https://www.youtube.com/watch?app=desktop&amp;v=FfSbWc3O_5M&amp;form=MY01SV&amp;OCID=MY01SV" TargetMode="External"/><Relationship Id="rId5" Type="http://schemas.openxmlformats.org/officeDocument/2006/relationships/hyperlink" Target="https://www.nhs.uk/mental-health/conditions/generalised-anxiety-disorder/overview/" TargetMode="External"/><Relationship Id="rId4" Type="http://schemas.openxmlformats.org/officeDocument/2006/relationships/hyperlink" Target="https://www.annafreud.org/schools-and-colleges/resources/7-ways-to-support-children-and-young-people-who-are-worri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88383C0-23C6-4918-B532-180B777BC2CE}"/>
              </a:ext>
            </a:extLst>
          </p:cNvPr>
          <p:cNvSpPr>
            <a:spLocks noGrp="1"/>
          </p:cNvSpPr>
          <p:nvPr>
            <p:ph type="subTitle" idx="1"/>
          </p:nvPr>
        </p:nvSpPr>
        <p:spPr>
          <a:xfrm>
            <a:off x="1125405" y="3429001"/>
            <a:ext cx="7766936" cy="2792516"/>
          </a:xfrm>
        </p:spPr>
        <p:txBody>
          <a:bodyPr>
            <a:normAutofit/>
          </a:bodyPr>
          <a:lstStyle/>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Understanding &amp; Managing </a:t>
            </a:r>
          </a:p>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Anxiety in Children.</a:t>
            </a:r>
            <a:b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b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 Workshop for Parents and Carers.</a:t>
            </a:r>
            <a:r>
              <a:rPr lang="en-US" sz="3600" b="1" dirty="0">
                <a:ln w="9525">
                  <a:solidFill>
                    <a:srgbClr val="EAAA1D"/>
                  </a:solidFill>
                  <a:prstDash val="solid"/>
                </a:ln>
                <a:solidFill>
                  <a:srgbClr val="EAAA1D"/>
                </a:solidFill>
                <a:latin typeface="Arial" panose="020B0604020202020204" pitchFamily="34" charset="0"/>
                <a:cs typeface="Arial" panose="020B0604020202020204" pitchFamily="34" charset="0"/>
              </a:rPr>
              <a:t> </a:t>
            </a:r>
          </a:p>
          <a:p>
            <a:endParaRPr lang="en-GB" dirty="0"/>
          </a:p>
        </p:txBody>
      </p:sp>
      <p:pic>
        <p:nvPicPr>
          <p:cNvPr id="4" name="Picture 3">
            <a:extLst>
              <a:ext uri="{FF2B5EF4-FFF2-40B4-BE49-F238E27FC236}">
                <a16:creationId xmlns:a16="http://schemas.microsoft.com/office/drawing/2014/main" id="{407E098C-ADFD-4F1A-A467-C229BA80274C}"/>
              </a:ext>
            </a:extLst>
          </p:cNvPr>
          <p:cNvPicPr>
            <a:picLocks noChangeAspect="1"/>
          </p:cNvPicPr>
          <p:nvPr/>
        </p:nvPicPr>
        <p:blipFill>
          <a:blip r:embed="rId2"/>
          <a:stretch>
            <a:fillRect/>
          </a:stretch>
        </p:blipFill>
        <p:spPr>
          <a:xfrm>
            <a:off x="0" y="0"/>
            <a:ext cx="3669829" cy="1102704"/>
          </a:xfrm>
          <a:prstGeom prst="rect">
            <a:avLst/>
          </a:prstGeom>
        </p:spPr>
      </p:pic>
      <p:sp>
        <p:nvSpPr>
          <p:cNvPr id="6" name="Title 5">
            <a:extLst>
              <a:ext uri="{FF2B5EF4-FFF2-40B4-BE49-F238E27FC236}">
                <a16:creationId xmlns:a16="http://schemas.microsoft.com/office/drawing/2014/main" id="{BABAA6F9-DEFD-4203-91C7-747A8610F30F}"/>
              </a:ext>
            </a:extLst>
          </p:cNvPr>
          <p:cNvSpPr>
            <a:spLocks noGrp="1"/>
          </p:cNvSpPr>
          <p:nvPr>
            <p:ph type="ctrTitle"/>
          </p:nvPr>
        </p:nvSpPr>
        <p:spPr>
          <a:xfrm>
            <a:off x="540689" y="1351722"/>
            <a:ext cx="8969071" cy="2337683"/>
          </a:xfrm>
        </p:spPr>
        <p:txBody>
          <a:bodyPr/>
          <a:lstStyle/>
          <a:p>
            <a:pPr algn="ctr"/>
            <a:r>
              <a:rPr lang="en-US" sz="3200" b="1" dirty="0">
                <a:ln w="9525">
                  <a:noFill/>
                  <a:prstDash val="solid"/>
                </a:ln>
                <a:solidFill>
                  <a:srgbClr val="6E3E6E"/>
                </a:solidFill>
                <a:latin typeface="Arial" panose="020B0604020202020204" pitchFamily="34" charset="0"/>
                <a:cs typeface="Arial" panose="020B0604020202020204" pitchFamily="34" charset="0"/>
              </a:rPr>
              <a:t>Sefton’s</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Mental Health Support Team</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(MHST)</a:t>
            </a:r>
            <a:br>
              <a:rPr lang="en-US" b="1" dirty="0">
                <a:ln w="9525">
                  <a:noFill/>
                  <a:prstDash val="solid"/>
                </a:ln>
                <a:solidFill>
                  <a:srgbClr val="6E3E6E"/>
                </a:solidFill>
                <a:latin typeface="Arial" panose="020B0604020202020204" pitchFamily="34" charset="0"/>
                <a:cs typeface="Arial" panose="020B0604020202020204" pitchFamily="34" charset="0"/>
              </a:rPr>
            </a:br>
            <a:endParaRPr lang="en-GB" dirty="0"/>
          </a:p>
        </p:txBody>
      </p:sp>
    </p:spTree>
    <p:extLst>
      <p:ext uri="{BB962C8B-B14F-4D97-AF65-F5344CB8AC3E}">
        <p14:creationId xmlns:p14="http://schemas.microsoft.com/office/powerpoint/2010/main" val="4081362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CADB46-AABD-42B0-9827-D1739FFF07C0}"/>
              </a:ext>
            </a:extLst>
          </p:cNvPr>
          <p:cNvSpPr txBox="1">
            <a:spLocks/>
          </p:cNvSpPr>
          <p:nvPr/>
        </p:nvSpPr>
        <p:spPr>
          <a:xfrm>
            <a:off x="838200" y="365125"/>
            <a:ext cx="10515600" cy="13255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b="1" u="sng">
                <a:latin typeface="Arial" panose="020B0604020202020204" pitchFamily="34" charset="0"/>
                <a:ea typeface="Lora"/>
                <a:cs typeface="Arial" panose="020B0604020202020204" pitchFamily="34" charset="0"/>
                <a:sym typeface="Lora"/>
              </a:rPr>
              <a:t>Introduction</a:t>
            </a:r>
            <a:endParaRPr lang="en-GB" sz="6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63087BF7-55CF-4FB2-AD34-4750DD3231EA}"/>
              </a:ext>
            </a:extLst>
          </p:cNvPr>
          <p:cNvSpPr txBox="1">
            <a:spLocks/>
          </p:cNvSpPr>
          <p:nvPr/>
        </p:nvSpPr>
        <p:spPr>
          <a:xfrm>
            <a:off x="1314189" y="1825625"/>
            <a:ext cx="10515600" cy="435133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3200" dirty="0">
                <a:latin typeface="Arial" panose="020B0604020202020204" pitchFamily="34" charset="0"/>
                <a:cs typeface="Arial" panose="020B0604020202020204" pitchFamily="34" charset="0"/>
              </a:rPr>
              <a:t>Housekeeping</a:t>
            </a:r>
          </a:p>
          <a:p>
            <a:pPr lvl="1"/>
            <a:r>
              <a:rPr lang="en-GB" sz="2800" dirty="0">
                <a:latin typeface="Arial" panose="020B0604020202020204" pitchFamily="34" charset="0"/>
                <a:cs typeface="Arial" panose="020B0604020202020204" pitchFamily="34" charset="0"/>
              </a:rPr>
              <a:t>Fire alarms</a:t>
            </a:r>
          </a:p>
          <a:p>
            <a:pPr lvl="1"/>
            <a:r>
              <a:rPr lang="en-GB" sz="2800" dirty="0">
                <a:latin typeface="Arial" panose="020B0604020202020204" pitchFamily="34" charset="0"/>
                <a:cs typeface="Arial" panose="020B0604020202020204" pitchFamily="34" charset="0"/>
              </a:rPr>
              <a:t>Toilets</a:t>
            </a:r>
          </a:p>
          <a:p>
            <a:pPr lvl="1"/>
            <a:r>
              <a:rPr lang="en-GB" sz="2800" dirty="0">
                <a:latin typeface="Arial" panose="020B0604020202020204" pitchFamily="34" charset="0"/>
                <a:cs typeface="Arial" panose="020B0604020202020204" pitchFamily="34" charset="0"/>
              </a:rPr>
              <a:t>Phones</a:t>
            </a:r>
          </a:p>
          <a:p>
            <a:pPr lvl="1"/>
            <a:r>
              <a:rPr lang="en-GB" sz="2800" dirty="0">
                <a:latin typeface="Arial" panose="020B0604020202020204" pitchFamily="34" charset="0"/>
                <a:cs typeface="Arial" panose="020B0604020202020204" pitchFamily="34" charset="0"/>
              </a:rPr>
              <a:t>Expected length of session</a:t>
            </a:r>
          </a:p>
          <a:p>
            <a:r>
              <a:rPr lang="en-GB" sz="3200" dirty="0">
                <a:latin typeface="Arial" panose="020B0604020202020204" pitchFamily="34" charset="0"/>
                <a:cs typeface="Arial" panose="020B0604020202020204" pitchFamily="34" charset="0"/>
              </a:rPr>
              <a:t>Confidentiality Contract</a:t>
            </a:r>
          </a:p>
          <a:p>
            <a:r>
              <a:rPr lang="en-GB" sz="3200" dirty="0">
                <a:latin typeface="Arial" panose="020B0604020202020204" pitchFamily="34" charset="0"/>
                <a:cs typeface="Arial" panose="020B0604020202020204" pitchFamily="34" charset="0"/>
              </a:rPr>
              <a:t>Respect each other</a:t>
            </a:r>
          </a:p>
          <a:p>
            <a:r>
              <a:rPr lang="en-GB" sz="3200" dirty="0">
                <a:latin typeface="Arial" panose="020B0604020202020204" pitchFamily="34" charset="0"/>
                <a:cs typeface="Arial" panose="020B0604020202020204" pitchFamily="34" charset="0"/>
              </a:rPr>
              <a:t>Participate</a:t>
            </a:r>
          </a:p>
        </p:txBody>
      </p:sp>
      <p:pic>
        <p:nvPicPr>
          <p:cNvPr id="6" name="Picture 5">
            <a:extLst>
              <a:ext uri="{FF2B5EF4-FFF2-40B4-BE49-F238E27FC236}">
                <a16:creationId xmlns:a16="http://schemas.microsoft.com/office/drawing/2014/main" id="{BEA2D1D1-B964-4A8D-87E9-1760F83EF5AA}"/>
              </a:ext>
            </a:extLst>
          </p:cNvPr>
          <p:cNvPicPr>
            <a:picLocks noChangeAspect="1"/>
          </p:cNvPicPr>
          <p:nvPr/>
        </p:nvPicPr>
        <p:blipFill>
          <a:blip r:embed="rId2"/>
          <a:stretch>
            <a:fillRect/>
          </a:stretch>
        </p:blipFill>
        <p:spPr>
          <a:xfrm>
            <a:off x="9198630" y="197466"/>
            <a:ext cx="2763726" cy="830440"/>
          </a:xfrm>
          <a:prstGeom prst="rect">
            <a:avLst/>
          </a:prstGeom>
        </p:spPr>
      </p:pic>
    </p:spTree>
    <p:extLst>
      <p:ext uri="{BB962C8B-B14F-4D97-AF65-F5344CB8AC3E}">
        <p14:creationId xmlns:p14="http://schemas.microsoft.com/office/powerpoint/2010/main" val="3096248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D15573D-E1FC-4255-BF33-F55E4C4056D0}"/>
              </a:ext>
            </a:extLst>
          </p:cNvPr>
          <p:cNvSpPr>
            <a:spLocks noGrp="1"/>
          </p:cNvSpPr>
          <p:nvPr>
            <p:ph type="title"/>
          </p:nvPr>
        </p:nvSpPr>
        <p:spPr>
          <a:xfrm>
            <a:off x="838200" y="365125"/>
            <a:ext cx="10515600" cy="1325563"/>
          </a:xfrm>
        </p:spPr>
        <p:txBody>
          <a:bodyPr/>
          <a:lstStyle/>
          <a:p>
            <a:pPr algn="ctr"/>
            <a:r>
              <a:rPr lang="en-GB" b="1" u="sng" dirty="0">
                <a:latin typeface="Arial" panose="020B0604020202020204" pitchFamily="34" charset="0"/>
                <a:cs typeface="Arial" panose="020B0604020202020204" pitchFamily="34" charset="0"/>
              </a:rPr>
              <a:t>Useful Information and Terms</a:t>
            </a:r>
          </a:p>
        </p:txBody>
      </p:sp>
      <p:graphicFrame>
        <p:nvGraphicFramePr>
          <p:cNvPr id="5" name="Content Placeholder 2">
            <a:extLst>
              <a:ext uri="{FF2B5EF4-FFF2-40B4-BE49-F238E27FC236}">
                <a16:creationId xmlns:a16="http://schemas.microsoft.com/office/drawing/2014/main" id="{46EF83E9-448B-4535-88B4-C96A3568231B}"/>
              </a:ext>
            </a:extLst>
          </p:cNvPr>
          <p:cNvGraphicFramePr>
            <a:graphicFrameLocks noGrp="1"/>
          </p:cNvGraphicFramePr>
          <p:nvPr>
            <p:ph idx="1"/>
            <p:extLst>
              <p:ext uri="{D42A27DB-BD31-4B8C-83A1-F6EECF244321}">
                <p14:modId xmlns:p14="http://schemas.microsoft.com/office/powerpoint/2010/main" val="3059742826"/>
              </p:ext>
            </p:extLst>
          </p:nvPr>
        </p:nvGraphicFramePr>
        <p:xfrm>
          <a:off x="1262741" y="153171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9474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FB836E6-7B5B-4641-AA14-5BC050A34937}"/>
              </a:ext>
            </a:extLst>
          </p:cNvPr>
          <p:cNvSpPr>
            <a:spLocks noGrp="1"/>
          </p:cNvSpPr>
          <p:nvPr>
            <p:ph type="title"/>
          </p:nvPr>
        </p:nvSpPr>
        <p:spPr>
          <a:xfrm>
            <a:off x="0" y="422843"/>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do you want to get out of today?</a:t>
            </a:r>
          </a:p>
        </p:txBody>
      </p:sp>
      <p:pic>
        <p:nvPicPr>
          <p:cNvPr id="5" name="Graphic 4" descr="Thought bubble">
            <a:extLst>
              <a:ext uri="{FF2B5EF4-FFF2-40B4-BE49-F238E27FC236}">
                <a16:creationId xmlns:a16="http://schemas.microsoft.com/office/drawing/2014/main" id="{91F0F751-0DC5-43C6-BDC4-F1805094C3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314080" y="3045842"/>
            <a:ext cx="3213719" cy="3213719"/>
          </a:xfrm>
          <a:prstGeom prst="rect">
            <a:avLst/>
          </a:prstGeom>
        </p:spPr>
      </p:pic>
      <p:pic>
        <p:nvPicPr>
          <p:cNvPr id="6" name="Graphic 5" descr="Chat">
            <a:extLst>
              <a:ext uri="{FF2B5EF4-FFF2-40B4-BE49-F238E27FC236}">
                <a16:creationId xmlns:a16="http://schemas.microsoft.com/office/drawing/2014/main" id="{84D6D969-12C8-4619-A256-010D3422688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432637" y="1080251"/>
            <a:ext cx="3772519" cy="3772519"/>
          </a:xfrm>
          <a:prstGeom prst="rect">
            <a:avLst/>
          </a:prstGeom>
        </p:spPr>
      </p:pic>
      <p:pic>
        <p:nvPicPr>
          <p:cNvPr id="7" name="Graphic 6" descr="Pencil">
            <a:extLst>
              <a:ext uri="{FF2B5EF4-FFF2-40B4-BE49-F238E27FC236}">
                <a16:creationId xmlns:a16="http://schemas.microsoft.com/office/drawing/2014/main" id="{82D28ED5-A364-423F-BC07-F6C1FD20DC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786432" y="1993433"/>
            <a:ext cx="1527649" cy="1527649"/>
          </a:xfrm>
          <a:prstGeom prst="rect">
            <a:avLst/>
          </a:prstGeom>
        </p:spPr>
      </p:pic>
      <p:pic>
        <p:nvPicPr>
          <p:cNvPr id="8" name="Picture 7">
            <a:extLst>
              <a:ext uri="{FF2B5EF4-FFF2-40B4-BE49-F238E27FC236}">
                <a16:creationId xmlns:a16="http://schemas.microsoft.com/office/drawing/2014/main" id="{4F520698-2B01-4517-B632-39225FF95319}"/>
              </a:ext>
            </a:extLst>
          </p:cNvPr>
          <p:cNvPicPr>
            <a:picLocks noChangeAspect="1"/>
          </p:cNvPicPr>
          <p:nvPr/>
        </p:nvPicPr>
        <p:blipFill>
          <a:blip r:embed="rId8"/>
          <a:stretch>
            <a:fillRect/>
          </a:stretch>
        </p:blipFill>
        <p:spPr>
          <a:xfrm>
            <a:off x="9822925" y="64778"/>
            <a:ext cx="2267476" cy="716129"/>
          </a:xfrm>
          <a:prstGeom prst="rect">
            <a:avLst/>
          </a:prstGeom>
        </p:spPr>
      </p:pic>
    </p:spTree>
    <p:extLst>
      <p:ext uri="{BB962C8B-B14F-4D97-AF65-F5344CB8AC3E}">
        <p14:creationId xmlns:p14="http://schemas.microsoft.com/office/powerpoint/2010/main" val="308501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691A46-C72E-431A-A6BE-475AA7403E31}"/>
              </a:ext>
            </a:extLst>
          </p:cNvPr>
          <p:cNvSpPr>
            <a:spLocks noGrp="1"/>
          </p:cNvSpPr>
          <p:nvPr>
            <p:ph type="title"/>
          </p:nvPr>
        </p:nvSpPr>
        <p:spPr>
          <a:xfrm>
            <a:off x="-167640" y="314325"/>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Aims and Outcomes</a:t>
            </a:r>
          </a:p>
        </p:txBody>
      </p:sp>
      <p:graphicFrame>
        <p:nvGraphicFramePr>
          <p:cNvPr id="5" name="Content Placeholder 2">
            <a:extLst>
              <a:ext uri="{FF2B5EF4-FFF2-40B4-BE49-F238E27FC236}">
                <a16:creationId xmlns:a16="http://schemas.microsoft.com/office/drawing/2014/main" id="{67C4BBE4-539F-4470-88F8-B6C9FFB081D9}"/>
              </a:ext>
            </a:extLst>
          </p:cNvPr>
          <p:cNvGraphicFramePr>
            <a:graphicFrameLocks noGrp="1"/>
          </p:cNvGraphicFramePr>
          <p:nvPr>
            <p:ph idx="1"/>
            <p:extLst>
              <p:ext uri="{D42A27DB-BD31-4B8C-83A1-F6EECF244321}">
                <p14:modId xmlns:p14="http://schemas.microsoft.com/office/powerpoint/2010/main" val="3017532437"/>
              </p:ext>
            </p:extLst>
          </p:nvPr>
        </p:nvGraphicFramePr>
        <p:xfrm>
          <a:off x="20250" y="16398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705EAF51-B883-473A-BCB9-6734A21BFE2E}"/>
              </a:ext>
            </a:extLst>
          </p:cNvPr>
          <p:cNvPicPr>
            <a:picLocks noChangeAspect="1"/>
          </p:cNvPicPr>
          <p:nvPr/>
        </p:nvPicPr>
        <p:blipFill>
          <a:blip r:embed="rId7"/>
          <a:stretch>
            <a:fillRect/>
          </a:stretch>
        </p:blipFill>
        <p:spPr>
          <a:xfrm>
            <a:off x="9627845" y="126164"/>
            <a:ext cx="2482876" cy="740610"/>
          </a:xfrm>
          <a:prstGeom prst="rect">
            <a:avLst/>
          </a:prstGeom>
        </p:spPr>
      </p:pic>
    </p:spTree>
    <p:extLst>
      <p:ext uri="{BB962C8B-B14F-4D97-AF65-F5344CB8AC3E}">
        <p14:creationId xmlns:p14="http://schemas.microsoft.com/office/powerpoint/2010/main" val="158445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E21BDA3-80FB-4D7D-9C00-07E314D239B1}"/>
              </a:ext>
            </a:extLst>
          </p:cNvPr>
          <p:cNvSpPr>
            <a:spLocks noGrp="1"/>
          </p:cNvSpPr>
          <p:nvPr>
            <p:ph type="title"/>
          </p:nvPr>
        </p:nvSpPr>
        <p:spPr>
          <a:xfrm>
            <a:off x="1206500" y="365125"/>
            <a:ext cx="10515600" cy="1325563"/>
          </a:xfrm>
        </p:spPr>
        <p:txBody>
          <a:bodyPr>
            <a:normAutofit/>
          </a:bodyPr>
          <a:lstStyle/>
          <a:p>
            <a:r>
              <a:rPr lang="en-GB" sz="4000" b="1" u="sng" dirty="0">
                <a:latin typeface="Arial" panose="020B0604020202020204" pitchFamily="34" charset="0"/>
                <a:cs typeface="Arial" panose="020B0604020202020204" pitchFamily="34" charset="0"/>
              </a:rPr>
              <a:t>How are you feeling?</a:t>
            </a:r>
          </a:p>
        </p:txBody>
      </p:sp>
      <p:sp>
        <p:nvSpPr>
          <p:cNvPr id="5" name="Content Placeholder 2">
            <a:extLst>
              <a:ext uri="{FF2B5EF4-FFF2-40B4-BE49-F238E27FC236}">
                <a16:creationId xmlns:a16="http://schemas.microsoft.com/office/drawing/2014/main" id="{BB0F0C58-29C0-45E0-8E7C-E395886B54E9}"/>
              </a:ext>
            </a:extLst>
          </p:cNvPr>
          <p:cNvSpPr>
            <a:spLocks noGrp="1"/>
          </p:cNvSpPr>
          <p:nvPr>
            <p:ph idx="1"/>
          </p:nvPr>
        </p:nvSpPr>
        <p:spPr>
          <a:xfrm>
            <a:off x="6464300" y="4462571"/>
            <a:ext cx="4368789" cy="1219199"/>
          </a:xfrm>
        </p:spPr>
        <p:txBody>
          <a:bodyPr>
            <a:normAutofit fontScale="25000" lnSpcReduction="20000"/>
          </a:bodyPr>
          <a:lstStyle/>
          <a:p>
            <a:pPr marL="0" lvl="0" indent="0">
              <a:buNone/>
            </a:pPr>
            <a:endParaRPr lang="en-GB" u="sng" dirty="0">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r>
              <a:rPr lang="en-GB" sz="6400"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rPr>
              <a:t>/</a:t>
            </a:r>
            <a:endParaRPr lang="en-GB" sz="6400" dirty="0">
              <a:solidFill>
                <a:schemeClr val="bg1"/>
              </a:solidFill>
            </a:endParaRPr>
          </a:p>
          <a:p>
            <a:pPr marL="0" lvl="0" indent="0">
              <a:buNone/>
            </a:pPr>
            <a:r>
              <a:rPr lang="en-GB" sz="6400" u="sng" dirty="0">
                <a:solidFill>
                  <a:schemeClr val="bg1"/>
                </a:solidFill>
                <a:latin typeface="Arial"/>
                <a:ea typeface="Arial"/>
                <a:cs typeface="Arial"/>
                <a:sym typeface="Arial"/>
                <a:hlinkClick r:id="rId3"/>
              </a:rPr>
              <a:t>https://www.roarresponse.com/</a:t>
            </a:r>
            <a:endParaRPr lang="en-GB" sz="6400" dirty="0">
              <a:solidFill>
                <a:schemeClr val="bg1"/>
              </a:solidFill>
            </a:endParaRPr>
          </a:p>
          <a:p>
            <a:endParaRPr lang="en-GB" dirty="0"/>
          </a:p>
        </p:txBody>
      </p:sp>
      <p:pic>
        <p:nvPicPr>
          <p:cNvPr id="6" name="Google Shape;121;g812f8d7ea5_0_5">
            <a:extLst>
              <a:ext uri="{FF2B5EF4-FFF2-40B4-BE49-F238E27FC236}">
                <a16:creationId xmlns:a16="http://schemas.microsoft.com/office/drawing/2014/main" id="{42CA5B0E-8E72-4E77-85D4-C968146C2E86}"/>
              </a:ext>
            </a:extLst>
          </p:cNvPr>
          <p:cNvPicPr preferRelativeResize="0"/>
          <p:nvPr/>
        </p:nvPicPr>
        <p:blipFill>
          <a:blip r:embed="rId4"/>
          <a:stretch>
            <a:fillRect/>
          </a:stretch>
        </p:blipFill>
        <p:spPr>
          <a:xfrm>
            <a:off x="7033972" y="1025265"/>
            <a:ext cx="4756415" cy="4807470"/>
          </a:xfrm>
          <a:prstGeom prst="rect">
            <a:avLst/>
          </a:prstGeom>
          <a:noFill/>
        </p:spPr>
      </p:pic>
      <p:sp>
        <p:nvSpPr>
          <p:cNvPr id="7" name="TextBox 6">
            <a:extLst>
              <a:ext uri="{FF2B5EF4-FFF2-40B4-BE49-F238E27FC236}">
                <a16:creationId xmlns:a16="http://schemas.microsoft.com/office/drawing/2014/main" id="{ED132EFC-56C2-4428-BBED-3224DCD80590}"/>
              </a:ext>
            </a:extLst>
          </p:cNvPr>
          <p:cNvSpPr txBox="1"/>
          <p:nvPr/>
        </p:nvSpPr>
        <p:spPr>
          <a:xfrm>
            <a:off x="469900" y="1401748"/>
            <a:ext cx="6060106"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The ROAR rainbow</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Merseyside Youth Association (MYA)</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ROAR Training available for school staff</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Check emotions and feelings</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Raise awareness</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What is your ROAR rainbow number today?</a:t>
            </a:r>
          </a:p>
        </p:txBody>
      </p:sp>
      <p:pic>
        <p:nvPicPr>
          <p:cNvPr id="8" name="Picture 7">
            <a:extLst>
              <a:ext uri="{FF2B5EF4-FFF2-40B4-BE49-F238E27FC236}">
                <a16:creationId xmlns:a16="http://schemas.microsoft.com/office/drawing/2014/main" id="{28452137-94A4-4873-B675-F2BC2CE21AE9}"/>
              </a:ext>
            </a:extLst>
          </p:cNvPr>
          <p:cNvPicPr>
            <a:picLocks noChangeAspect="1"/>
          </p:cNvPicPr>
          <p:nvPr/>
        </p:nvPicPr>
        <p:blipFill>
          <a:blip r:embed="rId5"/>
          <a:stretch>
            <a:fillRect/>
          </a:stretch>
        </p:blipFill>
        <p:spPr>
          <a:xfrm>
            <a:off x="9124721" y="156225"/>
            <a:ext cx="2761727" cy="835224"/>
          </a:xfrm>
          <a:prstGeom prst="rect">
            <a:avLst/>
          </a:prstGeom>
        </p:spPr>
      </p:pic>
    </p:spTree>
    <p:extLst>
      <p:ext uri="{BB962C8B-B14F-4D97-AF65-F5344CB8AC3E}">
        <p14:creationId xmlns:p14="http://schemas.microsoft.com/office/powerpoint/2010/main" val="3212745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C1A09FE-1B84-4265-B2AF-D34880953F2E}"/>
              </a:ext>
            </a:extLst>
          </p:cNvPr>
          <p:cNvSpPr>
            <a:spLocks noGrp="1"/>
          </p:cNvSpPr>
          <p:nvPr>
            <p:ph type="title"/>
          </p:nvPr>
        </p:nvSpPr>
        <p:spPr>
          <a:xfrm>
            <a:off x="-138562" y="406816"/>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is anxiety?</a:t>
            </a:r>
          </a:p>
        </p:txBody>
      </p:sp>
      <p:sp>
        <p:nvSpPr>
          <p:cNvPr id="5" name="Content Placeholder 2">
            <a:extLst>
              <a:ext uri="{FF2B5EF4-FFF2-40B4-BE49-F238E27FC236}">
                <a16:creationId xmlns:a16="http://schemas.microsoft.com/office/drawing/2014/main" id="{E39DE956-D27E-463D-A964-AFA66722449F}"/>
              </a:ext>
            </a:extLst>
          </p:cNvPr>
          <p:cNvSpPr>
            <a:spLocks noGrp="1"/>
          </p:cNvSpPr>
          <p:nvPr>
            <p:ph idx="1"/>
          </p:nvPr>
        </p:nvSpPr>
        <p:spPr>
          <a:xfrm>
            <a:off x="208280" y="971490"/>
            <a:ext cx="10515600" cy="5376839"/>
          </a:xfrm>
        </p:spPr>
        <p:txBody>
          <a:bodyPr/>
          <a:lstStyle/>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What comes to mind when you hear the word “anxiety”?</a:t>
            </a:r>
          </a:p>
          <a:p>
            <a:pPr marL="0" lvl="0" indent="0" algn="ctr">
              <a:buNone/>
            </a:pPr>
            <a:r>
              <a:rPr lang="en-GB" sz="3200" dirty="0">
                <a:latin typeface="Arial" panose="020B0604020202020204" pitchFamily="34" charset="0"/>
                <a:cs typeface="Arial" panose="020B0604020202020204" pitchFamily="34" charset="0"/>
              </a:rPr>
              <a:t>Words? Images?</a:t>
            </a:r>
          </a:p>
          <a:p>
            <a:pPr marL="0" lvl="0" indent="0" algn="ctr">
              <a:buNone/>
            </a:pPr>
            <a:endParaRPr lang="en-GB" sz="3200"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Please share with others/the group!</a:t>
            </a:r>
          </a:p>
          <a:p>
            <a:pPr marL="0" lvl="0" indent="0" algn="ctr">
              <a:buNone/>
            </a:pPr>
            <a:endParaRPr lang="en-GB" sz="3200" dirty="0">
              <a:latin typeface="Arial" panose="020B0604020202020204" pitchFamily="34" charset="0"/>
              <a:cs typeface="Arial" panose="020B0604020202020204" pitchFamily="34" charset="0"/>
            </a:endParaRPr>
          </a:p>
          <a:p>
            <a:pPr marL="0" lvl="0" indent="0" algn="r">
              <a:buNone/>
            </a:pPr>
            <a:r>
              <a:rPr lang="en-GB" sz="2000" dirty="0">
                <a:latin typeface="Arial" panose="020B0604020202020204" pitchFamily="34" charset="0"/>
                <a:cs typeface="Arial" panose="020B0604020202020204" pitchFamily="34" charset="0"/>
              </a:rPr>
              <a:t>Food for thought – does this activity make you feel anxious?</a:t>
            </a:r>
            <a:endParaRPr lang="en-US" sz="2000" dirty="0">
              <a:latin typeface="Arial" panose="020B0604020202020204" pitchFamily="34" charset="0"/>
              <a:cs typeface="Arial" panose="020B0604020202020204" pitchFamily="34" charset="0"/>
            </a:endParaRPr>
          </a:p>
          <a:p>
            <a:endParaRPr lang="en-GB" dirty="0"/>
          </a:p>
        </p:txBody>
      </p:sp>
      <p:pic>
        <p:nvPicPr>
          <p:cNvPr id="6" name="Picture 5">
            <a:extLst>
              <a:ext uri="{FF2B5EF4-FFF2-40B4-BE49-F238E27FC236}">
                <a16:creationId xmlns:a16="http://schemas.microsoft.com/office/drawing/2014/main" id="{DA425433-B867-4357-AF2D-D5CD53F02EBC}"/>
              </a:ext>
            </a:extLst>
          </p:cNvPr>
          <p:cNvPicPr>
            <a:picLocks noChangeAspect="1"/>
          </p:cNvPicPr>
          <p:nvPr/>
        </p:nvPicPr>
        <p:blipFill>
          <a:blip r:embed="rId2"/>
          <a:stretch>
            <a:fillRect/>
          </a:stretch>
        </p:blipFill>
        <p:spPr>
          <a:xfrm>
            <a:off x="9621520" y="38095"/>
            <a:ext cx="2438400" cy="737441"/>
          </a:xfrm>
          <a:prstGeom prst="rect">
            <a:avLst/>
          </a:prstGeom>
        </p:spPr>
      </p:pic>
    </p:spTree>
    <p:extLst>
      <p:ext uri="{BB962C8B-B14F-4D97-AF65-F5344CB8AC3E}">
        <p14:creationId xmlns:p14="http://schemas.microsoft.com/office/powerpoint/2010/main" val="3861918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FB90514-2B84-4DF1-808C-574806218DED}"/>
              </a:ext>
            </a:extLst>
          </p:cNvPr>
          <p:cNvSpPr>
            <a:spLocks noGrp="1"/>
          </p:cNvSpPr>
          <p:nvPr>
            <p:ph idx="1"/>
          </p:nvPr>
        </p:nvSpPr>
        <p:spPr>
          <a:xfrm>
            <a:off x="76945" y="1344916"/>
            <a:ext cx="10515600" cy="5513084"/>
          </a:xfrm>
        </p:spPr>
        <p:txBody>
          <a:bodyPr>
            <a:normAutofit/>
          </a:bodyPr>
          <a:lstStyle/>
          <a:p>
            <a:pPr marL="0" indent="0" algn="ctr">
              <a:buNone/>
            </a:pPr>
            <a:r>
              <a:rPr lang="en-GB" b="1" dirty="0">
                <a:latin typeface="Arial" panose="020B0604020202020204" pitchFamily="34" charset="0"/>
                <a:cs typeface="Arial" panose="020B0604020202020204" pitchFamily="34" charset="0"/>
              </a:rPr>
              <a:t>NHS.uk describes anxiety as a feeling of unease, such as worry or fear, that can be mild or severe.</a:t>
            </a:r>
          </a:p>
          <a:p>
            <a:pPr marL="0" indent="0" algn="ctr">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Everyone has feelings of anxiety at some point in their life. For example, you may feel worried and anxious about sitting an exam, or having a medical test or job interview.</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During times like these, feeling anxious can be perfectly normal.</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 people find it hard to control their worries. Their feelings of anxiety are more constant and can often affect their daily lives.</a:t>
            </a:r>
          </a:p>
          <a:p>
            <a:pPr lvl="0"/>
            <a:endParaRPr lang="en-GB" dirty="0">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6ADF82D4-45A3-4D62-973C-1C1C2047EE94}"/>
              </a:ext>
            </a:extLst>
          </p:cNvPr>
          <p:cNvPicPr>
            <a:picLocks noChangeAspect="1"/>
          </p:cNvPicPr>
          <p:nvPr/>
        </p:nvPicPr>
        <p:blipFill>
          <a:blip r:embed="rId2"/>
          <a:stretch>
            <a:fillRect/>
          </a:stretch>
        </p:blipFill>
        <p:spPr>
          <a:xfrm>
            <a:off x="9700591" y="63610"/>
            <a:ext cx="2419847" cy="731830"/>
          </a:xfrm>
          <a:prstGeom prst="rect">
            <a:avLst/>
          </a:prstGeom>
        </p:spPr>
      </p:pic>
    </p:spTree>
    <p:extLst>
      <p:ext uri="{BB962C8B-B14F-4D97-AF65-F5344CB8AC3E}">
        <p14:creationId xmlns:p14="http://schemas.microsoft.com/office/powerpoint/2010/main" val="2213566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0CFD3F4-EAA0-4D50-A91E-0F99B1AB7351}"/>
              </a:ext>
            </a:extLst>
          </p:cNvPr>
          <p:cNvSpPr>
            <a:spLocks noGrp="1"/>
          </p:cNvSpPr>
          <p:nvPr>
            <p:ph type="title"/>
          </p:nvPr>
        </p:nvSpPr>
        <p:spPr>
          <a:xfrm>
            <a:off x="181494" y="241076"/>
            <a:ext cx="9046078" cy="1325563"/>
          </a:xfrm>
        </p:spPr>
        <p:txBody>
          <a:bodyPr>
            <a:normAutofit/>
          </a:bodyPr>
          <a:lstStyle/>
          <a:p>
            <a:pPr algn="ctr"/>
            <a:r>
              <a:rPr lang="en-GB" sz="4000" b="1" u="sng" dirty="0">
                <a:latin typeface="Arial" panose="020B0604020202020204" pitchFamily="34" charset="0"/>
                <a:cs typeface="Arial" panose="020B0604020202020204" pitchFamily="34" charset="0"/>
              </a:rPr>
              <a:t>What types of things can children worry about?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2C2DFEE6-1524-4D26-B5A3-35A0D31EAD73}"/>
              </a:ext>
            </a:extLst>
          </p:cNvPr>
          <p:cNvSpPr>
            <a:spLocks noGrp="1"/>
          </p:cNvSpPr>
          <p:nvPr>
            <p:ph idx="1"/>
          </p:nvPr>
        </p:nvSpPr>
        <p:spPr>
          <a:xfrm>
            <a:off x="421710" y="1371600"/>
            <a:ext cx="5085436" cy="5486400"/>
          </a:xfrm>
        </p:spPr>
        <p:txBody>
          <a:bodyPr>
            <a:noAutofit/>
          </a:bodyPr>
          <a:lstStyle/>
          <a:p>
            <a:pPr marL="285750" indent="-285750">
              <a:lnSpc>
                <a:spcPct val="150000"/>
              </a:lnSpc>
            </a:pPr>
            <a:r>
              <a:rPr lang="en-GB" dirty="0">
                <a:latin typeface="Arial" panose="020B0604020202020204" pitchFamily="34" charset="0"/>
                <a:cs typeface="Arial" panose="020B0604020202020204" pitchFamily="34" charset="0"/>
              </a:rPr>
              <a:t>Friendships</a:t>
            </a:r>
          </a:p>
          <a:p>
            <a:pPr marL="285750" indent="-285750">
              <a:lnSpc>
                <a:spcPct val="150000"/>
              </a:lnSpc>
            </a:pPr>
            <a:r>
              <a:rPr lang="en-GB" dirty="0">
                <a:latin typeface="Arial" panose="020B0604020202020204" pitchFamily="34" charset="0"/>
                <a:cs typeface="Arial" panose="020B0604020202020204" pitchFamily="34" charset="0"/>
              </a:rPr>
              <a:t>Family</a:t>
            </a:r>
          </a:p>
          <a:p>
            <a:pPr marL="285750" indent="-285750">
              <a:lnSpc>
                <a:spcPct val="150000"/>
              </a:lnSpc>
            </a:pPr>
            <a:r>
              <a:rPr lang="en-GB" dirty="0">
                <a:latin typeface="Arial" panose="020B0604020202020204" pitchFamily="34" charset="0"/>
                <a:cs typeface="Arial" panose="020B0604020202020204" pitchFamily="34" charset="0"/>
              </a:rPr>
              <a:t>School/education</a:t>
            </a:r>
          </a:p>
          <a:p>
            <a:pPr marL="285750" indent="-285750">
              <a:lnSpc>
                <a:spcPct val="150000"/>
              </a:lnSpc>
            </a:pPr>
            <a:r>
              <a:rPr lang="en-GB" dirty="0">
                <a:latin typeface="Arial" panose="020B0604020202020204" pitchFamily="34" charset="0"/>
                <a:cs typeface="Arial" panose="020B0604020202020204" pitchFamily="34" charset="0"/>
              </a:rPr>
              <a:t>How they look</a:t>
            </a:r>
          </a:p>
          <a:p>
            <a:pPr marL="285750" indent="-285750">
              <a:lnSpc>
                <a:spcPct val="150000"/>
              </a:lnSpc>
            </a:pPr>
            <a:r>
              <a:rPr lang="en-GB" dirty="0">
                <a:latin typeface="Arial" panose="020B0604020202020204" pitchFamily="34" charset="0"/>
                <a:cs typeface="Arial" panose="020B0604020202020204" pitchFamily="34" charset="0"/>
              </a:rPr>
              <a:t>Getting ill or being sick</a:t>
            </a:r>
          </a:p>
          <a:p>
            <a:pPr marL="285750" indent="-285750">
              <a:lnSpc>
                <a:spcPct val="150000"/>
              </a:lnSpc>
            </a:pPr>
            <a:r>
              <a:rPr lang="en-GB" dirty="0">
                <a:latin typeface="Arial" panose="020B0604020202020204" pitchFamily="34" charset="0"/>
                <a:cs typeface="Arial" panose="020B0604020202020204" pitchFamily="34" charset="0"/>
              </a:rPr>
              <a:t>Getting in to trouble</a:t>
            </a:r>
          </a:p>
          <a:p>
            <a:pPr marL="285750" indent="-285750">
              <a:lnSpc>
                <a:spcPct val="150000"/>
              </a:lnSpc>
            </a:pPr>
            <a:r>
              <a:rPr lang="en-GB" dirty="0">
                <a:latin typeface="Arial" panose="020B0604020202020204" pitchFamily="34" charset="0"/>
                <a:cs typeface="Arial" panose="020B0604020202020204" pitchFamily="34" charset="0"/>
              </a:rPr>
              <a:t>Things that have happened</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17F779EE-DED4-40E4-BCAB-1BC4BF02C7A7}"/>
              </a:ext>
            </a:extLst>
          </p:cNvPr>
          <p:cNvSpPr/>
          <p:nvPr/>
        </p:nvSpPr>
        <p:spPr>
          <a:xfrm>
            <a:off x="4704533" y="1670018"/>
            <a:ext cx="5244103" cy="3244158"/>
          </a:xfrm>
          <a:prstGeom prst="rect">
            <a:avLst/>
          </a:prstGeom>
        </p:spPr>
        <p:txBody>
          <a:bodyPr wrap="square">
            <a:spAutoFit/>
          </a:bodyPr>
          <a:lstStyle/>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Things that could happen</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Death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Loss/Grief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New family circumstances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Separation  </a:t>
            </a:r>
          </a:p>
        </p:txBody>
      </p:sp>
      <p:pic>
        <p:nvPicPr>
          <p:cNvPr id="7" name="Picture 6">
            <a:extLst>
              <a:ext uri="{FF2B5EF4-FFF2-40B4-BE49-F238E27FC236}">
                <a16:creationId xmlns:a16="http://schemas.microsoft.com/office/drawing/2014/main" id="{958575FB-CD07-4459-ABB5-90DE5C076123}"/>
              </a:ext>
            </a:extLst>
          </p:cNvPr>
          <p:cNvPicPr>
            <a:picLocks noChangeAspect="1"/>
          </p:cNvPicPr>
          <p:nvPr/>
        </p:nvPicPr>
        <p:blipFill>
          <a:blip r:embed="rId2"/>
          <a:stretch>
            <a:fillRect/>
          </a:stretch>
        </p:blipFill>
        <p:spPr>
          <a:xfrm>
            <a:off x="9132144" y="5155418"/>
            <a:ext cx="2961376" cy="1702582"/>
          </a:xfrm>
          <a:prstGeom prst="rect">
            <a:avLst/>
          </a:prstGeom>
        </p:spPr>
      </p:pic>
      <p:pic>
        <p:nvPicPr>
          <p:cNvPr id="8" name="Picture 7">
            <a:extLst>
              <a:ext uri="{FF2B5EF4-FFF2-40B4-BE49-F238E27FC236}">
                <a16:creationId xmlns:a16="http://schemas.microsoft.com/office/drawing/2014/main" id="{AA334C41-67AF-4FF4-80D9-3A617F5C2786}"/>
              </a:ext>
            </a:extLst>
          </p:cNvPr>
          <p:cNvPicPr>
            <a:picLocks noChangeAspect="1"/>
          </p:cNvPicPr>
          <p:nvPr/>
        </p:nvPicPr>
        <p:blipFill>
          <a:blip r:embed="rId3"/>
          <a:stretch>
            <a:fillRect/>
          </a:stretch>
        </p:blipFill>
        <p:spPr>
          <a:xfrm>
            <a:off x="9586820" y="38278"/>
            <a:ext cx="2512147" cy="759744"/>
          </a:xfrm>
          <a:prstGeom prst="rect">
            <a:avLst/>
          </a:prstGeom>
        </p:spPr>
      </p:pic>
    </p:spTree>
    <p:extLst>
      <p:ext uri="{BB962C8B-B14F-4D97-AF65-F5344CB8AC3E}">
        <p14:creationId xmlns:p14="http://schemas.microsoft.com/office/powerpoint/2010/main" val="404105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100D3F9-8974-48C8-8692-66D0AC666395}"/>
              </a:ext>
            </a:extLst>
          </p:cNvPr>
          <p:cNvSpPr>
            <a:spLocks noGrp="1"/>
          </p:cNvSpPr>
          <p:nvPr>
            <p:ph type="title"/>
          </p:nvPr>
        </p:nvSpPr>
        <p:spPr>
          <a:xfrm>
            <a:off x="376579" y="91440"/>
            <a:ext cx="5719421" cy="1325563"/>
          </a:xfrm>
        </p:spPr>
        <p:txBody>
          <a:bodyPr>
            <a:normAutofit/>
          </a:bodyPr>
          <a:lstStyle/>
          <a:p>
            <a:pPr algn="ctr"/>
            <a:r>
              <a:rPr lang="en-GB" sz="4000" b="1" u="sng" dirty="0">
                <a:latin typeface="Arial" panose="020B0604020202020204" pitchFamily="34" charset="0"/>
                <a:cs typeface="Arial" panose="020B0604020202020204" pitchFamily="34" charset="0"/>
              </a:rPr>
              <a:t>Everyone</a:t>
            </a:r>
            <a:r>
              <a:rPr lang="en-GB" sz="4000" b="1" dirty="0">
                <a:latin typeface="Arial" panose="020B0604020202020204" pitchFamily="34" charset="0"/>
                <a:cs typeface="Arial" panose="020B0604020202020204" pitchFamily="34" charset="0"/>
              </a:rPr>
              <a:t> has worries</a:t>
            </a:r>
            <a:r>
              <a:rPr lang="en-GB" sz="4000" b="1" dirty="0">
                <a:solidFill>
                  <a:schemeClr val="bg1"/>
                </a:solidFill>
                <a:latin typeface="Arial" panose="020B0604020202020204" pitchFamily="34" charset="0"/>
                <a:cs typeface="Arial" panose="020B0604020202020204" pitchFamily="34" charset="0"/>
              </a:rPr>
              <a: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D6910F2-9B7B-44A7-A4E2-C88523A5A40B}"/>
              </a:ext>
            </a:extLst>
          </p:cNvPr>
          <p:cNvSpPr>
            <a:spLocks noGrp="1"/>
          </p:cNvSpPr>
          <p:nvPr>
            <p:ph idx="1"/>
          </p:nvPr>
        </p:nvSpPr>
        <p:spPr>
          <a:xfrm>
            <a:off x="3487455" y="1569527"/>
            <a:ext cx="5789550" cy="4351338"/>
          </a:xfrm>
        </p:spPr>
        <p:txBody>
          <a:bodyPr>
            <a:normAutofit/>
          </a:bodyPr>
          <a:lstStyle/>
          <a:p>
            <a:r>
              <a:rPr lang="en-GB" dirty="0">
                <a:latin typeface="Arial" panose="020B0604020202020204" pitchFamily="34" charset="0"/>
                <a:cs typeface="Arial" panose="020B0604020202020204" pitchFamily="34" charset="0"/>
              </a:rPr>
              <a:t>Some young people are good and stopping their worries from affecting them.</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Some young people already have a good understanding of their worries and what worry is.</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sometimes young people get stuck with their worries and can’t stop thinking about them which make them grow bigger.</a:t>
            </a:r>
          </a:p>
          <a:p>
            <a:endParaRPr lang="en-GB" dirty="0"/>
          </a:p>
        </p:txBody>
      </p:sp>
      <p:pic>
        <p:nvPicPr>
          <p:cNvPr id="6" name="Picture 5" descr="A picture containing text, toy, doll, vector graphics&#10;&#10;Description automatically generated">
            <a:extLst>
              <a:ext uri="{FF2B5EF4-FFF2-40B4-BE49-F238E27FC236}">
                <a16:creationId xmlns:a16="http://schemas.microsoft.com/office/drawing/2014/main" id="{45514952-9D19-4325-AA08-0E4ACC56E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374" y="2103137"/>
            <a:ext cx="3126825" cy="4663423"/>
          </a:xfrm>
          <a:prstGeom prst="rect">
            <a:avLst/>
          </a:prstGeom>
        </p:spPr>
      </p:pic>
      <p:pic>
        <p:nvPicPr>
          <p:cNvPr id="7" name="Picture 6">
            <a:extLst>
              <a:ext uri="{FF2B5EF4-FFF2-40B4-BE49-F238E27FC236}">
                <a16:creationId xmlns:a16="http://schemas.microsoft.com/office/drawing/2014/main" id="{C49FEF88-4200-427E-BCED-C22B3665FE1F}"/>
              </a:ext>
            </a:extLst>
          </p:cNvPr>
          <p:cNvPicPr>
            <a:picLocks noChangeAspect="1"/>
          </p:cNvPicPr>
          <p:nvPr/>
        </p:nvPicPr>
        <p:blipFill>
          <a:blip r:embed="rId3"/>
          <a:stretch>
            <a:fillRect/>
          </a:stretch>
        </p:blipFill>
        <p:spPr>
          <a:xfrm>
            <a:off x="9652000" y="91440"/>
            <a:ext cx="2352883" cy="711578"/>
          </a:xfrm>
          <a:prstGeom prst="rect">
            <a:avLst/>
          </a:prstGeom>
        </p:spPr>
      </p:pic>
    </p:spTree>
    <p:extLst>
      <p:ext uri="{BB962C8B-B14F-4D97-AF65-F5344CB8AC3E}">
        <p14:creationId xmlns:p14="http://schemas.microsoft.com/office/powerpoint/2010/main" val="3631029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55032A-B098-4E53-8A2F-141C276EF53D}"/>
              </a:ext>
            </a:extLst>
          </p:cNvPr>
          <p:cNvSpPr>
            <a:spLocks noGrp="1"/>
          </p:cNvSpPr>
          <p:nvPr>
            <p:ph type="title"/>
          </p:nvPr>
        </p:nvSpPr>
        <p:spPr>
          <a:xfrm>
            <a:off x="302148" y="341271"/>
            <a:ext cx="9564757" cy="1325563"/>
          </a:xfrm>
        </p:spPr>
        <p:txBody>
          <a:bodyPr>
            <a:normAutofit/>
          </a:bodyPr>
          <a:lstStyle/>
          <a:p>
            <a:pPr algn="ctr"/>
            <a:r>
              <a:rPr lang="en-GB" sz="4000" b="1" u="sng" dirty="0">
                <a:latin typeface="Arial" panose="020B0604020202020204" pitchFamily="34" charset="0"/>
                <a:cs typeface="Arial" panose="020B0604020202020204" pitchFamily="34" charset="0"/>
              </a:rPr>
              <a:t>Why do we get anxious?</a:t>
            </a:r>
          </a:p>
        </p:txBody>
      </p:sp>
      <p:pic>
        <p:nvPicPr>
          <p:cNvPr id="5" name="Picture 4">
            <a:extLst>
              <a:ext uri="{FF2B5EF4-FFF2-40B4-BE49-F238E27FC236}">
                <a16:creationId xmlns:a16="http://schemas.microsoft.com/office/drawing/2014/main" id="{8D35D88E-24E7-49D7-89EF-FD70EC7330B1}"/>
              </a:ext>
            </a:extLst>
          </p:cNvPr>
          <p:cNvPicPr>
            <a:picLocks noChangeAspect="1"/>
          </p:cNvPicPr>
          <p:nvPr/>
        </p:nvPicPr>
        <p:blipFill rotWithShape="1">
          <a:blip r:embed="rId2"/>
          <a:srcRect l="7840" t="27273" r="42274" b="14748"/>
          <a:stretch/>
        </p:blipFill>
        <p:spPr>
          <a:xfrm>
            <a:off x="2124921" y="1417019"/>
            <a:ext cx="5532184" cy="3976254"/>
          </a:xfrm>
          <a:prstGeom prst="rect">
            <a:avLst/>
          </a:prstGeom>
        </p:spPr>
      </p:pic>
      <p:sp>
        <p:nvSpPr>
          <p:cNvPr id="6" name="Rectangle 5">
            <a:extLst>
              <a:ext uri="{FF2B5EF4-FFF2-40B4-BE49-F238E27FC236}">
                <a16:creationId xmlns:a16="http://schemas.microsoft.com/office/drawing/2014/main" id="{E1543D4C-B65C-42AD-BD35-DEED2A92EBE2}"/>
              </a:ext>
            </a:extLst>
          </p:cNvPr>
          <p:cNvSpPr/>
          <p:nvPr/>
        </p:nvSpPr>
        <p:spPr>
          <a:xfrm>
            <a:off x="2112317" y="5601091"/>
            <a:ext cx="5544787" cy="867930"/>
          </a:xfrm>
          <a:prstGeom prst="rect">
            <a:avLst/>
          </a:prstGeom>
        </p:spPr>
        <p:txBody>
          <a:bodyPr wrap="square">
            <a:spAutoFit/>
          </a:bodyPr>
          <a:lstStyle/>
          <a:p>
            <a:pPr lvl="0" algn="ctr">
              <a:lnSpc>
                <a:spcPct val="90000"/>
              </a:lnSpc>
              <a:spcBef>
                <a:spcPts val="1000"/>
              </a:spcBef>
            </a:pPr>
            <a:r>
              <a:rPr lang="en-GB" sz="28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Fight Flight Freeze – A Guide to Anxiety for Kids - YouTube</a:t>
            </a:r>
            <a:endParaRPr lang="en-GB" sz="2800" dirty="0">
              <a:solidFill>
                <a:prstClr val="black"/>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A4DE09D-2FB6-49A3-9428-5FFFE3FBF0C5}"/>
              </a:ext>
            </a:extLst>
          </p:cNvPr>
          <p:cNvPicPr>
            <a:picLocks noChangeAspect="1"/>
          </p:cNvPicPr>
          <p:nvPr/>
        </p:nvPicPr>
        <p:blipFill>
          <a:blip r:embed="rId4"/>
          <a:stretch>
            <a:fillRect/>
          </a:stretch>
        </p:blipFill>
        <p:spPr>
          <a:xfrm>
            <a:off x="9623123" y="89315"/>
            <a:ext cx="2512006" cy="835224"/>
          </a:xfrm>
          <a:prstGeom prst="rect">
            <a:avLst/>
          </a:prstGeom>
        </p:spPr>
      </p:pic>
    </p:spTree>
    <p:extLst>
      <p:ext uri="{BB962C8B-B14F-4D97-AF65-F5344CB8AC3E}">
        <p14:creationId xmlns:p14="http://schemas.microsoft.com/office/powerpoint/2010/main" val="2003201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FBEBB63-BAEE-48D6-B8F8-E7EA0927AE80}"/>
              </a:ext>
            </a:extLst>
          </p:cNvPr>
          <p:cNvSpPr>
            <a:spLocks noGrp="1"/>
          </p:cNvSpPr>
          <p:nvPr>
            <p:ph type="title"/>
          </p:nvPr>
        </p:nvSpPr>
        <p:spPr>
          <a:xfrm>
            <a:off x="0" y="396931"/>
            <a:ext cx="9191045" cy="1325563"/>
          </a:xfrm>
        </p:spPr>
        <p:txBody>
          <a:bodyPr>
            <a:normAutofit/>
          </a:bodyPr>
          <a:lstStyle/>
          <a:p>
            <a:pPr algn="ctr"/>
            <a:r>
              <a:rPr lang="en-GB" sz="4000" b="1" u="sng" dirty="0">
                <a:latin typeface="Arial" panose="020B0604020202020204" pitchFamily="34" charset="0"/>
                <a:cs typeface="Arial" panose="020B0604020202020204" pitchFamily="34" charset="0"/>
              </a:rPr>
              <a:t>Main points to takeaway…</a:t>
            </a:r>
          </a:p>
        </p:txBody>
      </p:sp>
      <p:sp>
        <p:nvSpPr>
          <p:cNvPr id="5" name="Content Placeholder 2">
            <a:extLst>
              <a:ext uri="{FF2B5EF4-FFF2-40B4-BE49-F238E27FC236}">
                <a16:creationId xmlns:a16="http://schemas.microsoft.com/office/drawing/2014/main" id="{C07E641E-32B9-46FE-8D37-236F51CFC7CE}"/>
              </a:ext>
            </a:extLst>
          </p:cNvPr>
          <p:cNvSpPr>
            <a:spLocks noGrp="1"/>
          </p:cNvSpPr>
          <p:nvPr>
            <p:ph idx="1"/>
          </p:nvPr>
        </p:nvSpPr>
        <p:spPr>
          <a:xfrm>
            <a:off x="551145" y="1447247"/>
            <a:ext cx="9191045" cy="4561106"/>
          </a:xfrm>
        </p:spPr>
        <p:txBody>
          <a:bodyPr>
            <a:noAutofit/>
          </a:bodyPr>
          <a:lstStyle/>
          <a:p>
            <a:r>
              <a:rPr lang="en-GB" dirty="0">
                <a:latin typeface="Arial" panose="020B0604020202020204" pitchFamily="34" charset="0"/>
                <a:cs typeface="Arial" panose="020B0604020202020204" pitchFamily="34" charset="0"/>
              </a:rPr>
              <a:t>Anxiety effects our mind and body</a:t>
            </a:r>
          </a:p>
          <a:p>
            <a:r>
              <a:rPr lang="en-GB" dirty="0">
                <a:latin typeface="Arial" panose="020B0604020202020204" pitchFamily="34" charset="0"/>
                <a:cs typeface="Arial" panose="020B0604020202020204" pitchFamily="34" charset="0"/>
              </a:rPr>
              <a:t>It’s automatic, we have no control over it and we cant chose how to react</a:t>
            </a:r>
          </a:p>
          <a:p>
            <a:pPr lvl="1"/>
            <a:r>
              <a:rPr lang="en-GB" sz="2800" dirty="0">
                <a:latin typeface="Arial" panose="020B0604020202020204" pitchFamily="34" charset="0"/>
                <a:cs typeface="Arial" panose="020B0604020202020204" pitchFamily="34" charset="0"/>
              </a:rPr>
              <a:t>Fight </a:t>
            </a:r>
          </a:p>
          <a:p>
            <a:pPr lvl="1"/>
            <a:r>
              <a:rPr lang="en-GB" sz="2800" dirty="0">
                <a:latin typeface="Arial" panose="020B0604020202020204" pitchFamily="34" charset="0"/>
                <a:cs typeface="Arial" panose="020B0604020202020204" pitchFamily="34" charset="0"/>
              </a:rPr>
              <a:t>Flight</a:t>
            </a:r>
          </a:p>
          <a:p>
            <a:pPr lvl="1"/>
            <a:r>
              <a:rPr lang="en-GB" sz="2800" dirty="0">
                <a:latin typeface="Arial" panose="020B0604020202020204" pitchFamily="34" charset="0"/>
                <a:cs typeface="Arial" panose="020B0604020202020204" pitchFamily="34" charset="0"/>
              </a:rPr>
              <a:t>Freeze</a:t>
            </a:r>
          </a:p>
          <a:p>
            <a:r>
              <a:rPr lang="en-GB" dirty="0">
                <a:latin typeface="Arial" panose="020B0604020202020204" pitchFamily="34" charset="0"/>
                <a:cs typeface="Arial" panose="020B0604020202020204" pitchFamily="34" charset="0"/>
              </a:rPr>
              <a:t>It does this to keep us safe – it is not dangerous</a:t>
            </a:r>
          </a:p>
          <a:p>
            <a:r>
              <a:rPr lang="en-GB" dirty="0">
                <a:latin typeface="Arial" panose="020B0604020202020204" pitchFamily="34" charset="0"/>
                <a:cs typeface="Arial" panose="020B0604020202020204" pitchFamily="34" charset="0"/>
              </a:rPr>
              <a:t>Our brain does not always know the difference between actual and imagined danger – it reacts the same to both</a:t>
            </a:r>
          </a:p>
          <a:p>
            <a:r>
              <a:rPr lang="en-GB" dirty="0">
                <a:latin typeface="Arial" panose="020B0604020202020204" pitchFamily="34" charset="0"/>
                <a:cs typeface="Arial" panose="020B0604020202020204" pitchFamily="34" charset="0"/>
              </a:rPr>
              <a:t>Knowing about why our body reacts the way it does takes away some of the worry about worry!</a:t>
            </a:r>
          </a:p>
        </p:txBody>
      </p:sp>
      <p:pic>
        <p:nvPicPr>
          <p:cNvPr id="6" name="Picture 5">
            <a:extLst>
              <a:ext uri="{FF2B5EF4-FFF2-40B4-BE49-F238E27FC236}">
                <a16:creationId xmlns:a16="http://schemas.microsoft.com/office/drawing/2014/main" id="{ABC6B5FE-086E-4E73-BB3B-B98B76EBD919}"/>
              </a:ext>
            </a:extLst>
          </p:cNvPr>
          <p:cNvPicPr>
            <a:picLocks noChangeAspect="1"/>
          </p:cNvPicPr>
          <p:nvPr/>
        </p:nvPicPr>
        <p:blipFill>
          <a:blip r:embed="rId2"/>
          <a:stretch>
            <a:fillRect/>
          </a:stretch>
        </p:blipFill>
        <p:spPr>
          <a:xfrm>
            <a:off x="9899076" y="192682"/>
            <a:ext cx="2149787" cy="650156"/>
          </a:xfrm>
          <a:prstGeom prst="rect">
            <a:avLst/>
          </a:prstGeom>
        </p:spPr>
      </p:pic>
    </p:spTree>
    <p:extLst>
      <p:ext uri="{BB962C8B-B14F-4D97-AF65-F5344CB8AC3E}">
        <p14:creationId xmlns:p14="http://schemas.microsoft.com/office/powerpoint/2010/main" val="1612278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F598595-4512-45F3-B0FD-9801E37A5206}"/>
              </a:ext>
            </a:extLst>
          </p:cNvPr>
          <p:cNvSpPr>
            <a:spLocks noGrp="1"/>
          </p:cNvSpPr>
          <p:nvPr>
            <p:ph type="title"/>
          </p:nvPr>
        </p:nvSpPr>
        <p:spPr>
          <a:xfrm>
            <a:off x="279358" y="305144"/>
            <a:ext cx="9047522" cy="1325563"/>
          </a:xfrm>
        </p:spPr>
        <p:txBody>
          <a:bodyPr>
            <a:normAutofit/>
          </a:bodyPr>
          <a:lstStyle/>
          <a:p>
            <a:pPr algn="ctr"/>
            <a:r>
              <a:rPr lang="en-US" sz="4000" b="1" u="sng" dirty="0">
                <a:latin typeface="Arial" panose="020B0604020202020204" pitchFamily="34" charset="0"/>
                <a:cs typeface="Arial" panose="020B0604020202020204" pitchFamily="34" charset="0"/>
              </a:rPr>
              <a:t>What does anxiety sound like in children?</a:t>
            </a:r>
            <a:endParaRPr lang="en-GB" sz="4000" b="1"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F3E1E8C-5FEA-499A-8705-00A6998E6683}"/>
              </a:ext>
            </a:extLst>
          </p:cNvPr>
          <p:cNvPicPr>
            <a:picLocks noChangeAspect="1"/>
          </p:cNvPicPr>
          <p:nvPr/>
        </p:nvPicPr>
        <p:blipFill>
          <a:blip r:embed="rId2"/>
          <a:stretch>
            <a:fillRect/>
          </a:stretch>
        </p:blipFill>
        <p:spPr>
          <a:xfrm>
            <a:off x="518290" y="2040318"/>
            <a:ext cx="4284829" cy="4593645"/>
          </a:xfrm>
          <a:prstGeom prst="rect">
            <a:avLst/>
          </a:prstGeom>
        </p:spPr>
      </p:pic>
      <p:sp>
        <p:nvSpPr>
          <p:cNvPr id="6" name="TextBox 5">
            <a:extLst>
              <a:ext uri="{FF2B5EF4-FFF2-40B4-BE49-F238E27FC236}">
                <a16:creationId xmlns:a16="http://schemas.microsoft.com/office/drawing/2014/main" id="{834B103B-DE84-4C92-A935-9D444E4AAFDB}"/>
              </a:ext>
            </a:extLst>
          </p:cNvPr>
          <p:cNvSpPr txBox="1"/>
          <p:nvPr/>
        </p:nvSpPr>
        <p:spPr>
          <a:xfrm>
            <a:off x="5059186" y="2249913"/>
            <a:ext cx="5123145" cy="4524315"/>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tummy ache”</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sick”</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“My head feels funny”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lump in my throat”</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light/floaty”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can’t stop shaking”</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just feel horrible”</a:t>
            </a:r>
          </a:p>
          <a:p>
            <a:endParaRPr lang="en-GB" sz="2800" dirty="0">
              <a:latin typeface="Arial" panose="020B0604020202020204" pitchFamily="34" charset="0"/>
              <a:cs typeface="Arial" panose="020B0604020202020204" pitchFamily="34" charset="0"/>
            </a:endParaRPr>
          </a:p>
          <a:p>
            <a:pPr algn="ctr"/>
            <a:r>
              <a:rPr lang="en-GB" sz="3200" dirty="0">
                <a:latin typeface="Arial" panose="020B0604020202020204" pitchFamily="34" charset="0"/>
                <a:cs typeface="Arial" panose="020B0604020202020204" pitchFamily="34" charset="0"/>
              </a:rPr>
              <a:t>Any of these familiar to anyone?</a:t>
            </a:r>
          </a:p>
        </p:txBody>
      </p:sp>
      <p:sp>
        <p:nvSpPr>
          <p:cNvPr id="7" name="Rectangle 6">
            <a:extLst>
              <a:ext uri="{FF2B5EF4-FFF2-40B4-BE49-F238E27FC236}">
                <a16:creationId xmlns:a16="http://schemas.microsoft.com/office/drawing/2014/main" id="{67480CA1-5667-4079-9375-D88A22EC6E4C}"/>
              </a:ext>
            </a:extLst>
          </p:cNvPr>
          <p:cNvSpPr/>
          <p:nvPr/>
        </p:nvSpPr>
        <p:spPr>
          <a:xfrm>
            <a:off x="3219843" y="5346870"/>
            <a:ext cx="1699363" cy="7766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FC47EF4-952A-4459-92E3-0632915946CF}"/>
              </a:ext>
            </a:extLst>
          </p:cNvPr>
          <p:cNvPicPr>
            <a:picLocks noChangeAspect="1"/>
          </p:cNvPicPr>
          <p:nvPr/>
        </p:nvPicPr>
        <p:blipFill>
          <a:blip r:embed="rId3"/>
          <a:stretch>
            <a:fillRect/>
          </a:stretch>
        </p:blipFill>
        <p:spPr>
          <a:xfrm>
            <a:off x="9719794" y="102218"/>
            <a:ext cx="2317456" cy="700864"/>
          </a:xfrm>
          <a:prstGeom prst="rect">
            <a:avLst/>
          </a:prstGeom>
        </p:spPr>
      </p:pic>
    </p:spTree>
    <p:extLst>
      <p:ext uri="{BB962C8B-B14F-4D97-AF65-F5344CB8AC3E}">
        <p14:creationId xmlns:p14="http://schemas.microsoft.com/office/powerpoint/2010/main" val="1368313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399F132-8F7E-416D-A8ED-C672D68EAB2C}"/>
              </a:ext>
            </a:extLst>
          </p:cNvPr>
          <p:cNvSpPr>
            <a:spLocks noGrp="1"/>
          </p:cNvSpPr>
          <p:nvPr>
            <p:ph type="title"/>
          </p:nvPr>
        </p:nvSpPr>
        <p:spPr>
          <a:xfrm>
            <a:off x="0" y="285612"/>
            <a:ext cx="8205746" cy="1325563"/>
          </a:xfrm>
        </p:spPr>
        <p:txBody>
          <a:bodyPr>
            <a:normAutofit/>
          </a:bodyPr>
          <a:lstStyle/>
          <a:p>
            <a:pPr algn="ctr"/>
            <a:r>
              <a:rPr lang="en-GB" sz="4000" b="1" u="sng" dirty="0">
                <a:latin typeface="Arial" panose="020B0604020202020204" pitchFamily="34" charset="0"/>
                <a:cs typeface="Arial" panose="020B0604020202020204" pitchFamily="34" charset="0"/>
              </a:rPr>
              <a:t>What it can look like in children</a:t>
            </a:r>
          </a:p>
        </p:txBody>
      </p:sp>
      <p:sp>
        <p:nvSpPr>
          <p:cNvPr id="5" name="Content Placeholder 4">
            <a:extLst>
              <a:ext uri="{FF2B5EF4-FFF2-40B4-BE49-F238E27FC236}">
                <a16:creationId xmlns:a16="http://schemas.microsoft.com/office/drawing/2014/main" id="{02B67C63-75D0-4D7A-8CB9-5FA61A77AC7B}"/>
              </a:ext>
            </a:extLst>
          </p:cNvPr>
          <p:cNvSpPr txBox="1">
            <a:spLocks/>
          </p:cNvSpPr>
          <p:nvPr/>
        </p:nvSpPr>
        <p:spPr>
          <a:xfrm>
            <a:off x="287608" y="1350181"/>
            <a:ext cx="362155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Angry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Irritated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Frustrated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Argue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Shout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can push the ‘dangerous’  thing away</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A12018E4-9FE4-4D41-8602-A8570F01593F}"/>
              </a:ext>
            </a:extLst>
          </p:cNvPr>
          <p:cNvSpPr txBox="1">
            <a:spLocks/>
          </p:cNvSpPr>
          <p:nvPr/>
        </p:nvSpPr>
        <p:spPr>
          <a:xfrm>
            <a:off x="3725377" y="1350181"/>
            <a:ext cx="3510455"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dirty="0">
                <a:solidFill>
                  <a:srgbClr val="EE7326"/>
                </a:solidFill>
                <a:latin typeface="Arial" panose="020B0604020202020204" pitchFamily="34" charset="0"/>
                <a:cs typeface="Arial" panose="020B0604020202020204" pitchFamily="34" charset="0"/>
              </a:rPr>
              <a:t>Fl</a:t>
            </a:r>
            <a:r>
              <a:rPr lang="en-GB" sz="3200" dirty="0">
                <a:solidFill>
                  <a:srgbClr val="EE7326"/>
                </a:solidFill>
                <a:latin typeface="Arial" panose="020B0604020202020204" pitchFamily="34" charset="0"/>
                <a:cs typeface="Arial" panose="020B0604020202020204" pitchFamily="34" charset="0"/>
              </a:rPr>
              <a:t>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Avoid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Refusal to go places</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Panic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Make up excuses – ‘don’t feel well’</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Delay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Go on phones, Xbox/play stations, play with fidgets etc.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takes                       us away from the                    ‘danger’</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sp>
        <p:nvSpPr>
          <p:cNvPr id="7" name="Content Placeholder 4">
            <a:extLst>
              <a:ext uri="{FF2B5EF4-FFF2-40B4-BE49-F238E27FC236}">
                <a16:creationId xmlns:a16="http://schemas.microsoft.com/office/drawing/2014/main" id="{6B9FA330-787F-4D6F-8B71-7A94998C33D7}"/>
              </a:ext>
            </a:extLst>
          </p:cNvPr>
          <p:cNvSpPr txBox="1">
            <a:spLocks/>
          </p:cNvSpPr>
          <p:nvPr/>
        </p:nvSpPr>
        <p:spPr>
          <a:xfrm>
            <a:off x="7427825" y="1350181"/>
            <a:ext cx="379289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Freeze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When we feel we can’t fight or escape the danger</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Shut down</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Can’t speak</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‘dream-like’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Out of our body</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5F26D07-7CBC-409F-9999-901C9A993E5B}"/>
              </a:ext>
            </a:extLst>
          </p:cNvPr>
          <p:cNvPicPr>
            <a:picLocks noChangeAspect="1"/>
          </p:cNvPicPr>
          <p:nvPr/>
        </p:nvPicPr>
        <p:blipFill>
          <a:blip r:embed="rId2"/>
          <a:stretch>
            <a:fillRect/>
          </a:stretch>
        </p:blipFill>
        <p:spPr>
          <a:xfrm>
            <a:off x="9700591" y="62186"/>
            <a:ext cx="2358324" cy="788604"/>
          </a:xfrm>
          <a:prstGeom prst="rect">
            <a:avLst/>
          </a:prstGeom>
        </p:spPr>
      </p:pic>
    </p:spTree>
    <p:extLst>
      <p:ext uri="{BB962C8B-B14F-4D97-AF65-F5344CB8AC3E}">
        <p14:creationId xmlns:p14="http://schemas.microsoft.com/office/powerpoint/2010/main" val="3969044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F616DE-46BD-4832-AF1C-1B7C817BE7CB}"/>
              </a:ext>
            </a:extLst>
          </p:cNvPr>
          <p:cNvSpPr>
            <a:spLocks noGrp="1"/>
          </p:cNvSpPr>
          <p:nvPr>
            <p:ph type="title"/>
          </p:nvPr>
        </p:nvSpPr>
        <p:spPr>
          <a:xfrm>
            <a:off x="224328" y="267258"/>
            <a:ext cx="7730952" cy="1325563"/>
          </a:xfrm>
        </p:spPr>
        <p:txBody>
          <a:bodyPr>
            <a:normAutofit fontScale="90000"/>
          </a:bodyPr>
          <a:lstStyle/>
          <a:p>
            <a:pPr algn="ctr"/>
            <a:r>
              <a:rPr lang="en-GB" sz="4000" b="1" u="sng" dirty="0">
                <a:latin typeface="Arial" panose="020B0604020202020204" pitchFamily="34" charset="0"/>
                <a:cs typeface="Arial" panose="020B0604020202020204" pitchFamily="34" charset="0"/>
              </a:rPr>
              <a:t>How are you currently supporting your child with anxiety?</a:t>
            </a:r>
          </a:p>
        </p:txBody>
      </p:sp>
      <p:pic>
        <p:nvPicPr>
          <p:cNvPr id="5" name="Picture 4">
            <a:extLst>
              <a:ext uri="{FF2B5EF4-FFF2-40B4-BE49-F238E27FC236}">
                <a16:creationId xmlns:a16="http://schemas.microsoft.com/office/drawing/2014/main" id="{53771D47-9FBA-4C5B-A077-3958C3784397}"/>
              </a:ext>
            </a:extLst>
          </p:cNvPr>
          <p:cNvPicPr>
            <a:picLocks noChangeAspect="1"/>
          </p:cNvPicPr>
          <p:nvPr/>
        </p:nvPicPr>
        <p:blipFill>
          <a:blip r:embed="rId2"/>
          <a:stretch>
            <a:fillRect/>
          </a:stretch>
        </p:blipFill>
        <p:spPr>
          <a:xfrm>
            <a:off x="9672320" y="91440"/>
            <a:ext cx="2377838" cy="835224"/>
          </a:xfrm>
          <a:prstGeom prst="rect">
            <a:avLst/>
          </a:prstGeom>
        </p:spPr>
      </p:pic>
      <p:sp>
        <p:nvSpPr>
          <p:cNvPr id="6" name="Content Placeholder 2">
            <a:extLst>
              <a:ext uri="{FF2B5EF4-FFF2-40B4-BE49-F238E27FC236}">
                <a16:creationId xmlns:a16="http://schemas.microsoft.com/office/drawing/2014/main" id="{CC2BCA70-A818-44CE-8FD1-0A61F38A85F0}"/>
              </a:ext>
            </a:extLst>
          </p:cNvPr>
          <p:cNvSpPr>
            <a:spLocks noGrp="1"/>
          </p:cNvSpPr>
          <p:nvPr>
            <p:ph idx="1"/>
          </p:nvPr>
        </p:nvSpPr>
        <p:spPr>
          <a:xfrm>
            <a:off x="838200" y="1806948"/>
            <a:ext cx="10515600" cy="4351338"/>
          </a:xfrm>
        </p:spPr>
        <p:txBody>
          <a:bodyPr/>
          <a:lstStyle/>
          <a:p>
            <a:r>
              <a:rPr lang="en-GB" dirty="0">
                <a:latin typeface="Arial" panose="020B0604020202020204" pitchFamily="34" charset="0"/>
                <a:cs typeface="Arial" panose="020B0604020202020204" pitchFamily="34" charset="0"/>
              </a:rPr>
              <a:t>You can either share them with the group</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Or if you’d prefer, write them down and share them anonymously</a:t>
            </a:r>
          </a:p>
          <a:p>
            <a:pPr marL="0" indent="0">
              <a:buNone/>
            </a:pPr>
            <a:endParaRPr lang="en-GB" dirty="0"/>
          </a:p>
        </p:txBody>
      </p:sp>
    </p:spTree>
    <p:extLst>
      <p:ext uri="{BB962C8B-B14F-4D97-AF65-F5344CB8AC3E}">
        <p14:creationId xmlns:p14="http://schemas.microsoft.com/office/powerpoint/2010/main" val="714423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4029EDD-DF55-4905-BB5F-79B1ACFB3B16}"/>
              </a:ext>
            </a:extLst>
          </p:cNvPr>
          <p:cNvSpPr>
            <a:spLocks noGrp="1"/>
          </p:cNvSpPr>
          <p:nvPr>
            <p:ph type="title"/>
          </p:nvPr>
        </p:nvSpPr>
        <p:spPr>
          <a:xfrm>
            <a:off x="95415" y="257104"/>
            <a:ext cx="8026842" cy="887886"/>
          </a:xfrm>
        </p:spPr>
        <p:txBody>
          <a:bodyPr>
            <a:normAutofit fontScale="90000"/>
          </a:bodyPr>
          <a:lstStyle/>
          <a:p>
            <a:pPr algn="ctr"/>
            <a:r>
              <a:rPr lang="en-GB" sz="2800" b="1" u="sng" dirty="0">
                <a:latin typeface="Arial" panose="020B0604020202020204" pitchFamily="34" charset="0"/>
                <a:cs typeface="Arial" panose="020B0604020202020204" pitchFamily="34" charset="0"/>
              </a:rPr>
              <a:t>Ways to support your child with worry </a:t>
            </a:r>
            <a:br>
              <a:rPr lang="en-GB" sz="2800" b="1" u="sng" dirty="0">
                <a:latin typeface="Arial" panose="020B0604020202020204" pitchFamily="34" charset="0"/>
                <a:cs typeface="Arial" panose="020B0604020202020204" pitchFamily="34" charset="0"/>
              </a:rPr>
            </a:br>
            <a:r>
              <a:rPr lang="en-GB" sz="2800" b="1" u="sng" dirty="0">
                <a:latin typeface="Arial" panose="020B0604020202020204" pitchFamily="34" charset="0"/>
                <a:cs typeface="Arial" panose="020B0604020202020204" pitchFamily="34" charset="0"/>
              </a:rPr>
              <a:t>and anxiety</a:t>
            </a:r>
          </a:p>
        </p:txBody>
      </p:sp>
      <p:graphicFrame>
        <p:nvGraphicFramePr>
          <p:cNvPr id="5" name="Content Placeholder 2">
            <a:extLst>
              <a:ext uri="{FF2B5EF4-FFF2-40B4-BE49-F238E27FC236}">
                <a16:creationId xmlns:a16="http://schemas.microsoft.com/office/drawing/2014/main" id="{0BEE870D-64B3-4DC5-BE1F-9538F1E7C3FF}"/>
              </a:ext>
            </a:extLst>
          </p:cNvPr>
          <p:cNvGraphicFramePr>
            <a:graphicFrameLocks noGrp="1"/>
          </p:cNvGraphicFramePr>
          <p:nvPr>
            <p:ph idx="1"/>
            <p:extLst>
              <p:ext uri="{D42A27DB-BD31-4B8C-83A1-F6EECF244321}">
                <p14:modId xmlns:p14="http://schemas.microsoft.com/office/powerpoint/2010/main" val="461028161"/>
              </p:ext>
            </p:extLst>
          </p:nvPr>
        </p:nvGraphicFramePr>
        <p:xfrm>
          <a:off x="603409" y="1479297"/>
          <a:ext cx="11085008" cy="4889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376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2">
            <a:extLst>
              <a:ext uri="{FF2B5EF4-FFF2-40B4-BE49-F238E27FC236}">
                <a16:creationId xmlns:a16="http://schemas.microsoft.com/office/drawing/2014/main" id="{223A7848-60E6-4334-84B1-68505C3D5BA9}"/>
              </a:ext>
            </a:extLst>
          </p:cNvPr>
          <p:cNvGraphicFramePr>
            <a:graphicFrameLocks noGrp="1"/>
          </p:cNvGraphicFramePr>
          <p:nvPr>
            <p:ph idx="1"/>
            <p:extLst>
              <p:ext uri="{D42A27DB-BD31-4B8C-83A1-F6EECF244321}">
                <p14:modId xmlns:p14="http://schemas.microsoft.com/office/powerpoint/2010/main" val="3091587687"/>
              </p:ext>
            </p:extLst>
          </p:nvPr>
        </p:nvGraphicFramePr>
        <p:xfrm>
          <a:off x="0" y="387872"/>
          <a:ext cx="10515600" cy="5761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27EC9DB0-7D96-48F3-84C0-9C500F5A4B92}"/>
              </a:ext>
            </a:extLst>
          </p:cNvPr>
          <p:cNvPicPr>
            <a:picLocks noChangeAspect="1"/>
          </p:cNvPicPr>
          <p:nvPr/>
        </p:nvPicPr>
        <p:blipFill>
          <a:blip r:embed="rId7"/>
          <a:stretch>
            <a:fillRect/>
          </a:stretch>
        </p:blipFill>
        <p:spPr>
          <a:xfrm>
            <a:off x="9692639" y="119422"/>
            <a:ext cx="2411896" cy="729425"/>
          </a:xfrm>
          <a:prstGeom prst="rect">
            <a:avLst/>
          </a:prstGeom>
        </p:spPr>
      </p:pic>
    </p:spTree>
    <p:extLst>
      <p:ext uri="{BB962C8B-B14F-4D97-AF65-F5344CB8AC3E}">
        <p14:creationId xmlns:p14="http://schemas.microsoft.com/office/powerpoint/2010/main" val="1518028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AD32664-73B2-4C68-BBEC-862E06C328DF}"/>
              </a:ext>
            </a:extLst>
          </p:cNvPr>
          <p:cNvSpPr>
            <a:spLocks noGrp="1"/>
          </p:cNvSpPr>
          <p:nvPr>
            <p:ph idx="1"/>
          </p:nvPr>
        </p:nvSpPr>
        <p:spPr>
          <a:xfrm>
            <a:off x="5410152" y="1663939"/>
            <a:ext cx="5173252" cy="5098645"/>
          </a:xfrm>
        </p:spPr>
        <p:txBody>
          <a:bodyPr>
            <a:normAutofit fontScale="92500"/>
          </a:bodyPr>
          <a:lstStyle/>
          <a:p>
            <a:pPr marL="0" indent="0">
              <a:buNone/>
            </a:pPr>
            <a:r>
              <a:rPr lang="en-GB" sz="2600" b="1" u="sng" dirty="0">
                <a:solidFill>
                  <a:srgbClr val="6E3E6E"/>
                </a:solidFill>
                <a:latin typeface="Arial" panose="020B0604020202020204" pitchFamily="34" charset="0"/>
                <a:cs typeface="Arial" panose="020B0604020202020204" pitchFamily="34" charset="0"/>
              </a:rPr>
              <a:t>Reduce environmental stresses</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Work out what makes their anxiety worse (e.g. too much social media/reduce daily activities)</a:t>
            </a:r>
          </a:p>
          <a:p>
            <a:pPr marL="0" indent="0">
              <a:buNone/>
            </a:pPr>
            <a:r>
              <a:rPr lang="en-GB" sz="2600" dirty="0">
                <a:latin typeface="Arial" panose="020B0604020202020204" pitchFamily="34" charset="0"/>
                <a:cs typeface="Arial" panose="020B0604020202020204" pitchFamily="34" charset="0"/>
              </a:rPr>
              <a:t>Try to keep a routine (balancing things they need to do and want to do)</a:t>
            </a:r>
          </a:p>
          <a:p>
            <a:pPr marL="0" indent="0">
              <a:buNone/>
            </a:pPr>
            <a:r>
              <a:rPr lang="en-GB" sz="2600" dirty="0">
                <a:latin typeface="Arial" panose="020B0604020202020204" pitchFamily="34" charset="0"/>
                <a:cs typeface="Arial" panose="020B0604020202020204" pitchFamily="34" charset="0"/>
              </a:rPr>
              <a:t>Try not to add pressure – if this feels overwhelming, emphasis the importance of self care and being kind to themselves</a:t>
            </a:r>
          </a:p>
        </p:txBody>
      </p:sp>
      <p:sp>
        <p:nvSpPr>
          <p:cNvPr id="5" name="Rectangle 4">
            <a:extLst>
              <a:ext uri="{FF2B5EF4-FFF2-40B4-BE49-F238E27FC236}">
                <a16:creationId xmlns:a16="http://schemas.microsoft.com/office/drawing/2014/main" id="{628CBE90-5772-4468-9490-8A30EEA60A9C}"/>
              </a:ext>
            </a:extLst>
          </p:cNvPr>
          <p:cNvSpPr/>
          <p:nvPr/>
        </p:nvSpPr>
        <p:spPr>
          <a:xfrm>
            <a:off x="456898" y="1294420"/>
            <a:ext cx="4592876" cy="5468164"/>
          </a:xfrm>
          <a:prstGeom prst="rect">
            <a:avLst/>
          </a:prstGeom>
        </p:spPr>
        <p:txBody>
          <a:bodyPr wrap="square">
            <a:spAutoFit/>
          </a:bodyPr>
          <a:lstStyle/>
          <a:p>
            <a:r>
              <a:rPr lang="en-GB" sz="2400" b="1" u="sng" dirty="0">
                <a:solidFill>
                  <a:srgbClr val="6E3E6E"/>
                </a:solidFill>
                <a:latin typeface="Arial" panose="020B0604020202020204" pitchFamily="34" charset="0"/>
                <a:cs typeface="Arial" panose="020B0604020202020204" pitchFamily="34" charset="0"/>
              </a:rPr>
              <a:t>Introduce alternative perspectives and ways of thinking</a:t>
            </a:r>
          </a:p>
          <a:p>
            <a:endParaRPr lang="en-GB" sz="2400" b="1" dirty="0">
              <a:latin typeface="Arial" panose="020B0604020202020204" pitchFamily="34" charset="0"/>
              <a:cs typeface="Arial" panose="020B0604020202020204" pitchFamily="34" charset="0"/>
            </a:endParaRPr>
          </a:p>
          <a:p>
            <a:pPr>
              <a:spcAft>
                <a:spcPts val="756"/>
              </a:spcAft>
            </a:pPr>
            <a:r>
              <a:rPr lang="en-GB" sz="2400" dirty="0">
                <a:latin typeface="Arial" panose="020B0604020202020204" pitchFamily="34" charset="0"/>
                <a:cs typeface="Arial" panose="020B0604020202020204" pitchFamily="34" charset="0"/>
              </a:rPr>
              <a:t>A worry is a thought – not necessarily a fact</a:t>
            </a:r>
          </a:p>
          <a:p>
            <a:pPr>
              <a:spcAft>
                <a:spcPts val="756"/>
              </a:spcAft>
            </a:pPr>
            <a:r>
              <a:rPr lang="en-GB" sz="2400" dirty="0">
                <a:latin typeface="Arial" panose="020B0604020202020204" pitchFamily="34" charset="0"/>
                <a:cs typeface="Arial" panose="020B0604020202020204" pitchFamily="34" charset="0"/>
              </a:rPr>
              <a:t>What exactly are they worried about? How likely is this to happen? If it did happen, what would it mean?</a:t>
            </a:r>
          </a:p>
          <a:p>
            <a:pPr>
              <a:spcAft>
                <a:spcPts val="756"/>
              </a:spcAft>
            </a:pPr>
            <a:r>
              <a:rPr lang="en-GB" sz="2400" dirty="0">
                <a:latin typeface="Arial" panose="020B0604020202020204" pitchFamily="34" charset="0"/>
                <a:cs typeface="Arial" panose="020B0604020202020204" pitchFamily="34" charset="0"/>
              </a:rPr>
              <a:t>Exploring these can help put worries into perspective which in turn can lead to less anxiety-provoking conclusions</a:t>
            </a:r>
          </a:p>
        </p:txBody>
      </p:sp>
      <p:pic>
        <p:nvPicPr>
          <p:cNvPr id="6" name="Graphic 5" descr="Head with gears">
            <a:extLst>
              <a:ext uri="{FF2B5EF4-FFF2-40B4-BE49-F238E27FC236}">
                <a16:creationId xmlns:a16="http://schemas.microsoft.com/office/drawing/2014/main" id="{CDB02F6A-31CD-487A-8BC7-05AFE4585E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57363" y="42370"/>
            <a:ext cx="1318364" cy="1318364"/>
          </a:xfrm>
          <a:prstGeom prst="rect">
            <a:avLst/>
          </a:prstGeom>
        </p:spPr>
      </p:pic>
      <p:pic>
        <p:nvPicPr>
          <p:cNvPr id="7" name="Graphic 6" descr="Sleep">
            <a:extLst>
              <a:ext uri="{FF2B5EF4-FFF2-40B4-BE49-F238E27FC236}">
                <a16:creationId xmlns:a16="http://schemas.microsoft.com/office/drawing/2014/main" id="{8CD16D2F-1A3D-405E-9F0C-37519E02DC4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033318" y="217735"/>
            <a:ext cx="1318363" cy="1318363"/>
          </a:xfrm>
          <a:prstGeom prst="rect">
            <a:avLst/>
          </a:prstGeom>
        </p:spPr>
      </p:pic>
      <p:pic>
        <p:nvPicPr>
          <p:cNvPr id="8" name="Picture 7">
            <a:extLst>
              <a:ext uri="{FF2B5EF4-FFF2-40B4-BE49-F238E27FC236}">
                <a16:creationId xmlns:a16="http://schemas.microsoft.com/office/drawing/2014/main" id="{589C3524-41EC-46E1-84FB-432140313010}"/>
              </a:ext>
            </a:extLst>
          </p:cNvPr>
          <p:cNvPicPr>
            <a:picLocks noChangeAspect="1"/>
          </p:cNvPicPr>
          <p:nvPr/>
        </p:nvPicPr>
        <p:blipFill>
          <a:blip r:embed="rId6"/>
          <a:stretch>
            <a:fillRect/>
          </a:stretch>
        </p:blipFill>
        <p:spPr>
          <a:xfrm>
            <a:off x="9761288" y="95416"/>
            <a:ext cx="2224697" cy="672811"/>
          </a:xfrm>
          <a:prstGeom prst="rect">
            <a:avLst/>
          </a:prstGeom>
        </p:spPr>
      </p:pic>
    </p:spTree>
    <p:extLst>
      <p:ext uri="{BB962C8B-B14F-4D97-AF65-F5344CB8AC3E}">
        <p14:creationId xmlns:p14="http://schemas.microsoft.com/office/powerpoint/2010/main" val="1990544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51E6648-5434-4D21-AA73-E0250ECC77E9}"/>
              </a:ext>
            </a:extLst>
          </p:cNvPr>
          <p:cNvSpPr>
            <a:spLocks noGrp="1"/>
          </p:cNvSpPr>
          <p:nvPr>
            <p:ph idx="1"/>
          </p:nvPr>
        </p:nvSpPr>
        <p:spPr>
          <a:xfrm>
            <a:off x="185321" y="848922"/>
            <a:ext cx="7940912" cy="1325563"/>
          </a:xfrm>
        </p:spPr>
        <p:txBody>
          <a:bodyPr/>
          <a:lstStyle/>
          <a:p>
            <a:pPr marL="0" indent="0">
              <a:buNone/>
            </a:pPr>
            <a:r>
              <a:rPr lang="en-GB" b="1" dirty="0">
                <a:latin typeface="Arial" panose="020B0604020202020204" pitchFamily="34" charset="0"/>
                <a:cs typeface="Arial" panose="020B0604020202020204" pitchFamily="34" charset="0"/>
              </a:rPr>
              <a:t>Problem solving and coping</a:t>
            </a:r>
          </a:p>
          <a:p>
            <a:pPr lvl="1"/>
            <a:r>
              <a:rPr lang="en-GB" dirty="0">
                <a:latin typeface="Arial" panose="020B0604020202020204" pitchFamily="34" charset="0"/>
                <a:cs typeface="Arial" panose="020B0604020202020204" pitchFamily="34" charset="0"/>
              </a:rPr>
              <a:t>Focus on emphasising confidence in their ability to cope and engage them in helping to think about different strategies</a:t>
            </a:r>
          </a:p>
          <a:p>
            <a:pPr lvl="1"/>
            <a:endParaRPr lang="en-GB"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029B27FA-50BC-4D9E-BBB7-4F615381A0A0}"/>
              </a:ext>
            </a:extLst>
          </p:cNvPr>
          <p:cNvGraphicFramePr>
            <a:graphicFrameLocks noGrp="1"/>
          </p:cNvGraphicFramePr>
          <p:nvPr>
            <p:extLst>
              <p:ext uri="{D42A27DB-BD31-4B8C-83A1-F6EECF244321}">
                <p14:modId xmlns:p14="http://schemas.microsoft.com/office/powerpoint/2010/main" val="1840772839"/>
              </p:ext>
            </p:extLst>
          </p:nvPr>
        </p:nvGraphicFramePr>
        <p:xfrm>
          <a:off x="679406" y="2435348"/>
          <a:ext cx="8127999" cy="4160924"/>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597740934"/>
                    </a:ext>
                  </a:extLst>
                </a:gridCol>
                <a:gridCol w="2709333">
                  <a:extLst>
                    <a:ext uri="{9D8B030D-6E8A-4147-A177-3AD203B41FA5}">
                      <a16:colId xmlns:a16="http://schemas.microsoft.com/office/drawing/2014/main" val="510380347"/>
                    </a:ext>
                  </a:extLst>
                </a:gridCol>
                <a:gridCol w="2709333">
                  <a:extLst>
                    <a:ext uri="{9D8B030D-6E8A-4147-A177-3AD203B41FA5}">
                      <a16:colId xmlns:a16="http://schemas.microsoft.com/office/drawing/2014/main" val="4126661856"/>
                    </a:ext>
                  </a:extLst>
                </a:gridCol>
              </a:tblGrid>
              <a:tr h="1287905">
                <a:tc>
                  <a:txBody>
                    <a:bodyPr/>
                    <a:lstStyle/>
                    <a:p>
                      <a:pPr algn="ctr"/>
                      <a:r>
                        <a:rPr lang="en-GB" sz="2400" dirty="0">
                          <a:latin typeface="Arial" panose="020B0604020202020204" pitchFamily="34" charset="0"/>
                          <a:cs typeface="Arial" panose="020B0604020202020204" pitchFamily="34" charset="0"/>
                        </a:rPr>
                        <a:t>Future and action orientation</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Holding the hope</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Keeping up healthy habits</a:t>
                      </a:r>
                    </a:p>
                  </a:txBody>
                  <a:tcPr>
                    <a:solidFill>
                      <a:srgbClr val="6E3E6E"/>
                    </a:solidFill>
                  </a:tcPr>
                </a:tc>
                <a:extLst>
                  <a:ext uri="{0D108BD9-81ED-4DB2-BD59-A6C34878D82A}">
                    <a16:rowId xmlns:a16="http://schemas.microsoft.com/office/drawing/2014/main" val="4268548394"/>
                  </a:ext>
                </a:extLst>
              </a:tr>
              <a:tr h="2873019">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“So what are we going to do about this?”</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“We can’t do X… but we can do Y”</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That somehow this situation may make space for something different and better to happen</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Self care, school, domestic routines</a:t>
                      </a:r>
                    </a:p>
                  </a:txBody>
                  <a:tcPr>
                    <a:solidFill>
                      <a:srgbClr val="8D678E">
                        <a:alpha val="53000"/>
                      </a:srgbClr>
                    </a:solidFill>
                  </a:tcPr>
                </a:tc>
                <a:extLst>
                  <a:ext uri="{0D108BD9-81ED-4DB2-BD59-A6C34878D82A}">
                    <a16:rowId xmlns:a16="http://schemas.microsoft.com/office/drawing/2014/main" val="2503221780"/>
                  </a:ext>
                </a:extLst>
              </a:tr>
            </a:tbl>
          </a:graphicData>
        </a:graphic>
      </p:graphicFrame>
      <p:pic>
        <p:nvPicPr>
          <p:cNvPr id="6" name="Picture 5">
            <a:extLst>
              <a:ext uri="{FF2B5EF4-FFF2-40B4-BE49-F238E27FC236}">
                <a16:creationId xmlns:a16="http://schemas.microsoft.com/office/drawing/2014/main" id="{8A33876B-4109-4DA7-89B7-2C617E4D56E5}"/>
              </a:ext>
            </a:extLst>
          </p:cNvPr>
          <p:cNvPicPr>
            <a:picLocks noChangeAspect="1"/>
          </p:cNvPicPr>
          <p:nvPr/>
        </p:nvPicPr>
        <p:blipFill>
          <a:blip r:embed="rId2"/>
          <a:stretch>
            <a:fillRect/>
          </a:stretch>
        </p:blipFill>
        <p:spPr>
          <a:xfrm>
            <a:off x="9788055" y="57571"/>
            <a:ext cx="2146422" cy="649138"/>
          </a:xfrm>
          <a:prstGeom prst="rect">
            <a:avLst/>
          </a:prstGeom>
        </p:spPr>
      </p:pic>
    </p:spTree>
    <p:extLst>
      <p:ext uri="{BB962C8B-B14F-4D97-AF65-F5344CB8AC3E}">
        <p14:creationId xmlns:p14="http://schemas.microsoft.com/office/powerpoint/2010/main" val="2447536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55AD81-A3F6-4B34-8F61-F7C95AF63650}"/>
              </a:ext>
            </a:extLst>
          </p:cNvPr>
          <p:cNvSpPr>
            <a:spLocks noGrp="1"/>
          </p:cNvSpPr>
          <p:nvPr>
            <p:ph type="title"/>
          </p:nvPr>
        </p:nvSpPr>
        <p:spPr>
          <a:xfrm>
            <a:off x="0" y="404882"/>
            <a:ext cx="10515600" cy="1325563"/>
          </a:xfrm>
        </p:spPr>
        <p:txBody>
          <a:bodyPr>
            <a:normAutofit/>
          </a:bodyPr>
          <a:lstStyle/>
          <a:p>
            <a:pPr algn="ctr"/>
            <a:r>
              <a:rPr lang="en-GB" sz="4000" b="1" u="sng" dirty="0">
                <a:solidFill>
                  <a:srgbClr val="EE7326"/>
                </a:solidFill>
                <a:latin typeface="Arial" panose="020B0604020202020204" pitchFamily="34" charset="0"/>
                <a:cs typeface="Arial" panose="020B0604020202020204" pitchFamily="34" charset="0"/>
              </a:rPr>
              <a:t>Check-in and monitor progress</a:t>
            </a:r>
          </a:p>
        </p:txBody>
      </p:sp>
      <p:sp>
        <p:nvSpPr>
          <p:cNvPr id="5" name="Content Placeholder 2">
            <a:extLst>
              <a:ext uri="{FF2B5EF4-FFF2-40B4-BE49-F238E27FC236}">
                <a16:creationId xmlns:a16="http://schemas.microsoft.com/office/drawing/2014/main" id="{EEB61B1D-5B5E-49D0-BFC6-93D706D6D9D5}"/>
              </a:ext>
            </a:extLst>
          </p:cNvPr>
          <p:cNvSpPr>
            <a:spLocks noGrp="1"/>
          </p:cNvSpPr>
          <p:nvPr>
            <p:ph idx="1"/>
          </p:nvPr>
        </p:nvSpPr>
        <p:spPr>
          <a:xfrm>
            <a:off x="538097" y="1865382"/>
            <a:ext cx="5600700" cy="4351338"/>
          </a:xfrm>
        </p:spPr>
        <p:txBody>
          <a:bodyPr>
            <a:normAutofit/>
          </a:bodyPr>
          <a:lstStyle/>
          <a:p>
            <a:pPr lvl="0" indent="-279400">
              <a:spcBef>
                <a:spcPts val="0"/>
              </a:spcBef>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rainbow – daily check in</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thermometer – check in intensity/impact following difficult experiences</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Normalise using your own experiences </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Give them time and space to digest experiences</a:t>
            </a:r>
          </a:p>
          <a:p>
            <a:pPr lvl="0" indent="-342900">
              <a:buSzPts val="3600"/>
              <a:buFont typeface="Lora"/>
              <a:buChar char="•"/>
            </a:pPr>
            <a:r>
              <a:rPr lang="en-GB" dirty="0">
                <a:latin typeface="Arial" panose="020B0604020202020204" pitchFamily="34" charset="0"/>
                <a:ea typeface="Lora"/>
                <a:cs typeface="Arial" panose="020B0604020202020204" pitchFamily="34" charset="0"/>
                <a:sym typeface="Lora"/>
              </a:rPr>
              <a:t>Availability</a:t>
            </a:r>
          </a:p>
          <a:p>
            <a:endParaRPr lang="en-GB" dirty="0"/>
          </a:p>
        </p:txBody>
      </p:sp>
      <p:pic>
        <p:nvPicPr>
          <p:cNvPr id="6" name="Picture 5">
            <a:extLst>
              <a:ext uri="{FF2B5EF4-FFF2-40B4-BE49-F238E27FC236}">
                <a16:creationId xmlns:a16="http://schemas.microsoft.com/office/drawing/2014/main" id="{DE607586-1547-48E0-8BBB-4592397E2477}"/>
              </a:ext>
            </a:extLst>
          </p:cNvPr>
          <p:cNvPicPr>
            <a:picLocks noChangeAspect="1"/>
          </p:cNvPicPr>
          <p:nvPr/>
        </p:nvPicPr>
        <p:blipFill>
          <a:blip r:embed="rId2"/>
          <a:stretch>
            <a:fillRect/>
          </a:stretch>
        </p:blipFill>
        <p:spPr>
          <a:xfrm>
            <a:off x="6942905" y="2419750"/>
            <a:ext cx="5066215" cy="4352921"/>
          </a:xfrm>
          <a:prstGeom prst="rect">
            <a:avLst/>
          </a:prstGeom>
        </p:spPr>
      </p:pic>
      <p:pic>
        <p:nvPicPr>
          <p:cNvPr id="7" name="Picture 6">
            <a:extLst>
              <a:ext uri="{FF2B5EF4-FFF2-40B4-BE49-F238E27FC236}">
                <a16:creationId xmlns:a16="http://schemas.microsoft.com/office/drawing/2014/main" id="{D75219C6-3CAB-4E28-83B2-66B8F5C2E726}"/>
              </a:ext>
            </a:extLst>
          </p:cNvPr>
          <p:cNvPicPr>
            <a:picLocks noChangeAspect="1"/>
          </p:cNvPicPr>
          <p:nvPr/>
        </p:nvPicPr>
        <p:blipFill>
          <a:blip r:embed="rId3"/>
          <a:stretch>
            <a:fillRect/>
          </a:stretch>
        </p:blipFill>
        <p:spPr>
          <a:xfrm>
            <a:off x="9560559" y="171845"/>
            <a:ext cx="2371909" cy="661275"/>
          </a:xfrm>
          <a:prstGeom prst="rect">
            <a:avLst/>
          </a:prstGeom>
        </p:spPr>
      </p:pic>
    </p:spTree>
    <p:extLst>
      <p:ext uri="{BB962C8B-B14F-4D97-AF65-F5344CB8AC3E}">
        <p14:creationId xmlns:p14="http://schemas.microsoft.com/office/powerpoint/2010/main" val="1508523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39E257-F3D9-4695-BB76-5854983123EC}"/>
              </a:ext>
            </a:extLst>
          </p:cNvPr>
          <p:cNvSpPr>
            <a:spLocks noGrp="1"/>
          </p:cNvSpPr>
          <p:nvPr>
            <p:ph type="title"/>
          </p:nvPr>
        </p:nvSpPr>
        <p:spPr>
          <a:xfrm>
            <a:off x="249803" y="39693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Remember…</a:t>
            </a:r>
          </a:p>
        </p:txBody>
      </p:sp>
      <p:sp>
        <p:nvSpPr>
          <p:cNvPr id="5" name="Content Placeholder 2">
            <a:extLst>
              <a:ext uri="{FF2B5EF4-FFF2-40B4-BE49-F238E27FC236}">
                <a16:creationId xmlns:a16="http://schemas.microsoft.com/office/drawing/2014/main" id="{BE8A6B26-E1F6-4A50-B694-42FC317576D3}"/>
              </a:ext>
            </a:extLst>
          </p:cNvPr>
          <p:cNvSpPr>
            <a:spLocks noGrp="1"/>
          </p:cNvSpPr>
          <p:nvPr>
            <p:ph idx="1"/>
          </p:nvPr>
        </p:nvSpPr>
        <p:spPr>
          <a:xfrm>
            <a:off x="249803" y="1857430"/>
            <a:ext cx="10515600" cy="4351338"/>
          </a:xfrm>
        </p:spPr>
        <p:txBody>
          <a:bodyPr/>
          <a:lstStyle/>
          <a:p>
            <a:r>
              <a:rPr lang="en-GB" u="sng" dirty="0">
                <a:latin typeface="Arial" panose="020B0604020202020204" pitchFamily="34" charset="0"/>
                <a:cs typeface="Arial" panose="020B0604020202020204" pitchFamily="34" charset="0"/>
              </a:rPr>
              <a:t>No one is perfect!</a:t>
            </a:r>
          </a:p>
          <a:p>
            <a:r>
              <a:rPr lang="en-GB" dirty="0">
                <a:latin typeface="Arial" panose="020B0604020202020204" pitchFamily="34" charset="0"/>
                <a:cs typeface="Arial" panose="020B0604020202020204" pitchFamily="34" charset="0"/>
              </a:rPr>
              <a:t>You may have read through some of those and thought “I do/don’t do that” and start labelling yourself as ‘good’ or ‘bad’</a:t>
            </a:r>
          </a:p>
          <a:p>
            <a:r>
              <a:rPr lang="en-GB" dirty="0">
                <a:latin typeface="Arial" panose="020B0604020202020204" pitchFamily="34" charset="0"/>
                <a:cs typeface="Arial" panose="020B0604020202020204" pitchFamily="34" charset="0"/>
              </a:rPr>
              <a:t>Many of our responses to talking about Mental Health are from what we ourselves have learned from others when we were young</a:t>
            </a:r>
          </a:p>
          <a:p>
            <a:r>
              <a:rPr lang="en-GB" dirty="0">
                <a:latin typeface="Arial" panose="020B0604020202020204" pitchFamily="34" charset="0"/>
                <a:cs typeface="Arial" panose="020B0604020202020204" pitchFamily="34" charset="0"/>
              </a:rPr>
              <a:t>So it may take conscious effort to notice what we are doing and start having healthy discussions about Mental Health</a:t>
            </a:r>
          </a:p>
        </p:txBody>
      </p:sp>
      <p:pic>
        <p:nvPicPr>
          <p:cNvPr id="6" name="Picture 5">
            <a:extLst>
              <a:ext uri="{FF2B5EF4-FFF2-40B4-BE49-F238E27FC236}">
                <a16:creationId xmlns:a16="http://schemas.microsoft.com/office/drawing/2014/main" id="{983F01C6-7E72-47C7-8E8D-D7EB700569C0}"/>
              </a:ext>
            </a:extLst>
          </p:cNvPr>
          <p:cNvPicPr>
            <a:picLocks noChangeAspect="1"/>
          </p:cNvPicPr>
          <p:nvPr/>
        </p:nvPicPr>
        <p:blipFill>
          <a:blip r:embed="rId2"/>
          <a:stretch>
            <a:fillRect/>
          </a:stretch>
        </p:blipFill>
        <p:spPr>
          <a:xfrm>
            <a:off x="9644933" y="122441"/>
            <a:ext cx="2433557" cy="735976"/>
          </a:xfrm>
          <a:prstGeom prst="rect">
            <a:avLst/>
          </a:prstGeom>
        </p:spPr>
      </p:pic>
    </p:spTree>
    <p:extLst>
      <p:ext uri="{BB962C8B-B14F-4D97-AF65-F5344CB8AC3E}">
        <p14:creationId xmlns:p14="http://schemas.microsoft.com/office/powerpoint/2010/main" val="28697416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42CA352-8FE8-4C0F-9995-5336B584BA99}"/>
              </a:ext>
            </a:extLst>
          </p:cNvPr>
          <p:cNvSpPr>
            <a:spLocks noGrp="1"/>
          </p:cNvSpPr>
          <p:nvPr>
            <p:ph type="title"/>
          </p:nvPr>
        </p:nvSpPr>
        <p:spPr>
          <a:xfrm>
            <a:off x="275182" y="203266"/>
            <a:ext cx="10515600" cy="1325563"/>
          </a:xfrm>
        </p:spPr>
        <p:txBody>
          <a:bodyPr>
            <a:normAutofit/>
          </a:bodyPr>
          <a:lstStyle/>
          <a:p>
            <a:pPr algn="ctr"/>
            <a:r>
              <a:rPr lang="en-GB" sz="4000" b="1" u="sng" dirty="0">
                <a:solidFill>
                  <a:srgbClr val="EE7326"/>
                </a:solidFill>
                <a:latin typeface="Arial" panose="020B0604020202020204" pitchFamily="34" charset="0"/>
                <a:ea typeface="Lora"/>
                <a:cs typeface="Arial" panose="020B0604020202020204" pitchFamily="34" charset="0"/>
                <a:sym typeface="Lora"/>
              </a:rPr>
              <a:t>What can I do if I’m worried about my child’s Mental Health?</a:t>
            </a:r>
            <a:endParaRPr lang="en-GB" sz="4000" dirty="0">
              <a:solidFill>
                <a:srgbClr val="EE7326"/>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4AB1D435-EC25-4558-BAB5-E71293DE3C83}"/>
              </a:ext>
            </a:extLst>
          </p:cNvPr>
          <p:cNvSpPr>
            <a:spLocks noGrp="1"/>
          </p:cNvSpPr>
          <p:nvPr>
            <p:ph idx="1"/>
          </p:nvPr>
        </p:nvSpPr>
        <p:spPr>
          <a:xfrm>
            <a:off x="275182" y="1378517"/>
            <a:ext cx="10515600" cy="4777135"/>
          </a:xfrm>
        </p:spPr>
        <p:txBody>
          <a:bodyPr>
            <a:noAutofit/>
          </a:bodyPr>
          <a:lstStyle/>
          <a:p>
            <a:pPr marL="457200" lvl="0" indent="-406400">
              <a:lnSpc>
                <a:spcPct val="120000"/>
              </a:lnSpc>
              <a:buSzPts val="2800"/>
              <a:buFont typeface="Lora"/>
              <a:buChar char="•"/>
            </a:pPr>
            <a:r>
              <a:rPr lang="en-GB" sz="2400" dirty="0">
                <a:latin typeface="Arial" panose="020B0604020202020204" pitchFamily="34" charset="0"/>
                <a:ea typeface="Lora"/>
                <a:cs typeface="Arial" panose="020B0604020202020204" pitchFamily="34" charset="0"/>
                <a:sym typeface="Lora"/>
              </a:rPr>
              <a:t>Talk to class teacher, school mental health lead or GP.</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Contact the duty team at Alder Hey for advice and guidance on 0151 293 3577.</a:t>
            </a:r>
          </a:p>
          <a:p>
            <a:pPr marL="457200" indent="-381000">
              <a:lnSpc>
                <a:spcPct val="120000"/>
              </a:lnSpc>
              <a:spcBef>
                <a:spcPts val="0"/>
              </a:spcBef>
              <a:buSzPts val="2400"/>
              <a:buFont typeface="Lora"/>
              <a:buChar char="•"/>
            </a:pPr>
            <a:r>
              <a:rPr lang="en-GB" sz="2400" b="1" u="sng" dirty="0">
                <a:solidFill>
                  <a:srgbClr val="FF0000"/>
                </a:solidFill>
                <a:latin typeface="Arial" panose="020B0604020202020204" pitchFamily="34" charset="0"/>
                <a:ea typeface="Lora"/>
                <a:cs typeface="Arial" panose="020B0604020202020204" pitchFamily="34" charset="0"/>
                <a:sym typeface="Lora"/>
              </a:rPr>
              <a:t>Emergency Phone support </a:t>
            </a:r>
            <a:r>
              <a:rPr lang="en-GB" sz="2400" dirty="0">
                <a:latin typeface="Arial" panose="020B0604020202020204" pitchFamily="34" charset="0"/>
                <a:ea typeface="Lora"/>
                <a:cs typeface="Arial" panose="020B0604020202020204" pitchFamily="34" charset="0"/>
                <a:sym typeface="Lora"/>
              </a:rPr>
              <a:t>and crisis management advice is available via: Alder Hey Crisis Care Team - 0151 293 3577 (available 24/7; Under 18s). </a:t>
            </a:r>
            <a:r>
              <a:rPr lang="en-GB" sz="2400" b="1" u="sng" dirty="0">
                <a:solidFill>
                  <a:srgbClr val="FF0000"/>
                </a:solidFill>
                <a:latin typeface="Arial" panose="020B0604020202020204" pitchFamily="34" charset="0"/>
                <a:ea typeface="Lora"/>
                <a:cs typeface="Arial" panose="020B0604020202020204" pitchFamily="34" charset="0"/>
                <a:sym typeface="Lora"/>
              </a:rPr>
              <a:t>If/in an emergency contact 999</a:t>
            </a:r>
            <a:endParaRPr lang="en-GB" sz="2400" b="1" u="sng" dirty="0">
              <a:solidFill>
                <a:srgbClr val="FF0000"/>
              </a:solidFill>
              <a:latin typeface="Arial" panose="020B0604020202020204" pitchFamily="34" charset="0"/>
              <a:cs typeface="Arial" panose="020B0604020202020204" pitchFamily="34" charset="0"/>
            </a:endParaRPr>
          </a:p>
          <a:p>
            <a:pPr marL="45720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 Access Sefton for Parent Mental Health: </a:t>
            </a:r>
            <a:r>
              <a:rPr lang="en-GB" dirty="0"/>
              <a:t>0300 303 2708 Mon- Fri 8am – 5pm</a:t>
            </a:r>
            <a:endParaRPr lang="en-GB" sz="2400" dirty="0">
              <a:latin typeface="Arial" panose="020B0604020202020204" pitchFamily="34" charset="0"/>
              <a:ea typeface="Lora"/>
              <a:cs typeface="Arial" panose="020B0604020202020204" pitchFamily="34" charset="0"/>
              <a:sym typeface="Lora"/>
            </a:endParaRP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The Samaritans – 116 123 and Childline – 0800 1111 are phone support services, both available 24 hours a day, 7 days a week.</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If you feel at risk or unsafe, and in need of </a:t>
            </a:r>
            <a:r>
              <a:rPr lang="en-GB" sz="2400" b="1" u="sng" dirty="0">
                <a:solidFill>
                  <a:srgbClr val="FF0000"/>
                </a:solidFill>
                <a:latin typeface="Arial" panose="020B0604020202020204" pitchFamily="34" charset="0"/>
                <a:ea typeface="Lora"/>
                <a:cs typeface="Arial" panose="020B0604020202020204" pitchFamily="34" charset="0"/>
                <a:sym typeface="Lora"/>
              </a:rPr>
              <a:t>urgent support </a:t>
            </a:r>
            <a:r>
              <a:rPr lang="en-GB" sz="2400" dirty="0">
                <a:latin typeface="Arial" panose="020B0604020202020204" pitchFamily="34" charset="0"/>
                <a:ea typeface="Lora"/>
                <a:cs typeface="Arial" panose="020B0604020202020204" pitchFamily="34" charset="0"/>
                <a:sym typeface="Lora"/>
              </a:rPr>
              <a:t>you can go to your local Accident &amp; Emergency (A&amp;E) department (Under 16 = Alder Hey; 16 and over = Adult A&amp;E).</a:t>
            </a:r>
          </a:p>
        </p:txBody>
      </p:sp>
    </p:spTree>
    <p:extLst>
      <p:ext uri="{BB962C8B-B14F-4D97-AF65-F5344CB8AC3E}">
        <p14:creationId xmlns:p14="http://schemas.microsoft.com/office/powerpoint/2010/main" val="3725155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006FCE1-B9F6-47B4-8B49-1BD572CAD8E2}"/>
              </a:ext>
            </a:extLst>
          </p:cNvPr>
          <p:cNvSpPr>
            <a:spLocks noGrp="1"/>
          </p:cNvSpPr>
          <p:nvPr>
            <p:ph type="title"/>
          </p:nvPr>
        </p:nvSpPr>
        <p:spPr>
          <a:xfrm>
            <a:off x="281609" y="38070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What are you taking away?</a:t>
            </a:r>
          </a:p>
        </p:txBody>
      </p:sp>
      <p:sp>
        <p:nvSpPr>
          <p:cNvPr id="5" name="Content Placeholder 2">
            <a:extLst>
              <a:ext uri="{FF2B5EF4-FFF2-40B4-BE49-F238E27FC236}">
                <a16:creationId xmlns:a16="http://schemas.microsoft.com/office/drawing/2014/main" id="{168E5CC6-BBE9-4682-8948-34B0902181DE}"/>
              </a:ext>
            </a:extLst>
          </p:cNvPr>
          <p:cNvSpPr>
            <a:spLocks noGrp="1"/>
          </p:cNvSpPr>
          <p:nvPr>
            <p:ph idx="1"/>
          </p:nvPr>
        </p:nvSpPr>
        <p:spPr>
          <a:xfrm>
            <a:off x="507077" y="1991513"/>
            <a:ext cx="10515600" cy="4351338"/>
          </a:xfrm>
        </p:spPr>
        <p:txBody>
          <a:bodyPr/>
          <a:lstStyle/>
          <a:p>
            <a:r>
              <a:rPr lang="en-GB" dirty="0">
                <a:latin typeface="Arial" panose="020B0604020202020204" pitchFamily="34" charset="0"/>
                <a:cs typeface="Arial" panose="020B0604020202020204" pitchFamily="34" charset="0"/>
              </a:rPr>
              <a:t>Spend some time reflecting on what we have covered today</a:t>
            </a:r>
          </a:p>
          <a:p>
            <a:r>
              <a:rPr lang="en-GB" dirty="0">
                <a:latin typeface="Arial" panose="020B0604020202020204" pitchFamily="34" charset="0"/>
                <a:cs typeface="Arial" panose="020B0604020202020204" pitchFamily="34" charset="0"/>
              </a:rPr>
              <a:t>What stuck out to you/what’s stuck with you?</a:t>
            </a:r>
          </a:p>
          <a:p>
            <a:r>
              <a:rPr lang="en-GB" dirty="0">
                <a:latin typeface="Arial" panose="020B0604020202020204" pitchFamily="34" charset="0"/>
                <a:cs typeface="Arial" panose="020B0604020202020204" pitchFamily="34" charset="0"/>
              </a:rPr>
              <a:t>Is there anything you found particularly useful?</a:t>
            </a:r>
          </a:p>
          <a:p>
            <a:r>
              <a:rPr lang="en-GB" dirty="0">
                <a:latin typeface="Arial" panose="020B0604020202020204" pitchFamily="34" charset="0"/>
                <a:cs typeface="Arial" panose="020B0604020202020204" pitchFamily="34" charset="0"/>
              </a:rPr>
              <a:t>Anything you are going to try moving forward?</a:t>
            </a:r>
          </a:p>
          <a:p>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Anyone like to share their answers?</a:t>
            </a:r>
          </a:p>
        </p:txBody>
      </p:sp>
      <p:pic>
        <p:nvPicPr>
          <p:cNvPr id="6" name="Picture 5">
            <a:extLst>
              <a:ext uri="{FF2B5EF4-FFF2-40B4-BE49-F238E27FC236}">
                <a16:creationId xmlns:a16="http://schemas.microsoft.com/office/drawing/2014/main" id="{8A0238BE-6608-4ACD-8937-4DD86E57EBC7}"/>
              </a:ext>
            </a:extLst>
          </p:cNvPr>
          <p:cNvPicPr>
            <a:picLocks noChangeAspect="1"/>
          </p:cNvPicPr>
          <p:nvPr/>
        </p:nvPicPr>
        <p:blipFill>
          <a:blip r:embed="rId2"/>
          <a:stretch>
            <a:fillRect/>
          </a:stretch>
        </p:blipFill>
        <p:spPr>
          <a:xfrm>
            <a:off x="9827811" y="95450"/>
            <a:ext cx="2149503" cy="650070"/>
          </a:xfrm>
          <a:prstGeom prst="rect">
            <a:avLst/>
          </a:prstGeom>
        </p:spPr>
      </p:pic>
    </p:spTree>
    <p:extLst>
      <p:ext uri="{BB962C8B-B14F-4D97-AF65-F5344CB8AC3E}">
        <p14:creationId xmlns:p14="http://schemas.microsoft.com/office/powerpoint/2010/main" val="1710660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B6097E-6A15-44AE-B4E2-66C51B6D30DA}"/>
              </a:ext>
            </a:extLst>
          </p:cNvPr>
          <p:cNvSpPr>
            <a:spLocks noGrp="1"/>
          </p:cNvSpPr>
          <p:nvPr>
            <p:ph type="title"/>
          </p:nvPr>
        </p:nvSpPr>
        <p:spPr>
          <a:xfrm>
            <a:off x="395467" y="174293"/>
            <a:ext cx="10515600" cy="1325563"/>
          </a:xfrm>
        </p:spPr>
        <p:txBody>
          <a:bodyPr>
            <a:normAutofit/>
          </a:bodyPr>
          <a:lstStyle/>
          <a:p>
            <a:r>
              <a:rPr lang="en-GB" sz="4000" b="1" u="sng" dirty="0">
                <a:latin typeface="Arial" panose="020B0604020202020204" pitchFamily="34" charset="0"/>
                <a:cs typeface="Arial" panose="020B0604020202020204" pitchFamily="34" charset="0"/>
              </a:rPr>
              <a:t>How are you feeling?</a:t>
            </a:r>
          </a:p>
        </p:txBody>
      </p:sp>
      <p:sp>
        <p:nvSpPr>
          <p:cNvPr id="5" name="Content Placeholder 2">
            <a:extLst>
              <a:ext uri="{FF2B5EF4-FFF2-40B4-BE49-F238E27FC236}">
                <a16:creationId xmlns:a16="http://schemas.microsoft.com/office/drawing/2014/main" id="{695E3E6F-073B-41CF-ADA5-A333495FACDC}"/>
              </a:ext>
            </a:extLst>
          </p:cNvPr>
          <p:cNvSpPr>
            <a:spLocks noGrp="1"/>
          </p:cNvSpPr>
          <p:nvPr>
            <p:ph idx="1"/>
          </p:nvPr>
        </p:nvSpPr>
        <p:spPr>
          <a:xfrm>
            <a:off x="620783" y="4333462"/>
            <a:ext cx="3696776" cy="2135488"/>
          </a:xfrm>
        </p:spPr>
        <p:txBody>
          <a:bodyPr>
            <a:normAutofit fontScale="40000" lnSpcReduction="20000"/>
          </a:bodyPr>
          <a:lstStyle/>
          <a:p>
            <a:pPr marL="0" lvl="0" indent="0">
              <a:buNone/>
            </a:pPr>
            <a:endParaRPr lang="en-GB" u="sng" dirty="0">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endParaRPr>
          </a:p>
          <a:p>
            <a:pPr marL="0" lvl="0" indent="0">
              <a:buNone/>
            </a:pPr>
            <a:r>
              <a:rPr lang="en-GB" sz="6400" u="sng" dirty="0">
                <a:solidFill>
                  <a:schemeClr val="bg1"/>
                </a:solidFill>
                <a:latin typeface="Arial"/>
                <a:ea typeface="Arial"/>
                <a:cs typeface="Arial"/>
                <a:sym typeface="Arial"/>
                <a:hlinkClick r:id="rId3"/>
              </a:rPr>
              <a:t>https://www.roarresponse.com/</a:t>
            </a:r>
            <a:endParaRPr lang="en-GB" sz="6400" dirty="0">
              <a:solidFill>
                <a:schemeClr val="bg1"/>
              </a:solidFill>
            </a:endParaRPr>
          </a:p>
          <a:p>
            <a:endParaRPr lang="en-GB" dirty="0"/>
          </a:p>
        </p:txBody>
      </p:sp>
      <p:pic>
        <p:nvPicPr>
          <p:cNvPr id="6" name="Google Shape;121;g812f8d7ea5_0_5">
            <a:extLst>
              <a:ext uri="{FF2B5EF4-FFF2-40B4-BE49-F238E27FC236}">
                <a16:creationId xmlns:a16="http://schemas.microsoft.com/office/drawing/2014/main" id="{C2769CFE-509F-4C79-9C86-A557FD03240E}"/>
              </a:ext>
            </a:extLst>
          </p:cNvPr>
          <p:cNvPicPr preferRelativeResize="0"/>
          <p:nvPr/>
        </p:nvPicPr>
        <p:blipFill>
          <a:blip r:embed="rId4"/>
          <a:stretch>
            <a:fillRect/>
          </a:stretch>
        </p:blipFill>
        <p:spPr>
          <a:xfrm>
            <a:off x="8084215" y="2050530"/>
            <a:ext cx="4107785" cy="4807470"/>
          </a:xfrm>
          <a:prstGeom prst="rect">
            <a:avLst/>
          </a:prstGeom>
          <a:noFill/>
        </p:spPr>
      </p:pic>
      <p:sp>
        <p:nvSpPr>
          <p:cNvPr id="7" name="TextBox 6">
            <a:extLst>
              <a:ext uri="{FF2B5EF4-FFF2-40B4-BE49-F238E27FC236}">
                <a16:creationId xmlns:a16="http://schemas.microsoft.com/office/drawing/2014/main" id="{46F6557B-5057-45D8-9332-0CA15D5C03D5}"/>
              </a:ext>
            </a:extLst>
          </p:cNvPr>
          <p:cNvSpPr txBox="1"/>
          <p:nvPr/>
        </p:nvSpPr>
        <p:spPr>
          <a:xfrm>
            <a:off x="231119" y="1218868"/>
            <a:ext cx="6060106" cy="2677656"/>
          </a:xfrm>
          <a:prstGeom prst="rect">
            <a:avLst/>
          </a:prstGeom>
          <a:noFill/>
        </p:spPr>
        <p:txBody>
          <a:bodyPr wrap="square" rtlCol="0">
            <a:spAutoFit/>
          </a:bodyPr>
          <a:lstStyle/>
          <a:p>
            <a:pPr marL="285750" indent="-285750">
              <a:buFont typeface="Arial" panose="020B0604020202020204" pitchFamily="34" charset="0"/>
              <a:buChar char="•"/>
            </a:pPr>
            <a:endParaRPr lang="en-GB" sz="2800" dirty="0">
              <a:latin typeface="Arial Nova Light" panose="020B0304020202020204" pitchFamily="34" charset="0"/>
            </a:endParaRPr>
          </a:p>
          <a:p>
            <a:pPr algn="ctr"/>
            <a:endParaRPr lang="en-GB" sz="2800" dirty="0">
              <a:latin typeface="Arial Nova Light" panose="020B0304020202020204" pitchFamily="34" charset="0"/>
            </a:endParaRPr>
          </a:p>
          <a:p>
            <a:pPr algn="ctr"/>
            <a:endParaRPr lang="en-GB" sz="2800" dirty="0">
              <a:latin typeface="Arial Nova Light" panose="020B0304020202020204" pitchFamily="34" charset="0"/>
            </a:endParaRPr>
          </a:p>
          <a:p>
            <a:pPr algn="ct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What is your ROAR rainbow number now?</a:t>
            </a:r>
          </a:p>
        </p:txBody>
      </p:sp>
    </p:spTree>
    <p:extLst>
      <p:ext uri="{BB962C8B-B14F-4D97-AF65-F5344CB8AC3E}">
        <p14:creationId xmlns:p14="http://schemas.microsoft.com/office/powerpoint/2010/main" val="1732569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D23974F-5AE7-4B3B-B99C-9DAD942974A4}"/>
              </a:ext>
            </a:extLst>
          </p:cNvPr>
          <p:cNvSpPr>
            <a:spLocks noGrp="1"/>
          </p:cNvSpPr>
          <p:nvPr>
            <p:ph idx="1"/>
          </p:nvPr>
        </p:nvSpPr>
        <p:spPr>
          <a:xfrm>
            <a:off x="302149" y="1443963"/>
            <a:ext cx="8912749" cy="4351338"/>
          </a:xfrm>
        </p:spPr>
        <p:txBody>
          <a:bodyPr>
            <a:normAutofit/>
          </a:bodyPr>
          <a:lstStyle/>
          <a:p>
            <a:pPr marL="0" indent="0" algn="ctr">
              <a:buNone/>
            </a:pPr>
            <a:r>
              <a:rPr lang="en-GB" sz="4800" dirty="0">
                <a:latin typeface="Arial" panose="020B0604020202020204" pitchFamily="34" charset="0"/>
                <a:cs typeface="Arial" panose="020B0604020202020204" pitchFamily="34" charset="0"/>
              </a:rPr>
              <a:t>Any questions?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r>
              <a:rPr lang="en-GB" sz="3600" dirty="0">
                <a:latin typeface="Arial" panose="020B0604020202020204" pitchFamily="34" charset="0"/>
                <a:cs typeface="Arial" panose="020B0604020202020204" pitchFamily="34" charset="0"/>
              </a:rPr>
              <a:t>Please complete your feedback forms – we value your thoughts and suggestions!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endParaRPr lang="en-GB" sz="4400" dirty="0">
              <a:latin typeface="Arial Nova Light" panose="020B0304020202020204" pitchFamily="34" charset="0"/>
            </a:endParaRPr>
          </a:p>
        </p:txBody>
      </p:sp>
      <p:pic>
        <p:nvPicPr>
          <p:cNvPr id="5" name="Picture 4">
            <a:extLst>
              <a:ext uri="{FF2B5EF4-FFF2-40B4-BE49-F238E27FC236}">
                <a16:creationId xmlns:a16="http://schemas.microsoft.com/office/drawing/2014/main" id="{9D9EB003-4C29-487E-8420-D22338E57EDA}"/>
              </a:ext>
            </a:extLst>
          </p:cNvPr>
          <p:cNvPicPr>
            <a:picLocks noChangeAspect="1"/>
          </p:cNvPicPr>
          <p:nvPr/>
        </p:nvPicPr>
        <p:blipFill>
          <a:blip r:embed="rId2"/>
          <a:stretch>
            <a:fillRect/>
          </a:stretch>
        </p:blipFill>
        <p:spPr>
          <a:xfrm>
            <a:off x="9705916" y="107207"/>
            <a:ext cx="2340768" cy="835224"/>
          </a:xfrm>
          <a:prstGeom prst="rect">
            <a:avLst/>
          </a:prstGeom>
        </p:spPr>
      </p:pic>
    </p:spTree>
    <p:extLst>
      <p:ext uri="{BB962C8B-B14F-4D97-AF65-F5344CB8AC3E}">
        <p14:creationId xmlns:p14="http://schemas.microsoft.com/office/powerpoint/2010/main" val="47157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1BB3754-2F0D-405D-ADC1-B8789364E217}"/>
              </a:ext>
            </a:extLst>
          </p:cNvPr>
          <p:cNvSpPr>
            <a:spLocks noGrp="1"/>
          </p:cNvSpPr>
          <p:nvPr>
            <p:ph type="title"/>
          </p:nvPr>
        </p:nvSpPr>
        <p:spPr>
          <a:xfrm>
            <a:off x="210047" y="460540"/>
            <a:ext cx="7986312" cy="1325563"/>
          </a:xfrm>
        </p:spPr>
        <p:txBody>
          <a:bodyPr/>
          <a:lstStyle/>
          <a:p>
            <a:pPr algn="ctr"/>
            <a:r>
              <a:rPr lang="en-GB" dirty="0">
                <a:latin typeface="Arial Nova Light" panose="020B0304020202020204" pitchFamily="34" charset="0"/>
              </a:rPr>
              <a:t>References</a:t>
            </a:r>
          </a:p>
        </p:txBody>
      </p:sp>
      <p:sp>
        <p:nvSpPr>
          <p:cNvPr id="5" name="Content Placeholder 2">
            <a:extLst>
              <a:ext uri="{FF2B5EF4-FFF2-40B4-BE49-F238E27FC236}">
                <a16:creationId xmlns:a16="http://schemas.microsoft.com/office/drawing/2014/main" id="{AE75CB5D-8472-48AE-B29F-8A8FFD6CDCDF}"/>
              </a:ext>
            </a:extLst>
          </p:cNvPr>
          <p:cNvSpPr>
            <a:spLocks noGrp="1"/>
          </p:cNvSpPr>
          <p:nvPr>
            <p:ph idx="1"/>
          </p:nvPr>
        </p:nvSpPr>
        <p:spPr>
          <a:xfrm>
            <a:off x="298947" y="1603540"/>
            <a:ext cx="7986312" cy="4351338"/>
          </a:xfrm>
        </p:spPr>
        <p:txBody>
          <a:bodyPr/>
          <a:lstStyle/>
          <a:p>
            <a:pPr marL="0" lvl="0" indent="0">
              <a:buNone/>
            </a:pPr>
            <a:r>
              <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val="tx"/>
                    </a:ext>
                  </a:extLst>
                </a:hlinkClick>
              </a:rPr>
              <a:t>https://www.liverpoolcamhs.com/workforce-tools/roar-course/</a:t>
            </a:r>
            <a:br>
              <a:rPr lang="en-GB" u="sng" dirty="0">
                <a:solidFill>
                  <a:srgbClr val="0563C1"/>
                </a:solidFill>
                <a:latin typeface="Arial"/>
                <a:ea typeface="Arial"/>
                <a:cs typeface="Arial"/>
                <a:sym typeface="Arial"/>
              </a:rPr>
            </a:br>
            <a:endParaRPr lang="en-GB" dirty="0">
              <a:solidFill>
                <a:schemeClr val="bg1"/>
              </a:solidFill>
            </a:endParaRPr>
          </a:p>
          <a:p>
            <a:pPr marL="0" lvl="0" indent="0">
              <a:buNone/>
            </a:pPr>
            <a:r>
              <a:rPr lang="en-GB" u="sng" dirty="0">
                <a:solidFill>
                  <a:schemeClr val="bg1"/>
                </a:solidFill>
                <a:latin typeface="Arial"/>
                <a:ea typeface="Arial"/>
                <a:cs typeface="Arial"/>
                <a:sym typeface="Arial"/>
                <a:hlinkClick r:id="rId3"/>
              </a:rPr>
              <a:t>https://www.roarresponse.com/</a:t>
            </a:r>
            <a:br>
              <a:rPr lang="en-GB" u="sng" dirty="0">
                <a:solidFill>
                  <a:schemeClr val="bg1"/>
                </a:solidFill>
                <a:latin typeface="Arial"/>
                <a:ea typeface="Arial"/>
                <a:cs typeface="Arial"/>
                <a:sym typeface="Arial"/>
              </a:rPr>
            </a:br>
            <a:endParaRPr lang="en-GB" u="sng" dirty="0">
              <a:solidFill>
                <a:schemeClr val="bg1"/>
              </a:solidFill>
              <a:latin typeface="Arial"/>
              <a:ea typeface="Arial"/>
              <a:cs typeface="Arial"/>
              <a:sym typeface="Arial"/>
            </a:endParaRPr>
          </a:p>
          <a:p>
            <a:pPr marL="0" lvl="0" indent="0">
              <a:buNone/>
            </a:pPr>
            <a:r>
              <a:rPr lang="en-GB" dirty="0">
                <a:hlinkClick r:id="rId4"/>
              </a:rPr>
              <a:t>https://www.annafreud.org/schools-and-colleges/resources/7-ways-to-support-children-and-young-people-who-are-worried/</a:t>
            </a:r>
            <a:br>
              <a:rPr lang="en-GB" dirty="0"/>
            </a:br>
            <a:endParaRPr lang="en-GB" dirty="0"/>
          </a:p>
          <a:p>
            <a:pPr marL="0" lvl="0" indent="0">
              <a:buNone/>
            </a:pPr>
            <a:r>
              <a:rPr lang="en-GB" dirty="0">
                <a:hlinkClick r:id="rId5"/>
              </a:rPr>
              <a:t>https://www.nhs.uk/mental-health/conditions/generalised-anxiety-disorder/overview/</a:t>
            </a:r>
            <a:br>
              <a:rPr lang="en-GB" dirty="0"/>
            </a:br>
            <a:endParaRPr lang="en-GB" dirty="0"/>
          </a:p>
          <a:p>
            <a:pPr marL="0" lvl="0" indent="0">
              <a:buNone/>
            </a:pPr>
            <a:r>
              <a:rPr lang="en-GB" dirty="0">
                <a:hlinkClick r:id="rId6"/>
              </a:rPr>
              <a:t>https://www.youtube.com/watch?app=desktop&amp;v=FfSbWc3O_5M&amp;form=MY01SV&amp;OCID=MY01SV</a:t>
            </a:r>
            <a:endParaRPr lang="en-GB" dirty="0"/>
          </a:p>
          <a:p>
            <a:pPr marL="0" lvl="0" indent="0">
              <a:buNone/>
            </a:pPr>
            <a:endParaRPr lang="en-GB" dirty="0"/>
          </a:p>
          <a:p>
            <a:pPr marL="0" lvl="0" indent="0">
              <a:buNone/>
            </a:pPr>
            <a:endParaRPr lang="en-GB" dirty="0"/>
          </a:p>
          <a:p>
            <a:pPr marL="0" lvl="0" indent="0">
              <a:buNone/>
            </a:pPr>
            <a:endParaRPr lang="en-GB" dirty="0"/>
          </a:p>
          <a:p>
            <a:endParaRPr lang="en-GB" dirty="0"/>
          </a:p>
        </p:txBody>
      </p:sp>
      <p:pic>
        <p:nvPicPr>
          <p:cNvPr id="6" name="Picture 5">
            <a:extLst>
              <a:ext uri="{FF2B5EF4-FFF2-40B4-BE49-F238E27FC236}">
                <a16:creationId xmlns:a16="http://schemas.microsoft.com/office/drawing/2014/main" id="{AC57B888-4649-4B00-B8C0-E25809059813}"/>
              </a:ext>
            </a:extLst>
          </p:cNvPr>
          <p:cNvPicPr>
            <a:picLocks noChangeAspect="1"/>
          </p:cNvPicPr>
          <p:nvPr/>
        </p:nvPicPr>
        <p:blipFill>
          <a:blip r:embed="rId7"/>
          <a:stretch>
            <a:fillRect/>
          </a:stretch>
        </p:blipFill>
        <p:spPr>
          <a:xfrm>
            <a:off x="9629029" y="42928"/>
            <a:ext cx="2464242" cy="835224"/>
          </a:xfrm>
          <a:prstGeom prst="rect">
            <a:avLst/>
          </a:prstGeom>
        </p:spPr>
      </p:pic>
    </p:spTree>
    <p:extLst>
      <p:ext uri="{BB962C8B-B14F-4D97-AF65-F5344CB8AC3E}">
        <p14:creationId xmlns:p14="http://schemas.microsoft.com/office/powerpoint/2010/main" val="1153349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48</TotalTime>
  <Words>1629</Words>
  <Application>Microsoft Office PowerPoint</Application>
  <PresentationFormat>Widescreen</PresentationFormat>
  <Paragraphs>210</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 Nova Light</vt:lpstr>
      <vt:lpstr>Lora</vt:lpstr>
      <vt:lpstr>Trebuchet MS</vt:lpstr>
      <vt:lpstr>Wingdings</vt:lpstr>
      <vt:lpstr>Wingdings 3</vt:lpstr>
      <vt:lpstr>Facet</vt:lpstr>
      <vt:lpstr>Sefton’s Mental Health Support Team (MHST) </vt:lpstr>
      <vt:lpstr>PowerPoint Presentation</vt:lpstr>
      <vt:lpstr>Useful Information and Terms</vt:lpstr>
      <vt:lpstr>What do you want to get out of today?</vt:lpstr>
      <vt:lpstr>Aims and Outcomes</vt:lpstr>
      <vt:lpstr>How are you feeling?</vt:lpstr>
      <vt:lpstr>What is anxiety?</vt:lpstr>
      <vt:lpstr>PowerPoint Presentation</vt:lpstr>
      <vt:lpstr>What types of things can children worry about?</vt:lpstr>
      <vt:lpstr>Everyone has worries!</vt:lpstr>
      <vt:lpstr>Why do we get anxious?</vt:lpstr>
      <vt:lpstr>Main points to takeaway…</vt:lpstr>
      <vt:lpstr>What does anxiety sound like in children?</vt:lpstr>
      <vt:lpstr>What it can look like in children</vt:lpstr>
      <vt:lpstr>How are you currently supporting your child with anxiety?</vt:lpstr>
      <vt:lpstr>Ways to support your child with worry  and anxiety</vt:lpstr>
      <vt:lpstr>PowerPoint Presentation</vt:lpstr>
      <vt:lpstr>PowerPoint Presentation</vt:lpstr>
      <vt:lpstr>PowerPoint Presentation</vt:lpstr>
      <vt:lpstr>Check-in and monitor progress</vt:lpstr>
      <vt:lpstr>Remember…</vt:lpstr>
      <vt:lpstr>What can I do if I’m worried about my child’s Mental Health?</vt:lpstr>
      <vt:lpstr>What are you taking away?</vt:lpstr>
      <vt:lpstr>How are you feeling?</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Sefton’s Mental Health Support Team (MHST)</dc:title>
  <dc:creator>Humphreys Charlotte</dc:creator>
  <cp:lastModifiedBy>Karen OBrien</cp:lastModifiedBy>
  <cp:revision>5</cp:revision>
  <dcterms:created xsi:type="dcterms:W3CDTF">2021-11-25T16:16:28Z</dcterms:created>
  <dcterms:modified xsi:type="dcterms:W3CDTF">2021-11-26T11:45:17Z</dcterms:modified>
</cp:coreProperties>
</file>