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2" r:id="rId10"/>
    <p:sldId id="263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00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1CB1AA-DD04-4C82-67F0-72DF5D3DAD0D}" v="1" dt="2019-09-23T14:24:09.729"/>
    <p1510:client id="{812E96F9-C48D-A721-CD13-DB9356ABE87D}" v="9" dt="2019-09-23T10:28:57.204"/>
    <p1510:client id="{2E11F953-EDDB-6CC4-8B9D-F953EE0B473B}" v="19" dt="2019-09-19T14:36:18.7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z="3600" dirty="0"/>
              <a:t>Speech and Language </a:t>
            </a:r>
            <a:br>
              <a:rPr lang="en-GB" altLang="en-US" sz="3600" dirty="0"/>
            </a:br>
            <a:r>
              <a:rPr lang="en-GB" altLang="en-US" dirty="0"/>
              <a:t>Issues For Babies and Pre-school age children who have Down Syndrome</a:t>
            </a:r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610686"/>
            <a:ext cx="9144000" cy="5058562"/>
          </a:xfrm>
        </p:spPr>
        <p:txBody>
          <a:bodyPr>
            <a:normAutofit/>
          </a:bodyPr>
          <a:lstStyle/>
          <a:p>
            <a:r>
              <a:rPr lang="en-GB" altLang="en-US" dirty="0"/>
              <a:t>The importance of speech and language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One of the most important things children learn to do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Critical to social, emotional and cognitive development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Allows control over their social and emotional world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Enables children to relate to others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Underpins the development of friendships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Plays a huge part in enabling children to negotiate their way through the world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Once stringing words together, words take over as our most powerful way to reason and remember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algn="l"/>
            <a:endParaRPr lang="en-GB" altLang="en-US" dirty="0"/>
          </a:p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623739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550" y="1603323"/>
            <a:ext cx="9144000" cy="334534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528506" y="2701695"/>
            <a:ext cx="7348756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altLang="en-US" sz="2000" dirty="0"/>
              <a:t>Evidence suggests that the brain is most ready for speech and language learning between birth and 6-8yrs</a:t>
            </a:r>
            <a:r>
              <a:rPr lang="en-GB" altLang="en-US" dirty="0"/>
              <a:t> </a:t>
            </a:r>
            <a:r>
              <a:rPr lang="en-US" dirty="0"/>
              <a:t>Click to add text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The ability to fully master grammar and phonology may reduce after this time. (There is however, NO evidence that speech and language cannot steadily progress into adult life.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Full control over grammar and phonology becomes less likely if some control is not in place by 6yrs old.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Speech and language therapy please!</a:t>
            </a:r>
            <a:endParaRPr lang="en-US" dirty="0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4AD4F7E8-2D52-41EC-9A12-55A0CB249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545" y="4126476"/>
            <a:ext cx="3505200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340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476462"/>
            <a:ext cx="9144000" cy="3781338"/>
          </a:xfrm>
        </p:spPr>
        <p:txBody>
          <a:bodyPr>
            <a:normAutofit lnSpcReduction="10000"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 Some observers believe that the development of grammar is triggered by the number of words a child can understand and use.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 The brain begins to analyse regularities in both grammar and phonology.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 It is thought that the brain is most ready to do this from 3-8 years.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If the child does not have a sufficient vocabulary by this age it is possible that this analytical and computational system may not be activated.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i="1" dirty="0"/>
              <a:t>The reason for this information is to highlight for both parents AND professionals the importance of early language intervention.</a:t>
            </a:r>
          </a:p>
          <a:p>
            <a:pPr algn="l"/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80905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098448"/>
            <a:ext cx="9144000" cy="4159352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Babies with DS find it more difficult to maintain their attention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Be responsive and follow your child’s lead, talking about what they are already interested in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Most children with DS understand a lot more than they can say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Vast majority of children with DS are late in starting to talk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Average age for first spoken word – about 18 months. First ten words – 27 months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Tend to start using two words together when they have a productive vocabulary of about 50 words – occurs on average at around 37 months</a:t>
            </a:r>
          </a:p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4BAFD5ED-AC31-4022-8DFD-2FB5D1F97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099" y="4773299"/>
            <a:ext cx="2312646" cy="1618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6105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>
            <a:extLst>
              <a:ext uri="{FF2B5EF4-FFF2-40B4-BE49-F238E27FC236}">
                <a16:creationId xmlns:a16="http://schemas.microsoft.com/office/drawing/2014/main" id="{4D7000AC-EF63-4851-A09F-A5889CF95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609601"/>
            <a:ext cx="3962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/>
              <a:t>Don’t</a:t>
            </a:r>
            <a:r>
              <a:rPr lang="en-GB" altLang="en-US" sz="3600" b="1"/>
              <a:t> Panic!</a:t>
            </a: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90E06829-6A1C-418C-93FF-0E4FE2CE5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1524000"/>
            <a:ext cx="3659188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719A83AE-27EA-4920-93D6-516FA7BEB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6" y="1524000"/>
            <a:ext cx="359251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615298"/>
            <a:ext cx="9144000" cy="3642502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Facts.</a:t>
            </a:r>
          </a:p>
          <a:p>
            <a:endParaRPr lang="en-GB" alt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Speech is </a:t>
            </a:r>
            <a:r>
              <a:rPr lang="en-GB" altLang="en-US" i="1" dirty="0"/>
              <a:t>more</a:t>
            </a:r>
            <a:r>
              <a:rPr lang="en-GB" altLang="en-US" dirty="0"/>
              <a:t> delayed than it should be according to their cognitive abilities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Speech and language motor work is necessary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Children who have DS have difficulties with their short term verbal memory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Signing is helpful</a:t>
            </a:r>
          </a:p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563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35185"/>
            <a:ext cx="9144000" cy="4504888"/>
          </a:xfrm>
        </p:spPr>
        <p:txBody>
          <a:bodyPr/>
          <a:lstStyle/>
          <a:p>
            <a:r>
              <a:rPr lang="en-US" dirty="0"/>
              <a:t>Signing.</a:t>
            </a:r>
          </a:p>
          <a:p>
            <a:endParaRPr 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Enables a child with no speech to communicate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Will reduce frustration and/or withdrawal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Encourages two-way communication with the child before speech is in place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Encourages your child to look at you during exchanges of communication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Emphasises words and gives visual backup to auditory information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Illustrates different meanings for words which sound the same.</a:t>
            </a:r>
          </a:p>
          <a:p>
            <a:pPr algn="l"/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21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12316" y="1219200"/>
            <a:ext cx="7555684" cy="4038600"/>
          </a:xfrm>
        </p:spPr>
        <p:txBody>
          <a:bodyPr/>
          <a:lstStyle/>
          <a:p>
            <a:r>
              <a:rPr lang="en-US" dirty="0"/>
              <a:t>Language Assessments.</a:t>
            </a:r>
          </a:p>
          <a:p>
            <a:pPr algn="l"/>
            <a:r>
              <a:rPr lang="en-GB" altLang="en-US" dirty="0"/>
              <a:t>These should take place in a variety of contexts </a:t>
            </a:r>
            <a:r>
              <a:rPr lang="en-GB" altLang="en-US" dirty="0" err="1"/>
              <a:t>eg</a:t>
            </a:r>
            <a:r>
              <a:rPr lang="en-GB" altLang="en-US" dirty="0"/>
              <a:t> home, playschool/nursery, with different adults, with other children etc.</a:t>
            </a:r>
          </a:p>
          <a:p>
            <a:pPr algn="l"/>
            <a:r>
              <a:rPr lang="en-GB" altLang="en-US" dirty="0"/>
              <a:t>Should be an ongoing gathering of information</a:t>
            </a:r>
          </a:p>
          <a:p>
            <a:pPr algn="l"/>
            <a:r>
              <a:rPr lang="en-GB" altLang="en-US" dirty="0"/>
              <a:t>Should be an exchange of information with parents.</a:t>
            </a:r>
          </a:p>
          <a:p>
            <a:pPr algn="l"/>
            <a:r>
              <a:rPr lang="en-GB" altLang="en-US" dirty="0"/>
              <a:t>Should take into account the child’s signing vocabulary</a:t>
            </a:r>
          </a:p>
          <a:p>
            <a:pPr algn="just"/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18E5724C-9543-4442-8EEE-F809F3B6D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57400"/>
            <a:ext cx="22733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253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157681"/>
            <a:ext cx="9144000" cy="4100119"/>
          </a:xfrm>
        </p:spPr>
        <p:txBody>
          <a:bodyPr>
            <a:normAutofit/>
          </a:bodyPr>
          <a:lstStyle/>
          <a:p>
            <a:pPr algn="l"/>
            <a:r>
              <a:rPr lang="en-GB" altLang="en-US" sz="3200" dirty="0"/>
              <a:t>A number of parent-oriented interventions have demonstrated that communication intervention in the first 3 years of life fosters pre-linguistic and/or early linguistic skills in individuals with D.S.</a:t>
            </a:r>
            <a:endParaRPr lang="en-US" sz="3200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687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367406"/>
            <a:ext cx="9144000" cy="3890394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Target word teaching</a:t>
            </a:r>
          </a:p>
          <a:p>
            <a:endParaRPr 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Same research team who developed Hanen programme carried out studies with parents teaching their children specific target words for specific lengths of time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 err="1"/>
              <a:t>Eg</a:t>
            </a:r>
            <a:r>
              <a:rPr lang="en-GB" altLang="en-US" dirty="0"/>
              <a:t> – a group of children aged between 29-46 months (all had at least 10 signs) were taught 10 words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Parents set up new routines to make it easy to use and model the words frequently – repeating the word three times during each interaction.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Child not required to imitate at this point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The children learned and used more words more quickly than the control group who were still playing with mum and getting regular speech and language therapy.</a:t>
            </a:r>
          </a:p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220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417739"/>
            <a:ext cx="9144000" cy="384006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Reading</a:t>
            </a: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Current evidence strongly suggests that teaching children with D.S. a sight vocabulary should be a routine part of their speech and language therapy programme as well as a priority in any early intervention programme.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Learning to read will visually support grammar and sentence learning.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3-4 years is usually optimum age to start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Matching words</a:t>
            </a:r>
          </a:p>
          <a:p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B62F811-BD02-4801-BD39-0BF837A2E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56" y="434747"/>
            <a:ext cx="2743200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35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098448"/>
            <a:ext cx="9144000" cy="415935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Things to remember.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Matching words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Good and simple use of language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Looking at lots of books together and reading to your child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Rhyme, rhythm, repetitive, catchphrase/chorus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As much eye contact as possible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Singing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Exaggerated facial expressions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Make your own picture cards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 err="1"/>
              <a:t>Color</a:t>
            </a:r>
            <a:r>
              <a:rPr lang="en-GB" altLang="en-US" dirty="0"/>
              <a:t> cards – for identification, speech production exercise and later word recognition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altLang="en-US" dirty="0"/>
              <a:t>Press the letter toys</a:t>
            </a:r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1EB92EA-005E-4170-9397-1D37AD973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745" y="351809"/>
            <a:ext cx="2737671" cy="7466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D56ED9A-0F9D-4911-820C-C92004622D8D}"/>
              </a:ext>
            </a:extLst>
          </p:cNvPr>
          <p:cNvSpPr/>
          <p:nvPr/>
        </p:nvSpPr>
        <p:spPr>
          <a:xfrm>
            <a:off x="-2459" y="6609734"/>
            <a:ext cx="12241160" cy="245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ED207-6D5A-4CC5-BC82-C0A5080CDA31}"/>
              </a:ext>
            </a:extLst>
          </p:cNvPr>
          <p:cNvSpPr/>
          <p:nvPr/>
        </p:nvSpPr>
        <p:spPr>
          <a:xfrm>
            <a:off x="-2458" y="-2459"/>
            <a:ext cx="12191998" cy="233516"/>
          </a:xfrm>
          <a:prstGeom prst="rect">
            <a:avLst/>
          </a:prstGeom>
          <a:solidFill>
            <a:srgbClr val="DA0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58ED2-9AAD-4D83-BC05-508C6C1C92D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2C34153-78D0-4C9B-9924-6B0908667BAC}"/>
              </a:ext>
            </a:extLst>
          </p:cNvPr>
          <p:cNvSpPr txBox="1">
            <a:spLocks/>
          </p:cNvSpPr>
          <p:nvPr/>
        </p:nvSpPr>
        <p:spPr>
          <a:xfrm>
            <a:off x="1546121" y="356973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690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1.pptx" id="{14837E40-AA18-4C9A-9699-DF1165044320}" vid="{995C5B79-B930-4599-8B73-5D1267C0B8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1</Template>
  <TotalTime>30</TotalTime>
  <Words>819</Words>
  <Application>Microsoft Office PowerPoint</Application>
  <PresentationFormat>Widescreen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</dc:creator>
  <cp:lastModifiedBy>Karen O'BRIEN</cp:lastModifiedBy>
  <cp:revision>5</cp:revision>
  <dcterms:created xsi:type="dcterms:W3CDTF">2019-10-02T14:40:39Z</dcterms:created>
  <dcterms:modified xsi:type="dcterms:W3CDTF">2022-02-08T09:32:48Z</dcterms:modified>
</cp:coreProperties>
</file>