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8"/>
  </p:notesMasterIdLst>
  <p:handoutMasterIdLst>
    <p:handoutMasterId r:id="rId59"/>
  </p:handoutMasterIdLst>
  <p:sldIdLst>
    <p:sldId id="256" r:id="rId2"/>
    <p:sldId id="328" r:id="rId3"/>
    <p:sldId id="299" r:id="rId4"/>
    <p:sldId id="263" r:id="rId5"/>
    <p:sldId id="269" r:id="rId6"/>
    <p:sldId id="264" r:id="rId7"/>
    <p:sldId id="265" r:id="rId8"/>
    <p:sldId id="326" r:id="rId9"/>
    <p:sldId id="270" r:id="rId10"/>
    <p:sldId id="281" r:id="rId11"/>
    <p:sldId id="267" r:id="rId12"/>
    <p:sldId id="268" r:id="rId13"/>
    <p:sldId id="300" r:id="rId14"/>
    <p:sldId id="271" r:id="rId15"/>
    <p:sldId id="327" r:id="rId16"/>
    <p:sldId id="309" r:id="rId17"/>
    <p:sldId id="310" r:id="rId18"/>
    <p:sldId id="257" r:id="rId19"/>
    <p:sldId id="258" r:id="rId20"/>
    <p:sldId id="301" r:id="rId21"/>
    <p:sldId id="302" r:id="rId22"/>
    <p:sldId id="303" r:id="rId23"/>
    <p:sldId id="304" r:id="rId24"/>
    <p:sldId id="305" r:id="rId25"/>
    <p:sldId id="306" r:id="rId26"/>
    <p:sldId id="307" r:id="rId27"/>
    <p:sldId id="308" r:id="rId28"/>
    <p:sldId id="282" r:id="rId29"/>
    <p:sldId id="284" r:id="rId30"/>
    <p:sldId id="313" r:id="rId31"/>
    <p:sldId id="314" r:id="rId32"/>
    <p:sldId id="315" r:id="rId33"/>
    <p:sldId id="279" r:id="rId34"/>
    <p:sldId id="280" r:id="rId35"/>
    <p:sldId id="261" r:id="rId36"/>
    <p:sldId id="260" r:id="rId37"/>
    <p:sldId id="259" r:id="rId38"/>
    <p:sldId id="262" r:id="rId39"/>
    <p:sldId id="321" r:id="rId40"/>
    <p:sldId id="323" r:id="rId41"/>
    <p:sldId id="324" r:id="rId42"/>
    <p:sldId id="325" r:id="rId43"/>
    <p:sldId id="318" r:id="rId44"/>
    <p:sldId id="319" r:id="rId45"/>
    <p:sldId id="320" r:id="rId46"/>
    <p:sldId id="316" r:id="rId47"/>
    <p:sldId id="317" r:id="rId48"/>
    <p:sldId id="283" r:id="rId49"/>
    <p:sldId id="272" r:id="rId50"/>
    <p:sldId id="285" r:id="rId51"/>
    <p:sldId id="278" r:id="rId52"/>
    <p:sldId id="311" r:id="rId53"/>
    <p:sldId id="330" r:id="rId54"/>
    <p:sldId id="312" r:id="rId55"/>
    <p:sldId id="277" r:id="rId56"/>
    <p:sldId id="286" r:id="rId5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CC"/>
    <a:srgbClr val="99FFCC"/>
    <a:srgbClr val="002322"/>
    <a:srgbClr val="FFFFE7"/>
    <a:srgbClr val="3F152A"/>
    <a:srgbClr val="993366"/>
    <a:srgbClr val="FCD3C0"/>
    <a:srgbClr val="FFD9D9"/>
    <a:srgbClr val="FFCCCC"/>
    <a:srgbClr val="E7FFE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vertBarState="minimized" horzBarState="maximized">
    <p:restoredLeft sz="16555" autoAdjust="0"/>
    <p:restoredTop sz="94659" autoAdjust="0"/>
  </p:normalViewPr>
  <p:slideViewPr>
    <p:cSldViewPr>
      <p:cViewPr varScale="1">
        <p:scale>
          <a:sx n="69" d="100"/>
          <a:sy n="69" d="100"/>
        </p:scale>
        <p:origin x="1540" y="36"/>
      </p:cViewPr>
      <p:guideLst>
        <p:guide orient="horz" pos="2160"/>
        <p:guide pos="2880"/>
      </p:guideLst>
    </p:cSldViewPr>
  </p:slideViewPr>
  <p:outlineViewPr>
    <p:cViewPr>
      <p:scale>
        <a:sx n="33" d="100"/>
        <a:sy n="33" d="100"/>
      </p:scale>
      <p:origin x="0" y="0"/>
    </p:cViewPr>
  </p:outlineViewPr>
  <p:notesTextViewPr>
    <p:cViewPr>
      <p:scale>
        <a:sx n="1" d="1"/>
        <a:sy n="1" d="1"/>
      </p:scale>
      <p:origin x="0" y="0"/>
    </p:cViewPr>
  </p:notesTextViewPr>
  <p:notesViewPr>
    <p:cSldViewPr>
      <p:cViewPr varScale="1">
        <p:scale>
          <a:sx n="40" d="100"/>
          <a:sy n="40" d="100"/>
        </p:scale>
        <p:origin x="-2275" y="-86"/>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notesMaster" Target="notesMasters/notesMaster1.xml"/><Relationship Id="rId5" Type="http://schemas.openxmlformats.org/officeDocument/2006/relationships/slide" Target="slides/slide4.xml"/><Relationship Id="rId61" Type="http://schemas.openxmlformats.org/officeDocument/2006/relationships/viewProps" Target="viewProps.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handoutMaster" Target="handoutMasters/handoutMaster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913A52D3-6F06-4AFC-B2B4-6AC9FF73CCDD}" type="datetimeFigureOut">
              <a:rPr lang="en-GB" smtClean="0"/>
              <a:t>14/11/2021</a:t>
            </a:fld>
            <a:endParaRPr lang="en-GB"/>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9B91350B-D1F4-4E76-A8A7-1B3DB10EED46}" type="slidenum">
              <a:rPr lang="en-GB" smtClean="0"/>
              <a:t>‹#›</a:t>
            </a:fld>
            <a:endParaRPr lang="en-GB"/>
          </a:p>
        </p:txBody>
      </p:sp>
    </p:spTree>
    <p:extLst>
      <p:ext uri="{BB962C8B-B14F-4D97-AF65-F5344CB8AC3E}">
        <p14:creationId xmlns:p14="http://schemas.microsoft.com/office/powerpoint/2010/main" val="225498188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8BCC2AEE-3B2E-4278-B80F-64CA6A9030EB}" type="datetimeFigureOut">
              <a:rPr lang="en-GB" smtClean="0"/>
              <a:t>14/11/2021</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EBB589D6-2DBB-495D-B918-14DCFE696FE1}" type="slidenum">
              <a:rPr lang="en-GB" smtClean="0"/>
              <a:t>‹#›</a:t>
            </a:fld>
            <a:endParaRPr lang="en-GB"/>
          </a:p>
        </p:txBody>
      </p:sp>
    </p:spTree>
    <p:extLst>
      <p:ext uri="{BB962C8B-B14F-4D97-AF65-F5344CB8AC3E}">
        <p14:creationId xmlns:p14="http://schemas.microsoft.com/office/powerpoint/2010/main" val="43370508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Remember:</a:t>
            </a:r>
            <a:r>
              <a:rPr lang="en-GB" baseline="0" dirty="0"/>
              <a:t> ONE only</a:t>
            </a:r>
            <a:r>
              <a:rPr lang="en-GB" dirty="0"/>
              <a:t> for this – slide</a:t>
            </a:r>
            <a:r>
              <a:rPr lang="en-GB" baseline="0" dirty="0"/>
              <a:t> stays black for a few seconds before going onto presentation!</a:t>
            </a:r>
            <a:endParaRPr lang="en-GB" dirty="0"/>
          </a:p>
        </p:txBody>
      </p:sp>
      <p:sp>
        <p:nvSpPr>
          <p:cNvPr id="4" name="Slide Number Placeholder 3"/>
          <p:cNvSpPr>
            <a:spLocks noGrp="1"/>
          </p:cNvSpPr>
          <p:nvPr>
            <p:ph type="sldNum" sz="quarter" idx="10"/>
          </p:nvPr>
        </p:nvSpPr>
        <p:spPr/>
        <p:txBody>
          <a:bodyPr/>
          <a:lstStyle/>
          <a:p>
            <a:fld id="{EBB589D6-2DBB-495D-B918-14DCFE696FE1}" type="slidenum">
              <a:rPr lang="en-GB" smtClean="0"/>
              <a:t>1</a:t>
            </a:fld>
            <a:endParaRPr lang="en-GB"/>
          </a:p>
        </p:txBody>
      </p:sp>
    </p:spTree>
    <p:extLst>
      <p:ext uri="{BB962C8B-B14F-4D97-AF65-F5344CB8AC3E}">
        <p14:creationId xmlns:p14="http://schemas.microsoft.com/office/powerpoint/2010/main" val="397785625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Remember:</a:t>
            </a:r>
            <a:r>
              <a:rPr lang="en-GB" baseline="0" dirty="0"/>
              <a:t> ONE only</a:t>
            </a:r>
            <a:r>
              <a:rPr lang="en-GB" dirty="0"/>
              <a:t> for this – slide</a:t>
            </a:r>
            <a:r>
              <a:rPr lang="en-GB" baseline="0" dirty="0"/>
              <a:t> stays black for a few seconds before going onto presentation!</a:t>
            </a:r>
            <a:endParaRPr lang="en-GB" dirty="0"/>
          </a:p>
        </p:txBody>
      </p:sp>
      <p:sp>
        <p:nvSpPr>
          <p:cNvPr id="4" name="Slide Number Placeholder 3"/>
          <p:cNvSpPr>
            <a:spLocks noGrp="1"/>
          </p:cNvSpPr>
          <p:nvPr>
            <p:ph type="sldNum" sz="quarter" idx="10"/>
          </p:nvPr>
        </p:nvSpPr>
        <p:spPr/>
        <p:txBody>
          <a:bodyPr/>
          <a:lstStyle/>
          <a:p>
            <a:fld id="{EBB589D6-2DBB-495D-B918-14DCFE696FE1}" type="slidenum">
              <a:rPr lang="en-GB" smtClean="0"/>
              <a:t>2</a:t>
            </a:fld>
            <a:endParaRPr lang="en-GB"/>
          </a:p>
        </p:txBody>
      </p:sp>
    </p:spTree>
    <p:extLst>
      <p:ext uri="{BB962C8B-B14F-4D97-AF65-F5344CB8AC3E}">
        <p14:creationId xmlns:p14="http://schemas.microsoft.com/office/powerpoint/2010/main" val="112820405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EBB589D6-2DBB-495D-B918-14DCFE696FE1}" type="slidenum">
              <a:rPr lang="en-GB" smtClean="0"/>
              <a:t>4</a:t>
            </a:fld>
            <a:endParaRPr lang="en-GB"/>
          </a:p>
        </p:txBody>
      </p:sp>
    </p:spTree>
    <p:extLst>
      <p:ext uri="{BB962C8B-B14F-4D97-AF65-F5344CB8AC3E}">
        <p14:creationId xmlns:p14="http://schemas.microsoft.com/office/powerpoint/2010/main" val="198521467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EA899D24-0CF9-4D6B-82E7-D8F68EAD3FDC}" type="datetimeFigureOut">
              <a:rPr lang="en-GB" smtClean="0"/>
              <a:t>14/11/2021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3D78E60-0C59-45C9-9842-675B79D86954}" type="slidenum">
              <a:rPr lang="en-GB" smtClean="0"/>
              <a:t>‹#›</a:t>
            </a:fld>
            <a:endParaRPr lang="en-GB"/>
          </a:p>
        </p:txBody>
      </p:sp>
    </p:spTree>
    <p:extLst>
      <p:ext uri="{BB962C8B-B14F-4D97-AF65-F5344CB8AC3E}">
        <p14:creationId xmlns:p14="http://schemas.microsoft.com/office/powerpoint/2010/main" val="960110148"/>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EA899D24-0CF9-4D6B-82E7-D8F68EAD3FDC}" type="datetimeFigureOut">
              <a:rPr lang="en-GB" smtClean="0"/>
              <a:t>14/11/2021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3D78E60-0C59-45C9-9842-675B79D86954}" type="slidenum">
              <a:rPr lang="en-GB" smtClean="0"/>
              <a:t>‹#›</a:t>
            </a:fld>
            <a:endParaRPr lang="en-GB"/>
          </a:p>
        </p:txBody>
      </p:sp>
    </p:spTree>
    <p:extLst>
      <p:ext uri="{BB962C8B-B14F-4D97-AF65-F5344CB8AC3E}">
        <p14:creationId xmlns:p14="http://schemas.microsoft.com/office/powerpoint/2010/main" val="2361892853"/>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A899D24-0CF9-4D6B-82E7-D8F68EAD3FDC}" type="datetimeFigureOut">
              <a:rPr lang="en-GB" smtClean="0"/>
              <a:t>14/11/2021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3D78E60-0C59-45C9-9842-675B79D86954}" type="slidenum">
              <a:rPr lang="en-GB" smtClean="0"/>
              <a:t>‹#›</a:t>
            </a:fld>
            <a:endParaRPr lang="en-GB"/>
          </a:p>
        </p:txBody>
      </p:sp>
    </p:spTree>
    <p:extLst>
      <p:ext uri="{BB962C8B-B14F-4D97-AF65-F5344CB8AC3E}">
        <p14:creationId xmlns:p14="http://schemas.microsoft.com/office/powerpoint/2010/main" val="3171618573"/>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EA899D24-0CF9-4D6B-82E7-D8F68EAD3FDC}" type="datetimeFigureOut">
              <a:rPr lang="en-GB" smtClean="0"/>
              <a:t>14/11/2021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3D78E60-0C59-45C9-9842-675B79D86954}" type="slidenum">
              <a:rPr lang="en-GB" smtClean="0"/>
              <a:t>‹#›</a:t>
            </a:fld>
            <a:endParaRPr lang="en-GB"/>
          </a:p>
        </p:txBody>
      </p:sp>
    </p:spTree>
    <p:extLst>
      <p:ext uri="{BB962C8B-B14F-4D97-AF65-F5344CB8AC3E}">
        <p14:creationId xmlns:p14="http://schemas.microsoft.com/office/powerpoint/2010/main" val="3714868625"/>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EA899D24-0CF9-4D6B-82E7-D8F68EAD3FDC}" type="datetimeFigureOut">
              <a:rPr lang="en-GB" smtClean="0"/>
              <a:t>14/11/2021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23D78E60-0C59-45C9-9842-675B79D86954}" type="slidenum">
              <a:rPr lang="en-GB" smtClean="0"/>
              <a:t>‹#›</a:t>
            </a:fld>
            <a:endParaRPr lang="en-GB"/>
          </a:p>
        </p:txBody>
      </p:sp>
    </p:spTree>
    <p:extLst>
      <p:ext uri="{BB962C8B-B14F-4D97-AF65-F5344CB8AC3E}">
        <p14:creationId xmlns:p14="http://schemas.microsoft.com/office/powerpoint/2010/main" val="3984891384"/>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EA899D24-0CF9-4D6B-82E7-D8F68EAD3FDC}" type="datetimeFigureOut">
              <a:rPr lang="en-GB" smtClean="0"/>
              <a:t>14/11/2021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23D78E60-0C59-45C9-9842-675B79D86954}" type="slidenum">
              <a:rPr lang="en-GB" smtClean="0"/>
              <a:t>‹#›</a:t>
            </a:fld>
            <a:endParaRPr lang="en-GB"/>
          </a:p>
        </p:txBody>
      </p:sp>
    </p:spTree>
    <p:extLst>
      <p:ext uri="{BB962C8B-B14F-4D97-AF65-F5344CB8AC3E}">
        <p14:creationId xmlns:p14="http://schemas.microsoft.com/office/powerpoint/2010/main" val="2785801864"/>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A899D24-0CF9-4D6B-82E7-D8F68EAD3FDC}" type="datetimeFigureOut">
              <a:rPr lang="en-GB" smtClean="0"/>
              <a:t>14/11/2021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23D78E60-0C59-45C9-9842-675B79D86954}" type="slidenum">
              <a:rPr lang="en-GB" smtClean="0"/>
              <a:t>‹#›</a:t>
            </a:fld>
            <a:endParaRPr lang="en-GB"/>
          </a:p>
        </p:txBody>
      </p:sp>
    </p:spTree>
    <p:extLst>
      <p:ext uri="{BB962C8B-B14F-4D97-AF65-F5344CB8AC3E}">
        <p14:creationId xmlns:p14="http://schemas.microsoft.com/office/powerpoint/2010/main" val="2526481316"/>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EA899D24-0CF9-4D6B-82E7-D8F68EAD3FDC}" type="datetimeFigureOut">
              <a:rPr lang="en-GB" smtClean="0"/>
              <a:t>14/11/2021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3D78E60-0C59-45C9-9842-675B79D86954}" type="slidenum">
              <a:rPr lang="en-GB" smtClean="0"/>
              <a:t>‹#›</a:t>
            </a:fld>
            <a:endParaRPr lang="en-GB"/>
          </a:p>
        </p:txBody>
      </p:sp>
    </p:spTree>
    <p:extLst>
      <p:ext uri="{BB962C8B-B14F-4D97-AF65-F5344CB8AC3E}">
        <p14:creationId xmlns:p14="http://schemas.microsoft.com/office/powerpoint/2010/main" val="3873943646"/>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EA899D24-0CF9-4D6B-82E7-D8F68EAD3FDC}" type="datetimeFigureOut">
              <a:rPr lang="en-GB" smtClean="0"/>
              <a:t>14/11/2021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3D78E60-0C59-45C9-9842-675B79D86954}" type="slidenum">
              <a:rPr lang="en-GB" smtClean="0"/>
              <a:t>‹#›</a:t>
            </a:fld>
            <a:endParaRPr lang="en-GB"/>
          </a:p>
        </p:txBody>
      </p:sp>
    </p:spTree>
    <p:extLst>
      <p:ext uri="{BB962C8B-B14F-4D97-AF65-F5344CB8AC3E}">
        <p14:creationId xmlns:p14="http://schemas.microsoft.com/office/powerpoint/2010/main" val="3389897022"/>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EA899D24-0CF9-4D6B-82E7-D8F68EAD3FDC}" type="datetimeFigureOut">
              <a:rPr lang="en-GB" smtClean="0"/>
              <a:t>14/11/2021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3D78E60-0C59-45C9-9842-675B79D86954}" type="slidenum">
              <a:rPr lang="en-GB" smtClean="0"/>
              <a:t>‹#›</a:t>
            </a:fld>
            <a:endParaRPr lang="en-GB"/>
          </a:p>
        </p:txBody>
      </p:sp>
    </p:spTree>
    <p:extLst>
      <p:ext uri="{BB962C8B-B14F-4D97-AF65-F5344CB8AC3E}">
        <p14:creationId xmlns:p14="http://schemas.microsoft.com/office/powerpoint/2010/main" val="865191490"/>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EA899D24-0CF9-4D6B-82E7-D8F68EAD3FDC}" type="datetimeFigureOut">
              <a:rPr lang="en-GB" smtClean="0"/>
              <a:t>14/11/2021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3D78E60-0C59-45C9-9842-675B79D86954}" type="slidenum">
              <a:rPr lang="en-GB" smtClean="0"/>
              <a:t>‹#›</a:t>
            </a:fld>
            <a:endParaRPr lang="en-GB"/>
          </a:p>
        </p:txBody>
      </p:sp>
    </p:spTree>
    <p:extLst>
      <p:ext uri="{BB962C8B-B14F-4D97-AF65-F5344CB8AC3E}">
        <p14:creationId xmlns:p14="http://schemas.microsoft.com/office/powerpoint/2010/main" val="1034632169"/>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A899D24-0CF9-4D6B-82E7-D8F68EAD3FDC}" type="datetimeFigureOut">
              <a:rPr lang="en-GB" smtClean="0"/>
              <a:t>14/11/2021</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3D78E60-0C59-45C9-9842-675B79D86954}" type="slidenum">
              <a:rPr lang="en-GB" smtClean="0"/>
              <a:t>‹#›</a:t>
            </a:fld>
            <a:endParaRPr lang="en-GB"/>
          </a:p>
        </p:txBody>
      </p:sp>
    </p:spTree>
    <p:extLst>
      <p:ext uri="{BB962C8B-B14F-4D97-AF65-F5344CB8AC3E}">
        <p14:creationId xmlns:p14="http://schemas.microsoft.com/office/powerpoint/2010/main" val="27113634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3.xml"/><Relationship Id="rId1" Type="http://schemas.openxmlformats.org/officeDocument/2006/relationships/slideLayout" Target="../slideLayouts/slideLayout2.xml"/><Relationship Id="rId5" Type="http://schemas.microsoft.com/office/2007/relationships/hdphoto" Target="../media/hdphoto1.wdp"/><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8.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7.jpeg"/><Relationship Id="rId5" Type="http://schemas.openxmlformats.org/officeDocument/2006/relationships/image" Target="../media/image6.jpeg"/><Relationship Id="rId4" Type="http://schemas.openxmlformats.org/officeDocument/2006/relationships/image" Target="../media/image5.png"/></Relationships>
</file>

<file path=ppt/slides/_rels/slide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8" Type="http://schemas.openxmlformats.org/officeDocument/2006/relationships/hyperlink" Target="https://www.youtube.com/watch?v=Iy3jYIqRIJg" TargetMode="External"/><Relationship Id="rId3" Type="http://schemas.openxmlformats.org/officeDocument/2006/relationships/hyperlink" Target="http://www.autism.org.uk/about.aspx" TargetMode="External"/><Relationship Id="rId7" Type="http://schemas.openxmlformats.org/officeDocument/2006/relationships/hyperlink" Target="https://www.youtube.com/watch?v=H8hHGIJKf3o" TargetMode="External"/><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hyperlink" Target="https://www.youtube.com/channel/UCN9fwImPnx16e8-eThlKCWQ/videos" TargetMode="External"/><Relationship Id="rId5" Type="http://schemas.openxmlformats.org/officeDocument/2006/relationships/hyperlink" Target="http://www.autismtoolbox.co.uk/resources/topic-resources/girls-on-the-spectrum/" TargetMode="External"/><Relationship Id="rId4" Type="http://schemas.openxmlformats.org/officeDocument/2006/relationships/hyperlink" Target="http://www.autism.org.uk/socialskills" TargetMode="External"/></Relationships>
</file>

<file path=ppt/slides/_rels/slide5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slideLayout" Target="../slideLayouts/slideLayout2.xml"/><Relationship Id="rId1" Type="http://schemas.openxmlformats.org/officeDocument/2006/relationships/video" Target="https://www.youtube.com/embed/H8hHGIJKf3o" TargetMode="External"/><Relationship Id="rId4" Type="http://schemas.openxmlformats.org/officeDocument/2006/relationships/image" Target="../media/image14.png"/></Relationships>
</file>

<file path=ppt/slides/_rels/slide54.xml.rels><?xml version="1.0" encoding="UTF-8" standalone="yes"?>
<Relationships xmlns="http://schemas.openxmlformats.org/package/2006/relationships"><Relationship Id="rId8" Type="http://schemas.openxmlformats.org/officeDocument/2006/relationships/hyperlink" Target="https://www.youtube.com/watch?v=QY2ctCuTWPw" TargetMode="External"/><Relationship Id="rId13" Type="http://schemas.openxmlformats.org/officeDocument/2006/relationships/image" Target="../media/image13.png"/><Relationship Id="rId3" Type="http://schemas.openxmlformats.org/officeDocument/2006/relationships/hyperlink" Target="https://www.autismeducationtrust.org.uk/the-den/" TargetMode="External"/><Relationship Id="rId7" Type="http://schemas.openxmlformats.org/officeDocument/2006/relationships/hyperlink" Target="https://www.youtube.com/watch?v=7JdCY-cdgkI" TargetMode="External"/><Relationship Id="rId12" Type="http://schemas.openxmlformats.org/officeDocument/2006/relationships/hyperlink" Target="https://www.theguardian.com/commentisfree/2019/apr/23/greta-thunberg-autism" TargetMode="External"/><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hyperlink" Target="https://www.youtube.com/watch?v=p9-l19CKISg" TargetMode="External"/><Relationship Id="rId11" Type="http://schemas.openxmlformats.org/officeDocument/2006/relationships/hyperlink" Target="https://www.youtube.com/watch?v=NCAErePScO0" TargetMode="External"/><Relationship Id="rId5" Type="http://schemas.openxmlformats.org/officeDocument/2006/relationships/hyperlink" Target="https://www.autismspectrumexplained.com/" TargetMode="External"/><Relationship Id="rId10" Type="http://schemas.openxmlformats.org/officeDocument/2006/relationships/hyperlink" Target="https://www.youtube.com/watch?v=8d2dyy82wBA" TargetMode="External"/><Relationship Id="rId4" Type="http://schemas.openxmlformats.org/officeDocument/2006/relationships/hyperlink" Target="https://wrongplanet.net/" TargetMode="External"/><Relationship Id="rId9" Type="http://schemas.openxmlformats.org/officeDocument/2006/relationships/hyperlink" Target="https://www.youtube.com/watch?v=PG34hRrTzqg" TargetMode="External"/></Relationships>
</file>

<file path=ppt/slides/_rels/slide5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GB" dirty="0"/>
          </a:p>
        </p:txBody>
      </p:sp>
      <p:sp>
        <p:nvSpPr>
          <p:cNvPr id="3" name="Subtitle 2"/>
          <p:cNvSpPr>
            <a:spLocks noGrp="1"/>
          </p:cNvSpPr>
          <p:nvPr>
            <p:ph type="subTitle" idx="1"/>
          </p:nvPr>
        </p:nvSpPr>
        <p:spPr/>
        <p:txBody>
          <a:bodyPr/>
          <a:lstStyle/>
          <a:p>
            <a:endParaRPr lang="en-GB" dirty="0"/>
          </a:p>
        </p:txBody>
      </p:sp>
      <p:pic>
        <p:nvPicPr>
          <p:cNvPr id="2050" name="Picture 2" descr="http://2.bp.blogspot.com/-CDMBVIPz9Uw/UG-1jX3gCtI/AAAAAAAACiU/SnBHs8A-fmE/s640/October+7.jpg"/>
          <p:cNvPicPr>
            <a:picLocks noChangeAspect="1" noChangeArrowheads="1"/>
          </p:cNvPicPr>
          <p:nvPr/>
        </p:nvPicPr>
        <p:blipFill rotWithShape="1">
          <a:blip r:embed="rId3">
            <a:extLst>
              <a:ext uri="{28A0092B-C50C-407E-A947-70E740481C1C}">
                <a14:useLocalDpi xmlns:a14="http://schemas.microsoft.com/office/drawing/2010/main" val="0"/>
              </a:ext>
            </a:extLst>
          </a:blip>
          <a:srcRect r="23500"/>
          <a:stretch/>
        </p:blipFill>
        <p:spPr bwMode="auto">
          <a:xfrm>
            <a:off x="0" y="0"/>
            <a:ext cx="9144000" cy="6919464"/>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7"/>
          <p:cNvSpPr/>
          <p:nvPr/>
        </p:nvSpPr>
        <p:spPr>
          <a:xfrm>
            <a:off x="436092" y="476672"/>
            <a:ext cx="8271815" cy="5632311"/>
          </a:xfrm>
          <a:prstGeom prst="rect">
            <a:avLst/>
          </a:prstGeom>
          <a:noFill/>
        </p:spPr>
        <p:txBody>
          <a:bodyPr wrap="none" lIns="91440" tIns="45720" rIns="91440" bIns="45720">
            <a:spAutoFit/>
          </a:bodyPr>
          <a:lstStyle/>
          <a:p>
            <a:pPr algn="ctr"/>
            <a:r>
              <a:rPr lang="en-US" sz="18000" b="1" cap="none" spc="0" dirty="0">
                <a:ln w="28575" cmpd="sng">
                  <a:solidFill>
                    <a:schemeClr val="tx1"/>
                  </a:solidFill>
                  <a:prstDash val="solid"/>
                </a:ln>
                <a:solidFill>
                  <a:srgbClr val="FFFFCC"/>
                </a:solidFill>
                <a:effectLst>
                  <a:outerShdw blurRad="63500" dir="3600000" algn="tl" rotWithShape="0">
                    <a:srgbClr val="000000">
                      <a:alpha val="70000"/>
                    </a:srgbClr>
                  </a:outerShdw>
                </a:effectLst>
              </a:rPr>
              <a:t> Me </a:t>
            </a:r>
          </a:p>
          <a:p>
            <a:pPr algn="ctr"/>
            <a:r>
              <a:rPr lang="en-US" sz="18000" b="1" cap="none" spc="0" dirty="0">
                <a:ln w="28575" cmpd="sng">
                  <a:solidFill>
                    <a:schemeClr val="tx1"/>
                  </a:solidFill>
                  <a:prstDash val="solid"/>
                </a:ln>
                <a:solidFill>
                  <a:srgbClr val="FFFFCC"/>
                </a:solidFill>
                <a:effectLst>
                  <a:outerShdw blurRad="63500" dir="3600000" algn="tl" rotWithShape="0">
                    <a:srgbClr val="000000">
                      <a:alpha val="70000"/>
                    </a:srgbClr>
                  </a:outerShdw>
                </a:effectLst>
              </a:rPr>
              <a:t>and ASD</a:t>
            </a:r>
          </a:p>
        </p:txBody>
      </p:sp>
    </p:spTree>
    <p:extLst>
      <p:ext uri="{BB962C8B-B14F-4D97-AF65-F5344CB8AC3E}">
        <p14:creationId xmlns:p14="http://schemas.microsoft.com/office/powerpoint/2010/main" val="908523296"/>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3750"/>
                                        <p:tgtEl>
                                          <p:spTgt spid="8"/>
                                        </p:tgtEl>
                                      </p:cBhvr>
                                    </p:animEffect>
                                    <p:anim calcmode="lin" valueType="num">
                                      <p:cBhvr>
                                        <p:cTn id="8" dur="3750" fill="hold"/>
                                        <p:tgtEl>
                                          <p:spTgt spid="8"/>
                                        </p:tgtEl>
                                        <p:attrNameLst>
                                          <p:attrName>ppt_x</p:attrName>
                                        </p:attrNameLst>
                                      </p:cBhvr>
                                      <p:tavLst>
                                        <p:tav tm="0">
                                          <p:val>
                                            <p:strVal val="#ppt_x"/>
                                          </p:val>
                                        </p:tav>
                                        <p:tav tm="100000">
                                          <p:val>
                                            <p:strVal val="#ppt_x"/>
                                          </p:val>
                                        </p:tav>
                                      </p:tavLst>
                                    </p:anim>
                                    <p:anim calcmode="lin" valueType="num">
                                      <p:cBhvr>
                                        <p:cTn id="9" dur="375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GB" dirty="0"/>
          </a:p>
        </p:txBody>
      </p:sp>
      <p:sp>
        <p:nvSpPr>
          <p:cNvPr id="3" name="Subtitle 2"/>
          <p:cNvSpPr>
            <a:spLocks noGrp="1"/>
          </p:cNvSpPr>
          <p:nvPr>
            <p:ph type="subTitle" idx="1"/>
          </p:nvPr>
        </p:nvSpPr>
        <p:spPr/>
        <p:txBody>
          <a:bodyPr/>
          <a:lstStyle/>
          <a:p>
            <a:endParaRPr lang="en-GB" dirty="0"/>
          </a:p>
        </p:txBody>
      </p:sp>
      <p:pic>
        <p:nvPicPr>
          <p:cNvPr id="2050" name="Picture 2" descr="http://2.bp.blogspot.com/-CDMBVIPz9Uw/UG-1jX3gCtI/AAAAAAAACiU/SnBHs8A-fmE/s640/October+7.jpg"/>
          <p:cNvPicPr>
            <a:picLocks noChangeAspect="1" noChangeArrowheads="1"/>
          </p:cNvPicPr>
          <p:nvPr/>
        </p:nvPicPr>
        <p:blipFill rotWithShape="1">
          <a:blip r:embed="rId3">
            <a:extLst>
              <a:ext uri="{28A0092B-C50C-407E-A947-70E740481C1C}">
                <a14:useLocalDpi xmlns:a14="http://schemas.microsoft.com/office/drawing/2010/main" val="0"/>
              </a:ext>
            </a:extLst>
          </a:blip>
          <a:srcRect r="23500"/>
          <a:stretch/>
        </p:blipFill>
        <p:spPr bwMode="auto">
          <a:xfrm>
            <a:off x="0" y="0"/>
            <a:ext cx="9144000" cy="6919464"/>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7"/>
          <p:cNvSpPr/>
          <p:nvPr/>
        </p:nvSpPr>
        <p:spPr>
          <a:xfrm>
            <a:off x="467544" y="1157277"/>
            <a:ext cx="8208912" cy="3416320"/>
          </a:xfrm>
          <a:prstGeom prst="rect">
            <a:avLst/>
          </a:prstGeom>
          <a:noFill/>
        </p:spPr>
        <p:txBody>
          <a:bodyPr wrap="square" lIns="91440" tIns="45720" rIns="91440" bIns="45720">
            <a:spAutoFit/>
          </a:bodyPr>
          <a:lstStyle/>
          <a:p>
            <a:pPr algn="ctr"/>
            <a:r>
              <a:rPr lang="en-US" sz="5400" b="1" dirty="0">
                <a:ln w="28575" cmpd="sng">
                  <a:solidFill>
                    <a:schemeClr val="tx1"/>
                  </a:solidFill>
                  <a:prstDash val="solid"/>
                </a:ln>
                <a:solidFill>
                  <a:srgbClr val="FFFFCC"/>
                </a:solidFill>
                <a:effectLst>
                  <a:outerShdw blurRad="63500" dir="3600000" algn="tl" rotWithShape="0">
                    <a:srgbClr val="000000">
                      <a:alpha val="70000"/>
                    </a:srgbClr>
                  </a:outerShdw>
                </a:effectLst>
                <a:latin typeface="Comic Sans MS" panose="030F0702030302020204" pitchFamily="66" charset="0"/>
              </a:rPr>
              <a:t>This Power Point </a:t>
            </a:r>
          </a:p>
          <a:p>
            <a:pPr algn="ctr"/>
            <a:r>
              <a:rPr lang="en-US" sz="5400" b="1" dirty="0">
                <a:ln w="28575" cmpd="sng">
                  <a:solidFill>
                    <a:schemeClr val="tx1"/>
                  </a:solidFill>
                  <a:prstDash val="solid"/>
                </a:ln>
                <a:solidFill>
                  <a:srgbClr val="FFFFCC"/>
                </a:solidFill>
                <a:effectLst>
                  <a:outerShdw blurRad="63500" dir="3600000" algn="tl" rotWithShape="0">
                    <a:srgbClr val="000000">
                      <a:alpha val="70000"/>
                    </a:srgbClr>
                  </a:outerShdw>
                </a:effectLst>
                <a:latin typeface="Comic Sans MS" panose="030F0702030302020204" pitchFamily="66" charset="0"/>
              </a:rPr>
              <a:t>needs to be played on a</a:t>
            </a:r>
            <a:endParaRPr lang="en-US" sz="5400" b="1" cap="none" spc="0" dirty="0">
              <a:ln w="28575" cmpd="sng">
                <a:solidFill>
                  <a:schemeClr val="tx1"/>
                </a:solidFill>
                <a:prstDash val="solid"/>
              </a:ln>
              <a:solidFill>
                <a:srgbClr val="FFFFCC"/>
              </a:solidFill>
              <a:effectLst>
                <a:outerShdw blurRad="63500" dir="3600000" algn="tl" rotWithShape="0">
                  <a:srgbClr val="000000">
                    <a:alpha val="70000"/>
                  </a:srgbClr>
                </a:outerShdw>
              </a:effectLst>
              <a:latin typeface="Comic Sans MS" panose="030F0702030302020204" pitchFamily="66" charset="0"/>
            </a:endParaRPr>
          </a:p>
          <a:p>
            <a:pPr algn="ctr"/>
            <a:r>
              <a:rPr lang="en-US" sz="5400" b="1" cap="none" spc="0" dirty="0">
                <a:ln w="28575" cmpd="sng">
                  <a:solidFill>
                    <a:schemeClr val="tx1"/>
                  </a:solidFill>
                  <a:prstDash val="solid"/>
                </a:ln>
                <a:solidFill>
                  <a:srgbClr val="FFFFCC"/>
                </a:solidFill>
                <a:effectLst>
                  <a:outerShdw blurRad="63500" dir="3600000" algn="tl" rotWithShape="0">
                    <a:srgbClr val="000000">
                      <a:alpha val="70000"/>
                    </a:srgbClr>
                  </a:outerShdw>
                </a:effectLst>
                <a:latin typeface="Comic Sans MS" panose="030F0702030302020204" pitchFamily="66" charset="0"/>
              </a:rPr>
              <a:t>lap top or PC</a:t>
            </a:r>
          </a:p>
          <a:p>
            <a:pPr algn="ctr"/>
            <a:r>
              <a:rPr lang="en-US" sz="5400" b="1" dirty="0">
                <a:ln w="28575" cmpd="sng">
                  <a:solidFill>
                    <a:schemeClr val="tx1"/>
                  </a:solidFill>
                  <a:prstDash val="solid"/>
                </a:ln>
                <a:solidFill>
                  <a:srgbClr val="FFFFCC"/>
                </a:solidFill>
                <a:effectLst>
                  <a:outerShdw blurRad="63500" dir="3600000" algn="tl" rotWithShape="0">
                    <a:srgbClr val="000000">
                      <a:alpha val="70000"/>
                    </a:srgbClr>
                  </a:outerShdw>
                </a:effectLst>
                <a:latin typeface="Comic Sans MS" panose="030F0702030302020204" pitchFamily="66" charset="0"/>
              </a:rPr>
              <a:t>in ‘Slide Show’ mode </a:t>
            </a:r>
            <a:endParaRPr lang="en-US" sz="5400" b="1" cap="none" spc="0" dirty="0">
              <a:ln w="28575" cmpd="sng">
                <a:solidFill>
                  <a:schemeClr val="tx1"/>
                </a:solidFill>
                <a:prstDash val="solid"/>
              </a:ln>
              <a:solidFill>
                <a:srgbClr val="FFFFCC"/>
              </a:solidFill>
              <a:effectLst>
                <a:outerShdw blurRad="63500" dir="3600000" algn="tl" rotWithShape="0">
                  <a:srgbClr val="000000">
                    <a:alpha val="70000"/>
                  </a:srgbClr>
                </a:outerShdw>
              </a:effectLst>
              <a:latin typeface="Comic Sans MS" panose="030F0702030302020204" pitchFamily="66" charset="0"/>
            </a:endParaRPr>
          </a:p>
        </p:txBody>
      </p:sp>
      <p:pic>
        <p:nvPicPr>
          <p:cNvPr id="1026" name="Picture 2"/>
          <p:cNvPicPr>
            <a:picLocks noChangeAspect="1" noChangeArrowheads="1"/>
          </p:cNvPicPr>
          <p:nvPr/>
        </p:nvPicPr>
        <p:blipFill rotWithShape="1">
          <a:blip r:embed="rId4">
            <a:extLst>
              <a:ext uri="{28A0092B-C50C-407E-A947-70E740481C1C}">
                <a14:useLocalDpi xmlns:a14="http://schemas.microsoft.com/office/drawing/2010/main" val="0"/>
              </a:ext>
            </a:extLst>
          </a:blip>
          <a:srcRect t="23488" r="3763" b="29535"/>
          <a:stretch/>
        </p:blipFill>
        <p:spPr bwMode="auto">
          <a:xfrm>
            <a:off x="2452485" y="5805263"/>
            <a:ext cx="4176465" cy="504057"/>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804200311"/>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500"/>
                                        <p:tgtEl>
                                          <p:spTgt spid="8"/>
                                        </p:tgtEl>
                                      </p:cBhvr>
                                    </p:animEffect>
                                    <p:anim calcmode="lin" valueType="num">
                                      <p:cBhvr>
                                        <p:cTn id="8" dur="1500" fill="hold"/>
                                        <p:tgtEl>
                                          <p:spTgt spid="8"/>
                                        </p:tgtEl>
                                        <p:attrNameLst>
                                          <p:attrName>ppt_x</p:attrName>
                                        </p:attrNameLst>
                                      </p:cBhvr>
                                      <p:tavLst>
                                        <p:tav tm="0">
                                          <p:val>
                                            <p:strVal val="#ppt_x"/>
                                          </p:val>
                                        </p:tav>
                                        <p:tav tm="100000">
                                          <p:val>
                                            <p:strVal val="#ppt_x"/>
                                          </p:val>
                                        </p:tav>
                                      </p:tavLst>
                                    </p:anim>
                                    <p:anim calcmode="lin" valueType="num">
                                      <p:cBhvr>
                                        <p:cTn id="9" dur="15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4" name="Picture 2" descr="http://2.bp.blogspot.com/-CDMBVIPz9Uw/UG-1jX3gCtI/AAAAAAAACiU/SnBHs8A-fmE/s640/October+7.jpg"/>
          <p:cNvPicPr>
            <a:picLocks noChangeAspect="1" noChangeArrowheads="1"/>
          </p:cNvPicPr>
          <p:nvPr/>
        </p:nvPicPr>
        <p:blipFill rotWithShape="1">
          <a:blip r:embed="rId2">
            <a:extLst>
              <a:ext uri="{28A0092B-C50C-407E-A947-70E740481C1C}">
                <a14:useLocalDpi xmlns:a14="http://schemas.microsoft.com/office/drawing/2010/main" val="0"/>
              </a:ext>
            </a:extLst>
          </a:blip>
          <a:srcRect r="23500"/>
          <a:stretch/>
        </p:blipFill>
        <p:spPr bwMode="auto">
          <a:xfrm>
            <a:off x="0" y="0"/>
            <a:ext cx="9144000" cy="6919464"/>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p:cNvSpPr/>
          <p:nvPr/>
        </p:nvSpPr>
        <p:spPr>
          <a:xfrm>
            <a:off x="2051720" y="1702255"/>
            <a:ext cx="5472973" cy="2554545"/>
          </a:xfrm>
          <a:prstGeom prst="rect">
            <a:avLst/>
          </a:prstGeom>
        </p:spPr>
        <p:txBody>
          <a:bodyPr wrap="none">
            <a:spAutoFit/>
          </a:bodyPr>
          <a:lstStyle/>
          <a:p>
            <a:pPr algn="ctr"/>
            <a:r>
              <a:rPr lang="en-US" sz="16000" b="1" dirty="0">
                <a:ln w="28575" cmpd="sng">
                  <a:solidFill>
                    <a:schemeClr val="tx1"/>
                  </a:solidFill>
                  <a:prstDash val="solid"/>
                </a:ln>
                <a:solidFill>
                  <a:srgbClr val="FFFFCC"/>
                </a:solidFill>
                <a:effectLst>
                  <a:outerShdw blurRad="63500" dir="3600000" algn="tl" rotWithShape="0">
                    <a:srgbClr val="000000">
                      <a:alpha val="70000"/>
                    </a:srgbClr>
                  </a:outerShdw>
                </a:effectLst>
              </a:rPr>
              <a:t>Part 1</a:t>
            </a:r>
            <a:r>
              <a:rPr lang="en-US" sz="9600" b="1" dirty="0">
                <a:ln w="28575" cmpd="sng">
                  <a:solidFill>
                    <a:schemeClr val="tx1"/>
                  </a:solidFill>
                  <a:prstDash val="solid"/>
                </a:ln>
                <a:solidFill>
                  <a:srgbClr val="FFFFCC"/>
                </a:solidFill>
                <a:effectLst>
                  <a:outerShdw blurRad="63500" dir="3600000" algn="tl" rotWithShape="0">
                    <a:srgbClr val="000000">
                      <a:alpha val="70000"/>
                    </a:srgbClr>
                  </a:outerShdw>
                </a:effectLst>
              </a:rPr>
              <a:t> </a:t>
            </a:r>
          </a:p>
        </p:txBody>
      </p:sp>
      <p:pic>
        <p:nvPicPr>
          <p:cNvPr id="8"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t="23488" r="3763" b="29535"/>
          <a:stretch/>
        </p:blipFill>
        <p:spPr bwMode="auto">
          <a:xfrm>
            <a:off x="2452485" y="5805263"/>
            <a:ext cx="4176465" cy="504057"/>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271608262"/>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sp>
        <p:nvSpPr>
          <p:cNvPr id="3" name="Content Placeholder 2"/>
          <p:cNvSpPr>
            <a:spLocks noGrp="1"/>
          </p:cNvSpPr>
          <p:nvPr>
            <p:ph idx="1"/>
          </p:nvPr>
        </p:nvSpPr>
        <p:spPr/>
        <p:txBody>
          <a:bodyPr/>
          <a:lstStyle/>
          <a:p>
            <a:endParaRPr lang="en-GB"/>
          </a:p>
        </p:txBody>
      </p:sp>
      <p:pic>
        <p:nvPicPr>
          <p:cNvPr id="4" name="Picture 2" descr="http://2.bp.blogspot.com/-CDMBVIPz9Uw/UG-1jX3gCtI/AAAAAAAACiU/SnBHs8A-fmE/s640/October+7.jpg"/>
          <p:cNvPicPr>
            <a:picLocks noChangeAspect="1" noChangeArrowheads="1"/>
          </p:cNvPicPr>
          <p:nvPr/>
        </p:nvPicPr>
        <p:blipFill rotWithShape="1">
          <a:blip r:embed="rId3">
            <a:extLst>
              <a:ext uri="{28A0092B-C50C-407E-A947-70E740481C1C}">
                <a14:useLocalDpi xmlns:a14="http://schemas.microsoft.com/office/drawing/2010/main" val="0"/>
              </a:ext>
            </a:extLst>
          </a:blip>
          <a:srcRect r="23500"/>
          <a:stretch/>
        </p:blipFill>
        <p:spPr bwMode="auto">
          <a:xfrm>
            <a:off x="0" y="0"/>
            <a:ext cx="9144000" cy="6919464"/>
          </a:xfrm>
          <a:prstGeom prst="rect">
            <a:avLst/>
          </a:prstGeom>
          <a:noFill/>
          <a:extLst>
            <a:ext uri="{909E8E84-426E-40DD-AFC4-6F175D3DCCD1}">
              <a14:hiddenFill xmlns:a14="http://schemas.microsoft.com/office/drawing/2010/main">
                <a:solidFill>
                  <a:srgbClr val="FFFFFF"/>
                </a:solidFill>
              </a14:hiddenFill>
            </a:ext>
          </a:extLst>
        </p:spPr>
      </p:pic>
      <p:sp>
        <p:nvSpPr>
          <p:cNvPr id="5" name="Rounded Rectangle 4"/>
          <p:cNvSpPr/>
          <p:nvPr/>
        </p:nvSpPr>
        <p:spPr>
          <a:xfrm>
            <a:off x="98856" y="125052"/>
            <a:ext cx="9017496" cy="6669360"/>
          </a:xfrm>
          <a:prstGeom prst="roundRect">
            <a:avLst/>
          </a:prstGeom>
          <a:solidFill>
            <a:srgbClr val="FFFFC1"/>
          </a:solidFill>
          <a:ln>
            <a:noFill/>
          </a:ln>
          <a:effectLst>
            <a:softEdge rad="317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15000"/>
              </a:lnSpc>
              <a:spcAft>
                <a:spcPts val="1000"/>
              </a:spcAft>
            </a:pPr>
            <a:endParaRPr lang="en-GB" sz="1600" dirty="0">
              <a:ea typeface="Calibri"/>
              <a:cs typeface="Times New Roman"/>
            </a:endParaRPr>
          </a:p>
        </p:txBody>
      </p:sp>
      <p:sp>
        <p:nvSpPr>
          <p:cNvPr id="6" name="TextBox 5"/>
          <p:cNvSpPr txBox="1"/>
          <p:nvPr/>
        </p:nvSpPr>
        <p:spPr>
          <a:xfrm>
            <a:off x="1475656" y="751298"/>
            <a:ext cx="7371446" cy="5032147"/>
          </a:xfrm>
          <a:prstGeom prst="rect">
            <a:avLst/>
          </a:prstGeom>
          <a:noFill/>
        </p:spPr>
        <p:txBody>
          <a:bodyPr wrap="square" rtlCol="0">
            <a:spAutoFit/>
          </a:bodyPr>
          <a:lstStyle/>
          <a:p>
            <a:r>
              <a:rPr lang="en-GB" sz="2500" dirty="0">
                <a:solidFill>
                  <a:schemeClr val="accent1">
                    <a:lumMod val="50000"/>
                  </a:schemeClr>
                </a:solidFill>
                <a:latin typeface="Comic Sans MS" panose="030F0702030302020204" pitchFamily="66" charset="0"/>
              </a:rPr>
              <a:t>Have you got a diagnosis of Autism, Autistic Spectrum Condition or Autistic Spectrum Disorder? Or have you been told you have ‘traits’ of one of these?</a:t>
            </a:r>
          </a:p>
          <a:p>
            <a:endParaRPr lang="en-GB" sz="800" dirty="0">
              <a:solidFill>
                <a:schemeClr val="accent1">
                  <a:lumMod val="50000"/>
                </a:schemeClr>
              </a:solidFill>
              <a:latin typeface="Comic Sans MS" panose="030F0702030302020204" pitchFamily="66" charset="0"/>
            </a:endParaRPr>
          </a:p>
          <a:p>
            <a:endParaRPr lang="en-GB" sz="2000" dirty="0">
              <a:solidFill>
                <a:schemeClr val="accent1">
                  <a:lumMod val="50000"/>
                </a:schemeClr>
              </a:solidFill>
              <a:latin typeface="Comic Sans MS" panose="030F0702030302020204" pitchFamily="66" charset="0"/>
            </a:endParaRPr>
          </a:p>
          <a:p>
            <a:endParaRPr lang="en-GB" sz="2000" dirty="0">
              <a:solidFill>
                <a:schemeClr val="accent1">
                  <a:lumMod val="50000"/>
                </a:schemeClr>
              </a:solidFill>
              <a:latin typeface="Comic Sans MS" panose="030F0702030302020204" pitchFamily="66" charset="0"/>
            </a:endParaRPr>
          </a:p>
          <a:p>
            <a:r>
              <a:rPr lang="en-GB" sz="2500" dirty="0">
                <a:solidFill>
                  <a:schemeClr val="accent1">
                    <a:lumMod val="50000"/>
                  </a:schemeClr>
                </a:solidFill>
                <a:latin typeface="Comic Sans MS" panose="030F0702030302020204" pitchFamily="66" charset="0"/>
              </a:rPr>
              <a:t>If you have, read on for some information and tips that may help you to deal more effectively with school / college and life in general.</a:t>
            </a:r>
          </a:p>
          <a:p>
            <a:endParaRPr lang="en-GB" sz="800" dirty="0">
              <a:solidFill>
                <a:schemeClr val="accent1">
                  <a:lumMod val="50000"/>
                </a:schemeClr>
              </a:solidFill>
              <a:latin typeface="Comic Sans MS" panose="030F0702030302020204" pitchFamily="66" charset="0"/>
            </a:endParaRPr>
          </a:p>
          <a:p>
            <a:endParaRPr lang="en-GB" sz="2000" dirty="0">
              <a:solidFill>
                <a:schemeClr val="accent1">
                  <a:lumMod val="50000"/>
                </a:schemeClr>
              </a:solidFill>
              <a:latin typeface="Comic Sans MS" panose="030F0702030302020204" pitchFamily="66" charset="0"/>
            </a:endParaRPr>
          </a:p>
          <a:p>
            <a:endParaRPr lang="en-GB" sz="2000" dirty="0">
              <a:solidFill>
                <a:schemeClr val="accent1">
                  <a:lumMod val="50000"/>
                </a:schemeClr>
              </a:solidFill>
              <a:latin typeface="Comic Sans MS" panose="030F0702030302020204" pitchFamily="66" charset="0"/>
            </a:endParaRPr>
          </a:p>
          <a:p>
            <a:r>
              <a:rPr lang="en-GB" sz="2500" dirty="0">
                <a:solidFill>
                  <a:schemeClr val="accent1">
                    <a:lumMod val="50000"/>
                  </a:schemeClr>
                </a:solidFill>
                <a:latin typeface="Comic Sans MS" panose="030F0702030302020204" pitchFamily="66" charset="0"/>
              </a:rPr>
              <a:t>To make things easier, in this PowerPoint, we’ll use the term ASD when talking about autism.</a:t>
            </a:r>
          </a:p>
        </p:txBody>
      </p:sp>
      <p:pic>
        <p:nvPicPr>
          <p:cNvPr id="2050" name="Picture 2"/>
          <p:cNvPicPr>
            <a:picLocks noChangeAspect="1" noChangeArrowheads="1"/>
          </p:cNvPicPr>
          <p:nvPr/>
        </p:nvPicPr>
        <p:blipFill>
          <a:blip r:embed="rId4">
            <a:extLst>
              <a:ext uri="{BEBA8EAE-BF5A-486C-A8C5-ECC9F3942E4B}">
                <a14:imgProps xmlns:a14="http://schemas.microsoft.com/office/drawing/2010/main">
                  <a14:imgLayer r:embed="rId5">
                    <a14:imgEffect>
                      <a14:backgroundRemoval t="311" b="95963" l="4369" r="97573"/>
                    </a14:imgEffect>
                  </a14:imgLayer>
                </a14:imgProps>
              </a:ext>
              <a:ext uri="{28A0092B-C50C-407E-A947-70E740481C1C}">
                <a14:useLocalDpi xmlns:a14="http://schemas.microsoft.com/office/drawing/2010/main" val="0"/>
              </a:ext>
            </a:extLst>
          </a:blip>
          <a:srcRect/>
          <a:stretch>
            <a:fillRect/>
          </a:stretch>
        </p:blipFill>
        <p:spPr bwMode="auto">
          <a:xfrm>
            <a:off x="438641" y="908720"/>
            <a:ext cx="908620" cy="129614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2" name="Picture 2"/>
          <p:cNvPicPr>
            <a:picLocks noChangeAspect="1" noChangeArrowheads="1"/>
          </p:cNvPicPr>
          <p:nvPr/>
        </p:nvPicPr>
        <p:blipFill>
          <a:blip r:embed="rId4">
            <a:extLst>
              <a:ext uri="{BEBA8EAE-BF5A-486C-A8C5-ECC9F3942E4B}">
                <a14:imgProps xmlns:a14="http://schemas.microsoft.com/office/drawing/2010/main">
                  <a14:imgLayer r:embed="rId5">
                    <a14:imgEffect>
                      <a14:backgroundRemoval t="311" b="95963" l="4369" r="97573"/>
                    </a14:imgEffect>
                  </a14:imgLayer>
                </a14:imgProps>
              </a:ext>
              <a:ext uri="{28A0092B-C50C-407E-A947-70E740481C1C}">
                <a14:useLocalDpi xmlns:a14="http://schemas.microsoft.com/office/drawing/2010/main" val="0"/>
              </a:ext>
            </a:extLst>
          </a:blip>
          <a:srcRect/>
          <a:stretch>
            <a:fillRect/>
          </a:stretch>
        </p:blipFill>
        <p:spPr bwMode="auto">
          <a:xfrm>
            <a:off x="404512" y="2924944"/>
            <a:ext cx="908620" cy="129614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3" name="Picture 2"/>
          <p:cNvPicPr>
            <a:picLocks noChangeAspect="1" noChangeArrowheads="1"/>
          </p:cNvPicPr>
          <p:nvPr/>
        </p:nvPicPr>
        <p:blipFill>
          <a:blip r:embed="rId4">
            <a:extLst>
              <a:ext uri="{BEBA8EAE-BF5A-486C-A8C5-ECC9F3942E4B}">
                <a14:imgProps xmlns:a14="http://schemas.microsoft.com/office/drawing/2010/main">
                  <a14:imgLayer r:embed="rId5">
                    <a14:imgEffect>
                      <a14:backgroundRemoval t="311" b="95963" l="4369" r="97573"/>
                    </a14:imgEffect>
                  </a14:imgLayer>
                </a14:imgProps>
              </a:ext>
              <a:ext uri="{28A0092B-C50C-407E-A947-70E740481C1C}">
                <a14:useLocalDpi xmlns:a14="http://schemas.microsoft.com/office/drawing/2010/main" val="0"/>
              </a:ext>
            </a:extLst>
          </a:blip>
          <a:srcRect/>
          <a:stretch>
            <a:fillRect/>
          </a:stretch>
        </p:blipFill>
        <p:spPr bwMode="auto">
          <a:xfrm>
            <a:off x="389165" y="4785226"/>
            <a:ext cx="908620" cy="129614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413874120"/>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nodePh="1">
                                  <p:stCondLst>
                                    <p:cond delay="0"/>
                                  </p:stCondLst>
                                  <p:endCondLst>
                                    <p:cond evt="begin" delay="0">
                                      <p:tn val="5"/>
                                    </p:cond>
                                  </p:end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31" presetClass="entr" presetSubtype="0" fill="hold" nodeType="clickEffect">
                                  <p:stCondLst>
                                    <p:cond delay="0"/>
                                  </p:stCondLst>
                                  <p:childTnLst>
                                    <p:set>
                                      <p:cBhvr>
                                        <p:cTn id="13" dur="1" fill="hold">
                                          <p:stCondLst>
                                            <p:cond delay="0"/>
                                          </p:stCondLst>
                                        </p:cTn>
                                        <p:tgtEl>
                                          <p:spTgt spid="2050"/>
                                        </p:tgtEl>
                                        <p:attrNameLst>
                                          <p:attrName>style.visibility</p:attrName>
                                        </p:attrNameLst>
                                      </p:cBhvr>
                                      <p:to>
                                        <p:strVal val="visible"/>
                                      </p:to>
                                    </p:set>
                                    <p:anim calcmode="lin" valueType="num">
                                      <p:cBhvr>
                                        <p:cTn id="14" dur="1000" fill="hold"/>
                                        <p:tgtEl>
                                          <p:spTgt spid="2050"/>
                                        </p:tgtEl>
                                        <p:attrNameLst>
                                          <p:attrName>ppt_w</p:attrName>
                                        </p:attrNameLst>
                                      </p:cBhvr>
                                      <p:tavLst>
                                        <p:tav tm="0">
                                          <p:val>
                                            <p:fltVal val="0"/>
                                          </p:val>
                                        </p:tav>
                                        <p:tav tm="100000">
                                          <p:val>
                                            <p:strVal val="#ppt_w"/>
                                          </p:val>
                                        </p:tav>
                                      </p:tavLst>
                                    </p:anim>
                                    <p:anim calcmode="lin" valueType="num">
                                      <p:cBhvr>
                                        <p:cTn id="15" dur="1000" fill="hold"/>
                                        <p:tgtEl>
                                          <p:spTgt spid="2050"/>
                                        </p:tgtEl>
                                        <p:attrNameLst>
                                          <p:attrName>ppt_h</p:attrName>
                                        </p:attrNameLst>
                                      </p:cBhvr>
                                      <p:tavLst>
                                        <p:tav tm="0">
                                          <p:val>
                                            <p:fltVal val="0"/>
                                          </p:val>
                                        </p:tav>
                                        <p:tav tm="100000">
                                          <p:val>
                                            <p:strVal val="#ppt_h"/>
                                          </p:val>
                                        </p:tav>
                                      </p:tavLst>
                                    </p:anim>
                                    <p:anim calcmode="lin" valueType="num">
                                      <p:cBhvr>
                                        <p:cTn id="16" dur="1000" fill="hold"/>
                                        <p:tgtEl>
                                          <p:spTgt spid="2050"/>
                                        </p:tgtEl>
                                        <p:attrNameLst>
                                          <p:attrName>style.rotation</p:attrName>
                                        </p:attrNameLst>
                                      </p:cBhvr>
                                      <p:tavLst>
                                        <p:tav tm="0">
                                          <p:val>
                                            <p:fltVal val="90"/>
                                          </p:val>
                                        </p:tav>
                                        <p:tav tm="100000">
                                          <p:val>
                                            <p:fltVal val="0"/>
                                          </p:val>
                                        </p:tav>
                                      </p:tavLst>
                                    </p:anim>
                                    <p:animEffect transition="in" filter="fade">
                                      <p:cBhvr>
                                        <p:cTn id="17" dur="1000"/>
                                        <p:tgtEl>
                                          <p:spTgt spid="2050"/>
                                        </p:tgtEl>
                                      </p:cBhvr>
                                    </p:animEffect>
                                  </p:childTnLst>
                                </p:cTn>
                              </p:par>
                            </p:childTnLst>
                          </p:cTn>
                        </p:par>
                      </p:childTnLst>
                    </p:cTn>
                  </p:par>
                  <p:par>
                    <p:cTn id="18" fill="hold">
                      <p:stCondLst>
                        <p:cond delay="indefinite"/>
                      </p:stCondLst>
                      <p:childTnLst>
                        <p:par>
                          <p:cTn id="19" fill="hold">
                            <p:stCondLst>
                              <p:cond delay="0"/>
                            </p:stCondLst>
                            <p:childTnLst>
                              <p:par>
                                <p:cTn id="20" presetID="42" presetClass="entr" presetSubtype="0" fill="hold" nodeType="clickEffect">
                                  <p:stCondLst>
                                    <p:cond delay="0"/>
                                  </p:stCondLst>
                                  <p:childTnLst>
                                    <p:set>
                                      <p:cBhvr>
                                        <p:cTn id="21" dur="1" fill="hold">
                                          <p:stCondLst>
                                            <p:cond delay="0"/>
                                          </p:stCondLst>
                                        </p:cTn>
                                        <p:tgtEl>
                                          <p:spTgt spid="6">
                                            <p:txEl>
                                              <p:pRg st="0" end="0"/>
                                            </p:txEl>
                                          </p:spTgt>
                                        </p:tgtEl>
                                        <p:attrNameLst>
                                          <p:attrName>style.visibility</p:attrName>
                                        </p:attrNameLst>
                                      </p:cBhvr>
                                      <p:to>
                                        <p:strVal val="visible"/>
                                      </p:to>
                                    </p:set>
                                    <p:animEffect transition="in" filter="fade">
                                      <p:cBhvr>
                                        <p:cTn id="22" dur="1000"/>
                                        <p:tgtEl>
                                          <p:spTgt spid="6">
                                            <p:txEl>
                                              <p:pRg st="0" end="0"/>
                                            </p:txEl>
                                          </p:spTgt>
                                        </p:tgtEl>
                                      </p:cBhvr>
                                    </p:animEffect>
                                    <p:anim calcmode="lin" valueType="num">
                                      <p:cBhvr>
                                        <p:cTn id="23" dur="1000" fill="hold"/>
                                        <p:tgtEl>
                                          <p:spTgt spid="6">
                                            <p:txEl>
                                              <p:pRg st="0" end="0"/>
                                            </p:txEl>
                                          </p:spTgt>
                                        </p:tgtEl>
                                        <p:attrNameLst>
                                          <p:attrName>ppt_x</p:attrName>
                                        </p:attrNameLst>
                                      </p:cBhvr>
                                      <p:tavLst>
                                        <p:tav tm="0">
                                          <p:val>
                                            <p:strVal val="#ppt_x"/>
                                          </p:val>
                                        </p:tav>
                                        <p:tav tm="100000">
                                          <p:val>
                                            <p:strVal val="#ppt_x"/>
                                          </p:val>
                                        </p:tav>
                                      </p:tavLst>
                                    </p:anim>
                                    <p:anim calcmode="lin" valueType="num">
                                      <p:cBhvr>
                                        <p:cTn id="24" dur="1000" fill="hold"/>
                                        <p:tgtEl>
                                          <p:spTgt spid="6">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31" presetClass="entr" presetSubtype="0" fill="hold" nodeType="clickEffect">
                                  <p:stCondLst>
                                    <p:cond delay="0"/>
                                  </p:stCondLst>
                                  <p:childTnLst>
                                    <p:set>
                                      <p:cBhvr>
                                        <p:cTn id="28" dur="1" fill="hold">
                                          <p:stCondLst>
                                            <p:cond delay="0"/>
                                          </p:stCondLst>
                                        </p:cTn>
                                        <p:tgtEl>
                                          <p:spTgt spid="12"/>
                                        </p:tgtEl>
                                        <p:attrNameLst>
                                          <p:attrName>style.visibility</p:attrName>
                                        </p:attrNameLst>
                                      </p:cBhvr>
                                      <p:to>
                                        <p:strVal val="visible"/>
                                      </p:to>
                                    </p:set>
                                    <p:anim calcmode="lin" valueType="num">
                                      <p:cBhvr>
                                        <p:cTn id="29" dur="1000" fill="hold"/>
                                        <p:tgtEl>
                                          <p:spTgt spid="12"/>
                                        </p:tgtEl>
                                        <p:attrNameLst>
                                          <p:attrName>ppt_w</p:attrName>
                                        </p:attrNameLst>
                                      </p:cBhvr>
                                      <p:tavLst>
                                        <p:tav tm="0">
                                          <p:val>
                                            <p:fltVal val="0"/>
                                          </p:val>
                                        </p:tav>
                                        <p:tav tm="100000">
                                          <p:val>
                                            <p:strVal val="#ppt_w"/>
                                          </p:val>
                                        </p:tav>
                                      </p:tavLst>
                                    </p:anim>
                                    <p:anim calcmode="lin" valueType="num">
                                      <p:cBhvr>
                                        <p:cTn id="30" dur="1000" fill="hold"/>
                                        <p:tgtEl>
                                          <p:spTgt spid="12"/>
                                        </p:tgtEl>
                                        <p:attrNameLst>
                                          <p:attrName>ppt_h</p:attrName>
                                        </p:attrNameLst>
                                      </p:cBhvr>
                                      <p:tavLst>
                                        <p:tav tm="0">
                                          <p:val>
                                            <p:fltVal val="0"/>
                                          </p:val>
                                        </p:tav>
                                        <p:tav tm="100000">
                                          <p:val>
                                            <p:strVal val="#ppt_h"/>
                                          </p:val>
                                        </p:tav>
                                      </p:tavLst>
                                    </p:anim>
                                    <p:anim calcmode="lin" valueType="num">
                                      <p:cBhvr>
                                        <p:cTn id="31" dur="1000" fill="hold"/>
                                        <p:tgtEl>
                                          <p:spTgt spid="12"/>
                                        </p:tgtEl>
                                        <p:attrNameLst>
                                          <p:attrName>style.rotation</p:attrName>
                                        </p:attrNameLst>
                                      </p:cBhvr>
                                      <p:tavLst>
                                        <p:tav tm="0">
                                          <p:val>
                                            <p:fltVal val="90"/>
                                          </p:val>
                                        </p:tav>
                                        <p:tav tm="100000">
                                          <p:val>
                                            <p:fltVal val="0"/>
                                          </p:val>
                                        </p:tav>
                                      </p:tavLst>
                                    </p:anim>
                                    <p:animEffect transition="in" filter="fade">
                                      <p:cBhvr>
                                        <p:cTn id="32" dur="1000"/>
                                        <p:tgtEl>
                                          <p:spTgt spid="12"/>
                                        </p:tgtEl>
                                      </p:cBhvr>
                                    </p:animEffect>
                                  </p:childTnLst>
                                </p:cTn>
                              </p:par>
                            </p:childTnLst>
                          </p:cTn>
                        </p:par>
                      </p:childTnLst>
                    </p:cTn>
                  </p:par>
                  <p:par>
                    <p:cTn id="33" fill="hold">
                      <p:stCondLst>
                        <p:cond delay="indefinite"/>
                      </p:stCondLst>
                      <p:childTnLst>
                        <p:par>
                          <p:cTn id="34" fill="hold">
                            <p:stCondLst>
                              <p:cond delay="0"/>
                            </p:stCondLst>
                            <p:childTnLst>
                              <p:par>
                                <p:cTn id="35" presetID="42" presetClass="entr" presetSubtype="0" fill="hold" nodeType="clickEffect">
                                  <p:stCondLst>
                                    <p:cond delay="0"/>
                                  </p:stCondLst>
                                  <p:childTnLst>
                                    <p:set>
                                      <p:cBhvr>
                                        <p:cTn id="36" dur="1" fill="hold">
                                          <p:stCondLst>
                                            <p:cond delay="0"/>
                                          </p:stCondLst>
                                        </p:cTn>
                                        <p:tgtEl>
                                          <p:spTgt spid="6">
                                            <p:txEl>
                                              <p:pRg st="4" end="4"/>
                                            </p:txEl>
                                          </p:spTgt>
                                        </p:tgtEl>
                                        <p:attrNameLst>
                                          <p:attrName>style.visibility</p:attrName>
                                        </p:attrNameLst>
                                      </p:cBhvr>
                                      <p:to>
                                        <p:strVal val="visible"/>
                                      </p:to>
                                    </p:set>
                                    <p:animEffect transition="in" filter="fade">
                                      <p:cBhvr>
                                        <p:cTn id="37" dur="1000"/>
                                        <p:tgtEl>
                                          <p:spTgt spid="6">
                                            <p:txEl>
                                              <p:pRg st="4" end="4"/>
                                            </p:txEl>
                                          </p:spTgt>
                                        </p:tgtEl>
                                      </p:cBhvr>
                                    </p:animEffect>
                                    <p:anim calcmode="lin" valueType="num">
                                      <p:cBhvr>
                                        <p:cTn id="38" dur="1000" fill="hold"/>
                                        <p:tgtEl>
                                          <p:spTgt spid="6">
                                            <p:txEl>
                                              <p:pRg st="4" end="4"/>
                                            </p:txEl>
                                          </p:spTgt>
                                        </p:tgtEl>
                                        <p:attrNameLst>
                                          <p:attrName>ppt_x</p:attrName>
                                        </p:attrNameLst>
                                      </p:cBhvr>
                                      <p:tavLst>
                                        <p:tav tm="0">
                                          <p:val>
                                            <p:strVal val="#ppt_x"/>
                                          </p:val>
                                        </p:tav>
                                        <p:tav tm="100000">
                                          <p:val>
                                            <p:strVal val="#ppt_x"/>
                                          </p:val>
                                        </p:tav>
                                      </p:tavLst>
                                    </p:anim>
                                    <p:anim calcmode="lin" valueType="num">
                                      <p:cBhvr>
                                        <p:cTn id="39" dur="1000" fill="hold"/>
                                        <p:tgtEl>
                                          <p:spTgt spid="6">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40" fill="hold">
                      <p:stCondLst>
                        <p:cond delay="indefinite"/>
                      </p:stCondLst>
                      <p:childTnLst>
                        <p:par>
                          <p:cTn id="41" fill="hold">
                            <p:stCondLst>
                              <p:cond delay="0"/>
                            </p:stCondLst>
                            <p:childTnLst>
                              <p:par>
                                <p:cTn id="42" presetID="31" presetClass="entr" presetSubtype="0" fill="hold" nodeType="clickEffect">
                                  <p:stCondLst>
                                    <p:cond delay="0"/>
                                  </p:stCondLst>
                                  <p:childTnLst>
                                    <p:set>
                                      <p:cBhvr>
                                        <p:cTn id="43" dur="1" fill="hold">
                                          <p:stCondLst>
                                            <p:cond delay="0"/>
                                          </p:stCondLst>
                                        </p:cTn>
                                        <p:tgtEl>
                                          <p:spTgt spid="13"/>
                                        </p:tgtEl>
                                        <p:attrNameLst>
                                          <p:attrName>style.visibility</p:attrName>
                                        </p:attrNameLst>
                                      </p:cBhvr>
                                      <p:to>
                                        <p:strVal val="visible"/>
                                      </p:to>
                                    </p:set>
                                    <p:anim calcmode="lin" valueType="num">
                                      <p:cBhvr>
                                        <p:cTn id="44" dur="1000" fill="hold"/>
                                        <p:tgtEl>
                                          <p:spTgt spid="13"/>
                                        </p:tgtEl>
                                        <p:attrNameLst>
                                          <p:attrName>ppt_w</p:attrName>
                                        </p:attrNameLst>
                                      </p:cBhvr>
                                      <p:tavLst>
                                        <p:tav tm="0">
                                          <p:val>
                                            <p:fltVal val="0"/>
                                          </p:val>
                                        </p:tav>
                                        <p:tav tm="100000">
                                          <p:val>
                                            <p:strVal val="#ppt_w"/>
                                          </p:val>
                                        </p:tav>
                                      </p:tavLst>
                                    </p:anim>
                                    <p:anim calcmode="lin" valueType="num">
                                      <p:cBhvr>
                                        <p:cTn id="45" dur="1000" fill="hold"/>
                                        <p:tgtEl>
                                          <p:spTgt spid="13"/>
                                        </p:tgtEl>
                                        <p:attrNameLst>
                                          <p:attrName>ppt_h</p:attrName>
                                        </p:attrNameLst>
                                      </p:cBhvr>
                                      <p:tavLst>
                                        <p:tav tm="0">
                                          <p:val>
                                            <p:fltVal val="0"/>
                                          </p:val>
                                        </p:tav>
                                        <p:tav tm="100000">
                                          <p:val>
                                            <p:strVal val="#ppt_h"/>
                                          </p:val>
                                        </p:tav>
                                      </p:tavLst>
                                    </p:anim>
                                    <p:anim calcmode="lin" valueType="num">
                                      <p:cBhvr>
                                        <p:cTn id="46" dur="1000" fill="hold"/>
                                        <p:tgtEl>
                                          <p:spTgt spid="13"/>
                                        </p:tgtEl>
                                        <p:attrNameLst>
                                          <p:attrName>style.rotation</p:attrName>
                                        </p:attrNameLst>
                                      </p:cBhvr>
                                      <p:tavLst>
                                        <p:tav tm="0">
                                          <p:val>
                                            <p:fltVal val="90"/>
                                          </p:val>
                                        </p:tav>
                                        <p:tav tm="100000">
                                          <p:val>
                                            <p:fltVal val="0"/>
                                          </p:val>
                                        </p:tav>
                                      </p:tavLst>
                                    </p:anim>
                                    <p:animEffect transition="in" filter="fade">
                                      <p:cBhvr>
                                        <p:cTn id="47" dur="1000"/>
                                        <p:tgtEl>
                                          <p:spTgt spid="13"/>
                                        </p:tgtEl>
                                      </p:cBhvr>
                                    </p:animEffect>
                                  </p:childTnLst>
                                </p:cTn>
                              </p:par>
                            </p:childTnLst>
                          </p:cTn>
                        </p:par>
                      </p:childTnLst>
                    </p:cTn>
                  </p:par>
                  <p:par>
                    <p:cTn id="48" fill="hold">
                      <p:stCondLst>
                        <p:cond delay="indefinite"/>
                      </p:stCondLst>
                      <p:childTnLst>
                        <p:par>
                          <p:cTn id="49" fill="hold">
                            <p:stCondLst>
                              <p:cond delay="0"/>
                            </p:stCondLst>
                            <p:childTnLst>
                              <p:par>
                                <p:cTn id="50" presetID="42" presetClass="entr" presetSubtype="0" fill="hold" nodeType="clickEffect">
                                  <p:stCondLst>
                                    <p:cond delay="0"/>
                                  </p:stCondLst>
                                  <p:childTnLst>
                                    <p:set>
                                      <p:cBhvr>
                                        <p:cTn id="51" dur="1" fill="hold">
                                          <p:stCondLst>
                                            <p:cond delay="0"/>
                                          </p:stCondLst>
                                        </p:cTn>
                                        <p:tgtEl>
                                          <p:spTgt spid="6">
                                            <p:txEl>
                                              <p:pRg st="8" end="8"/>
                                            </p:txEl>
                                          </p:spTgt>
                                        </p:tgtEl>
                                        <p:attrNameLst>
                                          <p:attrName>style.visibility</p:attrName>
                                        </p:attrNameLst>
                                      </p:cBhvr>
                                      <p:to>
                                        <p:strVal val="visible"/>
                                      </p:to>
                                    </p:set>
                                    <p:animEffect transition="in" filter="fade">
                                      <p:cBhvr>
                                        <p:cTn id="52" dur="1000"/>
                                        <p:tgtEl>
                                          <p:spTgt spid="6">
                                            <p:txEl>
                                              <p:pRg st="8" end="8"/>
                                            </p:txEl>
                                          </p:spTgt>
                                        </p:tgtEl>
                                      </p:cBhvr>
                                    </p:animEffect>
                                    <p:anim calcmode="lin" valueType="num">
                                      <p:cBhvr>
                                        <p:cTn id="53" dur="1000" fill="hold"/>
                                        <p:tgtEl>
                                          <p:spTgt spid="6">
                                            <p:txEl>
                                              <p:pRg st="8" end="8"/>
                                            </p:txEl>
                                          </p:spTgt>
                                        </p:tgtEl>
                                        <p:attrNameLst>
                                          <p:attrName>ppt_x</p:attrName>
                                        </p:attrNameLst>
                                      </p:cBhvr>
                                      <p:tavLst>
                                        <p:tav tm="0">
                                          <p:val>
                                            <p:strVal val="#ppt_x"/>
                                          </p:val>
                                        </p:tav>
                                        <p:tav tm="100000">
                                          <p:val>
                                            <p:strVal val="#ppt_x"/>
                                          </p:val>
                                        </p:tav>
                                      </p:tavLst>
                                    </p:anim>
                                    <p:anim calcmode="lin" valueType="num">
                                      <p:cBhvr>
                                        <p:cTn id="54" dur="1000" fill="hold"/>
                                        <p:tgtEl>
                                          <p:spTgt spid="6">
                                            <p:txEl>
                                              <p:pRg st="8" end="8"/>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sp>
        <p:nvSpPr>
          <p:cNvPr id="3" name="Content Placeholder 2"/>
          <p:cNvSpPr>
            <a:spLocks noGrp="1"/>
          </p:cNvSpPr>
          <p:nvPr>
            <p:ph idx="1"/>
          </p:nvPr>
        </p:nvSpPr>
        <p:spPr/>
        <p:txBody>
          <a:bodyPr/>
          <a:lstStyle/>
          <a:p>
            <a:endParaRPr lang="en-GB"/>
          </a:p>
        </p:txBody>
      </p:sp>
      <p:pic>
        <p:nvPicPr>
          <p:cNvPr id="4" name="Picture 2" descr="http://2.bp.blogspot.com/-CDMBVIPz9Uw/UG-1jX3gCtI/AAAAAAAACiU/SnBHs8A-fmE/s640/October+7.jpg"/>
          <p:cNvPicPr>
            <a:picLocks noChangeAspect="1" noChangeArrowheads="1"/>
          </p:cNvPicPr>
          <p:nvPr/>
        </p:nvPicPr>
        <p:blipFill rotWithShape="1">
          <a:blip r:embed="rId2">
            <a:extLst>
              <a:ext uri="{28A0092B-C50C-407E-A947-70E740481C1C}">
                <a14:useLocalDpi xmlns:a14="http://schemas.microsoft.com/office/drawing/2010/main" val="0"/>
              </a:ext>
            </a:extLst>
          </a:blip>
          <a:srcRect r="23500"/>
          <a:stretch/>
        </p:blipFill>
        <p:spPr bwMode="auto">
          <a:xfrm>
            <a:off x="0" y="0"/>
            <a:ext cx="9144000" cy="6919464"/>
          </a:xfrm>
          <a:prstGeom prst="rect">
            <a:avLst/>
          </a:prstGeom>
          <a:noFill/>
          <a:extLst>
            <a:ext uri="{909E8E84-426E-40DD-AFC4-6F175D3DCCD1}">
              <a14:hiddenFill xmlns:a14="http://schemas.microsoft.com/office/drawing/2010/main">
                <a:solidFill>
                  <a:srgbClr val="FFFFFF"/>
                </a:solidFill>
              </a14:hiddenFill>
            </a:ext>
          </a:extLst>
        </p:spPr>
      </p:pic>
      <p:sp>
        <p:nvSpPr>
          <p:cNvPr id="5" name="Rounded Rectangle 4"/>
          <p:cNvSpPr/>
          <p:nvPr/>
        </p:nvSpPr>
        <p:spPr>
          <a:xfrm>
            <a:off x="98856" y="46896"/>
            <a:ext cx="9017496" cy="6669360"/>
          </a:xfrm>
          <a:prstGeom prst="roundRect">
            <a:avLst/>
          </a:prstGeom>
          <a:solidFill>
            <a:srgbClr val="FFFFC1"/>
          </a:solidFill>
          <a:ln>
            <a:noFill/>
          </a:ln>
          <a:effectLst>
            <a:softEdge rad="317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1600" b="1"/>
          </a:p>
          <a:p>
            <a:endParaRPr lang="en-US" sz="1600" b="1"/>
          </a:p>
          <a:p>
            <a:endParaRPr lang="en-US" sz="1600" b="1"/>
          </a:p>
          <a:p>
            <a:endParaRPr lang="en-US" sz="1600" b="1"/>
          </a:p>
          <a:p>
            <a:endParaRPr lang="en-US" sz="1600" b="1"/>
          </a:p>
          <a:p>
            <a:endParaRPr lang="en-US" sz="1600" b="1"/>
          </a:p>
          <a:p>
            <a:endParaRPr lang="en-US" sz="1600" b="1"/>
          </a:p>
          <a:p>
            <a:endParaRPr lang="en-US" sz="1600" b="1"/>
          </a:p>
          <a:p>
            <a:endParaRPr lang="en-US" sz="1600" b="1"/>
          </a:p>
          <a:p>
            <a:endParaRPr lang="en-US" sz="1600" b="1"/>
          </a:p>
          <a:p>
            <a:endParaRPr lang="en-US" sz="1600" b="1"/>
          </a:p>
          <a:p>
            <a:endParaRPr lang="en-US" sz="1600" b="1"/>
          </a:p>
          <a:p>
            <a:endParaRPr lang="en-US" sz="1600" b="1"/>
          </a:p>
          <a:p>
            <a:endParaRPr lang="en-US" sz="1600" b="1"/>
          </a:p>
          <a:p>
            <a:endParaRPr lang="en-US" sz="1600" b="1"/>
          </a:p>
          <a:p>
            <a:endParaRPr lang="en-US" sz="1600" b="1"/>
          </a:p>
          <a:p>
            <a:endParaRPr lang="en-US" sz="1600" b="1"/>
          </a:p>
          <a:p>
            <a:endParaRPr lang="en-US" sz="1600" b="1"/>
          </a:p>
          <a:p>
            <a:endParaRPr lang="en-US" sz="1600" b="1"/>
          </a:p>
          <a:p>
            <a:endParaRPr lang="en-US" sz="1600" b="1"/>
          </a:p>
          <a:p>
            <a:endParaRPr lang="en-US" sz="1600" b="1"/>
          </a:p>
          <a:p>
            <a:endParaRPr lang="en-US" sz="1600" b="1"/>
          </a:p>
          <a:p>
            <a:endParaRPr lang="en-US" sz="1600" b="1"/>
          </a:p>
          <a:p>
            <a:endParaRPr lang="en-US" sz="1600" b="1"/>
          </a:p>
          <a:p>
            <a:endParaRPr lang="en-US" sz="1600" b="1"/>
          </a:p>
          <a:p>
            <a:endParaRPr lang="en-US" sz="1600" b="1"/>
          </a:p>
          <a:p>
            <a:endParaRPr lang="en-US" sz="1600" b="1"/>
          </a:p>
          <a:p>
            <a:endParaRPr lang="en-US" sz="1600" b="1"/>
          </a:p>
          <a:p>
            <a:endParaRPr lang="en-US" sz="1600" b="1"/>
          </a:p>
          <a:p>
            <a:endParaRPr lang="en-GB" sz="1600" dirty="0"/>
          </a:p>
        </p:txBody>
      </p:sp>
      <p:pic>
        <p:nvPicPr>
          <p:cNvPr id="3077"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20932490">
            <a:off x="6405308" y="1534334"/>
            <a:ext cx="2452415" cy="2117519"/>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7" name="TextBox 6"/>
          <p:cNvSpPr txBox="1"/>
          <p:nvPr/>
        </p:nvSpPr>
        <p:spPr>
          <a:xfrm>
            <a:off x="597517" y="323021"/>
            <a:ext cx="7848872" cy="1261884"/>
          </a:xfrm>
          <a:prstGeom prst="rect">
            <a:avLst/>
          </a:prstGeom>
          <a:noFill/>
        </p:spPr>
        <p:txBody>
          <a:bodyPr wrap="square" rtlCol="0">
            <a:spAutoFit/>
          </a:bodyPr>
          <a:lstStyle/>
          <a:p>
            <a:pPr algn="ctr"/>
            <a:r>
              <a:rPr lang="en-GB" sz="3800" b="1" dirty="0">
                <a:solidFill>
                  <a:schemeClr val="accent1">
                    <a:lumMod val="50000"/>
                  </a:schemeClr>
                </a:solidFill>
                <a:latin typeface="Comic Sans MS" panose="030F0702030302020204" pitchFamily="66" charset="0"/>
              </a:rPr>
              <a:t>Do you know what these people have in common?</a:t>
            </a:r>
          </a:p>
        </p:txBody>
      </p:sp>
      <p:pic>
        <p:nvPicPr>
          <p:cNvPr id="3078" name="Picture 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rot="460440">
            <a:off x="383663" y="1747296"/>
            <a:ext cx="2447088" cy="2107649"/>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5" name="Down Arrow 14"/>
          <p:cNvSpPr/>
          <p:nvPr/>
        </p:nvSpPr>
        <p:spPr>
          <a:xfrm rot="4503946">
            <a:off x="3338320" y="1067324"/>
            <a:ext cx="534022" cy="2215937"/>
          </a:xfrm>
          <a:prstGeom prst="downArrow">
            <a:avLst/>
          </a:prstGeom>
          <a:solidFill>
            <a:srgbClr val="27697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Down Arrow 22"/>
          <p:cNvSpPr/>
          <p:nvPr/>
        </p:nvSpPr>
        <p:spPr>
          <a:xfrm rot="17002841">
            <a:off x="5350053" y="1085905"/>
            <a:ext cx="571297" cy="2108645"/>
          </a:xfrm>
          <a:prstGeom prst="downArrow">
            <a:avLst/>
          </a:prstGeom>
          <a:solidFill>
            <a:srgbClr val="27697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26" name="Picture 2" descr="Chris Packham"/>
          <p:cNvPicPr>
            <a:picLocks noChangeAspect="1" noChangeArrowheads="1"/>
          </p:cNvPicPr>
          <p:nvPr/>
        </p:nvPicPr>
        <p:blipFill rotWithShape="1">
          <a:blip r:embed="rId5">
            <a:extLst>
              <a:ext uri="{28A0092B-C50C-407E-A947-70E740481C1C}">
                <a14:useLocalDpi xmlns:a14="http://schemas.microsoft.com/office/drawing/2010/main" val="0"/>
              </a:ext>
            </a:extLst>
          </a:blip>
          <a:srcRect l="17760" t="4758" r="15304"/>
          <a:stretch/>
        </p:blipFill>
        <p:spPr bwMode="auto">
          <a:xfrm>
            <a:off x="6382118" y="3906392"/>
            <a:ext cx="2557083" cy="2425592"/>
          </a:xfrm>
          <a:prstGeom prst="rect">
            <a:avLst/>
          </a:prstGeom>
          <a:ln w="19050">
            <a:solidFill>
              <a:schemeClr val="tx1"/>
            </a:solid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
        <p:nvSpPr>
          <p:cNvPr id="13" name="TextBox 12"/>
          <p:cNvSpPr txBox="1"/>
          <p:nvPr/>
        </p:nvSpPr>
        <p:spPr>
          <a:xfrm rot="1124683">
            <a:off x="6044789" y="2981891"/>
            <a:ext cx="2350186" cy="707886"/>
          </a:xfrm>
          <a:prstGeom prst="rect">
            <a:avLst/>
          </a:prstGeom>
          <a:solidFill>
            <a:srgbClr val="27697B"/>
          </a:solidFill>
          <a:ln w="12700">
            <a:solidFill>
              <a:srgbClr val="0E262C"/>
            </a:solidFill>
          </a:ln>
        </p:spPr>
        <p:txBody>
          <a:bodyPr wrap="square" rtlCol="0">
            <a:spAutoFit/>
          </a:bodyPr>
          <a:lstStyle/>
          <a:p>
            <a:r>
              <a:rPr lang="en-US" sz="2000" dirty="0">
                <a:solidFill>
                  <a:schemeClr val="bg1"/>
                </a:solidFill>
                <a:latin typeface="Comic Sans MS" panose="030F0702030302020204" pitchFamily="66" charset="0"/>
              </a:rPr>
              <a:t>Daryl Hannah:</a:t>
            </a:r>
          </a:p>
          <a:p>
            <a:r>
              <a:rPr lang="en-US" sz="2000" dirty="0">
                <a:solidFill>
                  <a:schemeClr val="bg1"/>
                </a:solidFill>
                <a:latin typeface="Comic Sans MS" panose="030F0702030302020204" pitchFamily="66" charset="0"/>
              </a:rPr>
              <a:t>American actress</a:t>
            </a:r>
            <a:endParaRPr lang="en-GB" sz="2000" dirty="0">
              <a:solidFill>
                <a:schemeClr val="bg1"/>
              </a:solidFill>
              <a:latin typeface="Comic Sans MS" panose="030F0702030302020204" pitchFamily="66" charset="0"/>
            </a:endParaRPr>
          </a:p>
        </p:txBody>
      </p:sp>
      <p:sp>
        <p:nvSpPr>
          <p:cNvPr id="17" name="TextBox 16"/>
          <p:cNvSpPr txBox="1"/>
          <p:nvPr/>
        </p:nvSpPr>
        <p:spPr>
          <a:xfrm rot="20571033">
            <a:off x="6680007" y="5473181"/>
            <a:ext cx="2330542" cy="1015663"/>
          </a:xfrm>
          <a:prstGeom prst="rect">
            <a:avLst/>
          </a:prstGeom>
          <a:solidFill>
            <a:srgbClr val="27697B"/>
          </a:solidFill>
          <a:ln w="12700">
            <a:solidFill>
              <a:srgbClr val="0E262C"/>
            </a:solidFill>
          </a:ln>
        </p:spPr>
        <p:txBody>
          <a:bodyPr wrap="square" rtlCol="0">
            <a:spAutoFit/>
          </a:bodyPr>
          <a:lstStyle/>
          <a:p>
            <a:r>
              <a:rPr lang="en-GB" sz="2000" dirty="0">
                <a:solidFill>
                  <a:schemeClr val="bg1"/>
                </a:solidFill>
                <a:latin typeface="Comic Sans MS" panose="030F0702030302020204" pitchFamily="66" charset="0"/>
              </a:rPr>
              <a:t>Chris Packham:</a:t>
            </a:r>
          </a:p>
          <a:p>
            <a:r>
              <a:rPr lang="en-GB" sz="2000" dirty="0">
                <a:solidFill>
                  <a:schemeClr val="bg1"/>
                </a:solidFill>
                <a:latin typeface="Comic Sans MS" panose="030F0702030302020204" pitchFamily="66" charset="0"/>
              </a:rPr>
              <a:t>TV presenter and nature expert.</a:t>
            </a:r>
          </a:p>
        </p:txBody>
      </p:sp>
      <p:sp>
        <p:nvSpPr>
          <p:cNvPr id="18" name="Down Arrow 17"/>
          <p:cNvSpPr/>
          <p:nvPr/>
        </p:nvSpPr>
        <p:spPr>
          <a:xfrm rot="19350281">
            <a:off x="5390246" y="1748285"/>
            <a:ext cx="602900" cy="3119666"/>
          </a:xfrm>
          <a:prstGeom prst="downArrow">
            <a:avLst/>
          </a:prstGeom>
          <a:solidFill>
            <a:srgbClr val="27697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 name="Picture 2" descr="https://i.cbc.ca/1.5228525.1564394975!/cpImage/httpImage/image.jpg_gen/derivatives/16x9_780/sweden-climate-activist-us.jpg"/>
          <p:cNvPicPr>
            <a:picLocks noChangeAspect="1" noChangeArrowheads="1"/>
          </p:cNvPicPr>
          <p:nvPr/>
        </p:nvPicPr>
        <p:blipFill rotWithShape="1">
          <a:blip r:embed="rId6">
            <a:extLst>
              <a:ext uri="{28A0092B-C50C-407E-A947-70E740481C1C}">
                <a14:useLocalDpi xmlns:a14="http://schemas.microsoft.com/office/drawing/2010/main" val="0"/>
              </a:ext>
            </a:extLst>
          </a:blip>
          <a:srcRect l="27216" t="9112" r="36826" b="16915"/>
          <a:stretch/>
        </p:blipFill>
        <p:spPr bwMode="auto">
          <a:xfrm>
            <a:off x="3632684" y="4250659"/>
            <a:ext cx="1949839" cy="2257529"/>
          </a:xfrm>
          <a:prstGeom prst="rect">
            <a:avLst/>
          </a:prstGeom>
          <a:ln w="19050">
            <a:solidFill>
              <a:schemeClr val="tx1"/>
            </a:solid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
        <p:nvSpPr>
          <p:cNvPr id="20" name="TextBox 19"/>
          <p:cNvSpPr txBox="1"/>
          <p:nvPr/>
        </p:nvSpPr>
        <p:spPr>
          <a:xfrm>
            <a:off x="3242153" y="5511572"/>
            <a:ext cx="2925348" cy="1015663"/>
          </a:xfrm>
          <a:prstGeom prst="rect">
            <a:avLst/>
          </a:prstGeom>
          <a:solidFill>
            <a:srgbClr val="27697B"/>
          </a:solidFill>
          <a:ln w="12700">
            <a:solidFill>
              <a:srgbClr val="0E262C"/>
            </a:solidFill>
          </a:ln>
        </p:spPr>
        <p:txBody>
          <a:bodyPr wrap="square" rtlCol="0">
            <a:spAutoFit/>
          </a:bodyPr>
          <a:lstStyle/>
          <a:p>
            <a:r>
              <a:rPr lang="en-US" sz="2000" dirty="0">
                <a:solidFill>
                  <a:schemeClr val="bg1"/>
                </a:solidFill>
                <a:latin typeface="Comic Sans MS" panose="030F0702030302020204" pitchFamily="66" charset="0"/>
              </a:rPr>
              <a:t>Greta Thunberg: Teenage environmental activist</a:t>
            </a:r>
            <a:endParaRPr lang="en-GB" sz="2000" dirty="0">
              <a:solidFill>
                <a:schemeClr val="bg1"/>
              </a:solidFill>
              <a:latin typeface="Comic Sans MS" panose="030F0702030302020204" pitchFamily="66" charset="0"/>
            </a:endParaRPr>
          </a:p>
        </p:txBody>
      </p:sp>
      <p:sp>
        <p:nvSpPr>
          <p:cNvPr id="21" name="Down Arrow 20"/>
          <p:cNvSpPr/>
          <p:nvPr/>
        </p:nvSpPr>
        <p:spPr>
          <a:xfrm>
            <a:off x="4365445" y="2105447"/>
            <a:ext cx="602900" cy="2145212"/>
          </a:xfrm>
          <a:prstGeom prst="downArrow">
            <a:avLst/>
          </a:prstGeom>
          <a:solidFill>
            <a:srgbClr val="27697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4" name="Picture 4" descr="Image result for satoshi tajiri"/>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rot="21064081">
            <a:off x="621875" y="4195238"/>
            <a:ext cx="2400983" cy="1978202"/>
          </a:xfrm>
          <a:prstGeom prst="rect">
            <a:avLst/>
          </a:prstGeom>
          <a:noFill/>
          <a:ln w="12700">
            <a:solidFill>
              <a:schemeClr val="tx1"/>
            </a:solidFill>
          </a:ln>
          <a:extLst>
            <a:ext uri="{909E8E84-426E-40DD-AFC4-6F175D3DCCD1}">
              <a14:hiddenFill xmlns:a14="http://schemas.microsoft.com/office/drawing/2010/main">
                <a:solidFill>
                  <a:srgbClr val="FFFFFF"/>
                </a:solidFill>
              </a14:hiddenFill>
            </a:ext>
          </a:extLst>
        </p:spPr>
      </p:pic>
      <p:sp>
        <p:nvSpPr>
          <p:cNvPr id="22" name="Down Arrow 21"/>
          <p:cNvSpPr/>
          <p:nvPr/>
        </p:nvSpPr>
        <p:spPr>
          <a:xfrm rot="2081118">
            <a:off x="3450756" y="1592238"/>
            <a:ext cx="602900" cy="3348257"/>
          </a:xfrm>
          <a:prstGeom prst="downArrow">
            <a:avLst/>
          </a:prstGeom>
          <a:solidFill>
            <a:srgbClr val="27697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TextBox 7"/>
          <p:cNvSpPr txBox="1"/>
          <p:nvPr/>
        </p:nvSpPr>
        <p:spPr>
          <a:xfrm rot="21111975">
            <a:off x="166777" y="3088164"/>
            <a:ext cx="2839466" cy="1015663"/>
          </a:xfrm>
          <a:prstGeom prst="rect">
            <a:avLst/>
          </a:prstGeom>
          <a:solidFill>
            <a:srgbClr val="27697B"/>
          </a:solidFill>
          <a:ln w="12700">
            <a:solidFill>
              <a:srgbClr val="0E262C"/>
            </a:solidFill>
          </a:ln>
        </p:spPr>
        <p:txBody>
          <a:bodyPr wrap="square" rtlCol="0">
            <a:spAutoFit/>
          </a:bodyPr>
          <a:lstStyle/>
          <a:p>
            <a:r>
              <a:rPr lang="en-GB" sz="2000" dirty="0">
                <a:solidFill>
                  <a:schemeClr val="bg1"/>
                </a:solidFill>
                <a:latin typeface="Comic Sans MS" panose="030F0702030302020204" pitchFamily="66" charset="0"/>
              </a:rPr>
              <a:t>Dan </a:t>
            </a:r>
            <a:r>
              <a:rPr lang="en-GB" sz="2000" dirty="0" err="1">
                <a:solidFill>
                  <a:schemeClr val="bg1"/>
                </a:solidFill>
                <a:latin typeface="Comic Sans MS" panose="030F0702030302020204" pitchFamily="66" charset="0"/>
              </a:rPr>
              <a:t>Aykroyd</a:t>
            </a:r>
            <a:r>
              <a:rPr lang="en-GB" sz="2000" dirty="0">
                <a:solidFill>
                  <a:schemeClr val="bg1"/>
                </a:solidFill>
                <a:latin typeface="Comic Sans MS" panose="030F0702030302020204" pitchFamily="66" charset="0"/>
              </a:rPr>
              <a:t>:</a:t>
            </a:r>
          </a:p>
          <a:p>
            <a:r>
              <a:rPr lang="en-GB" sz="2000" dirty="0">
                <a:solidFill>
                  <a:schemeClr val="bg1"/>
                </a:solidFill>
                <a:latin typeface="Comic Sans MS" panose="030F0702030302020204" pitchFamily="66" charset="0"/>
              </a:rPr>
              <a:t>American actor (He was in ‘Ghostbusters’)</a:t>
            </a:r>
          </a:p>
        </p:txBody>
      </p:sp>
      <p:sp>
        <p:nvSpPr>
          <p:cNvPr id="19" name="TextBox 18"/>
          <p:cNvSpPr txBox="1"/>
          <p:nvPr/>
        </p:nvSpPr>
        <p:spPr>
          <a:xfrm rot="472106">
            <a:off x="157980" y="5706639"/>
            <a:ext cx="2208832" cy="1015663"/>
          </a:xfrm>
          <a:prstGeom prst="rect">
            <a:avLst/>
          </a:prstGeom>
          <a:solidFill>
            <a:srgbClr val="27697B"/>
          </a:solidFill>
          <a:ln w="12700">
            <a:solidFill>
              <a:srgbClr val="0E262C"/>
            </a:solidFill>
          </a:ln>
        </p:spPr>
        <p:txBody>
          <a:bodyPr wrap="square" rtlCol="0">
            <a:spAutoFit/>
          </a:bodyPr>
          <a:lstStyle/>
          <a:p>
            <a:r>
              <a:rPr lang="en-GB" sz="2000" dirty="0">
                <a:solidFill>
                  <a:schemeClr val="bg1"/>
                </a:solidFill>
                <a:latin typeface="Comic Sans MS" panose="030F0702030302020204" pitchFamily="66" charset="0"/>
              </a:rPr>
              <a:t>Satoshi </a:t>
            </a:r>
            <a:r>
              <a:rPr lang="en-GB" sz="2000" dirty="0" err="1">
                <a:solidFill>
                  <a:schemeClr val="bg1"/>
                </a:solidFill>
                <a:latin typeface="Comic Sans MS" panose="030F0702030302020204" pitchFamily="66" charset="0"/>
              </a:rPr>
              <a:t>Tajiri</a:t>
            </a:r>
            <a:r>
              <a:rPr lang="en-GB" sz="2000" dirty="0">
                <a:solidFill>
                  <a:schemeClr val="bg1"/>
                </a:solidFill>
                <a:latin typeface="Comic Sans MS" panose="030F0702030302020204" pitchFamily="66" charset="0"/>
              </a:rPr>
              <a:t>:</a:t>
            </a:r>
          </a:p>
          <a:p>
            <a:r>
              <a:rPr lang="en-GB" sz="2000" dirty="0">
                <a:solidFill>
                  <a:schemeClr val="bg1"/>
                </a:solidFill>
                <a:latin typeface="Comic Sans MS" panose="030F0702030302020204" pitchFamily="66" charset="0"/>
              </a:rPr>
              <a:t>The creator of</a:t>
            </a:r>
          </a:p>
          <a:p>
            <a:r>
              <a:rPr lang="en-GB" sz="2000" dirty="0" err="1">
                <a:solidFill>
                  <a:schemeClr val="bg1"/>
                </a:solidFill>
                <a:latin typeface="Comic Sans MS" panose="030F0702030302020204" pitchFamily="66" charset="0"/>
              </a:rPr>
              <a:t>Pokemon</a:t>
            </a:r>
            <a:r>
              <a:rPr lang="en-GB" sz="2000" dirty="0">
                <a:solidFill>
                  <a:schemeClr val="bg1"/>
                </a:solidFill>
                <a:latin typeface="Comic Sans MS" panose="030F0702030302020204" pitchFamily="66" charset="0"/>
              </a:rPr>
              <a:t> </a:t>
            </a:r>
          </a:p>
        </p:txBody>
      </p:sp>
    </p:spTree>
    <p:extLst>
      <p:ext uri="{BB962C8B-B14F-4D97-AF65-F5344CB8AC3E}">
        <p14:creationId xmlns:p14="http://schemas.microsoft.com/office/powerpoint/2010/main" val="3575256144"/>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3"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additive="base">
                                        <p:cTn id="7" dur="500" fill="hold"/>
                                        <p:tgtEl>
                                          <p:spTgt spid="15"/>
                                        </p:tgtEl>
                                        <p:attrNameLst>
                                          <p:attrName>ppt_x</p:attrName>
                                        </p:attrNameLst>
                                      </p:cBhvr>
                                      <p:tavLst>
                                        <p:tav tm="0">
                                          <p:val>
                                            <p:strVal val="1+#ppt_w/2"/>
                                          </p:val>
                                        </p:tav>
                                        <p:tav tm="100000">
                                          <p:val>
                                            <p:strVal val="#ppt_x"/>
                                          </p:val>
                                        </p:tav>
                                      </p:tavLst>
                                    </p:anim>
                                    <p:anim calcmode="lin" valueType="num">
                                      <p:cBhvr additive="base">
                                        <p:cTn id="8" dur="500" fill="hold"/>
                                        <p:tgtEl>
                                          <p:spTgt spid="15"/>
                                        </p:tgtEl>
                                        <p:attrNameLst>
                                          <p:attrName>ppt_y</p:attrName>
                                        </p:attrNameLst>
                                      </p:cBhvr>
                                      <p:tavLst>
                                        <p:tav tm="0">
                                          <p:val>
                                            <p:strVal val="0-#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31" presetClass="entr" presetSubtype="0" fill="hold" nodeType="clickEffect">
                                  <p:stCondLst>
                                    <p:cond delay="0"/>
                                  </p:stCondLst>
                                  <p:childTnLst>
                                    <p:set>
                                      <p:cBhvr>
                                        <p:cTn id="12" dur="1" fill="hold">
                                          <p:stCondLst>
                                            <p:cond delay="0"/>
                                          </p:stCondLst>
                                        </p:cTn>
                                        <p:tgtEl>
                                          <p:spTgt spid="3078"/>
                                        </p:tgtEl>
                                        <p:attrNameLst>
                                          <p:attrName>style.visibility</p:attrName>
                                        </p:attrNameLst>
                                      </p:cBhvr>
                                      <p:to>
                                        <p:strVal val="visible"/>
                                      </p:to>
                                    </p:set>
                                    <p:anim calcmode="lin" valueType="num">
                                      <p:cBhvr>
                                        <p:cTn id="13" dur="1000" fill="hold"/>
                                        <p:tgtEl>
                                          <p:spTgt spid="3078"/>
                                        </p:tgtEl>
                                        <p:attrNameLst>
                                          <p:attrName>ppt_w</p:attrName>
                                        </p:attrNameLst>
                                      </p:cBhvr>
                                      <p:tavLst>
                                        <p:tav tm="0">
                                          <p:val>
                                            <p:fltVal val="0"/>
                                          </p:val>
                                        </p:tav>
                                        <p:tav tm="100000">
                                          <p:val>
                                            <p:strVal val="#ppt_w"/>
                                          </p:val>
                                        </p:tav>
                                      </p:tavLst>
                                    </p:anim>
                                    <p:anim calcmode="lin" valueType="num">
                                      <p:cBhvr>
                                        <p:cTn id="14" dur="1000" fill="hold"/>
                                        <p:tgtEl>
                                          <p:spTgt spid="3078"/>
                                        </p:tgtEl>
                                        <p:attrNameLst>
                                          <p:attrName>ppt_h</p:attrName>
                                        </p:attrNameLst>
                                      </p:cBhvr>
                                      <p:tavLst>
                                        <p:tav tm="0">
                                          <p:val>
                                            <p:fltVal val="0"/>
                                          </p:val>
                                        </p:tav>
                                        <p:tav tm="100000">
                                          <p:val>
                                            <p:strVal val="#ppt_h"/>
                                          </p:val>
                                        </p:tav>
                                      </p:tavLst>
                                    </p:anim>
                                    <p:anim calcmode="lin" valueType="num">
                                      <p:cBhvr>
                                        <p:cTn id="15" dur="1000" fill="hold"/>
                                        <p:tgtEl>
                                          <p:spTgt spid="3078"/>
                                        </p:tgtEl>
                                        <p:attrNameLst>
                                          <p:attrName>style.rotation</p:attrName>
                                        </p:attrNameLst>
                                      </p:cBhvr>
                                      <p:tavLst>
                                        <p:tav tm="0">
                                          <p:val>
                                            <p:fltVal val="90"/>
                                          </p:val>
                                        </p:tav>
                                        <p:tav tm="100000">
                                          <p:val>
                                            <p:fltVal val="0"/>
                                          </p:val>
                                        </p:tav>
                                      </p:tavLst>
                                    </p:anim>
                                    <p:animEffect transition="in" filter="fade">
                                      <p:cBhvr>
                                        <p:cTn id="16" dur="1000"/>
                                        <p:tgtEl>
                                          <p:spTgt spid="3078"/>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grpId="0" nodeType="click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fade">
                                      <p:cBhvr>
                                        <p:cTn id="21" dur="500"/>
                                        <p:tgtEl>
                                          <p:spTgt spid="8"/>
                                        </p:tgtEl>
                                      </p:cBhvr>
                                    </p:animEffect>
                                  </p:childTnLst>
                                </p:cTn>
                              </p:par>
                            </p:childTnLst>
                          </p:cTn>
                        </p:par>
                      </p:childTnLst>
                    </p:cTn>
                  </p:par>
                  <p:par>
                    <p:cTn id="22" fill="hold">
                      <p:stCondLst>
                        <p:cond delay="indefinite"/>
                      </p:stCondLst>
                      <p:childTnLst>
                        <p:par>
                          <p:cTn id="23" fill="hold">
                            <p:stCondLst>
                              <p:cond delay="0"/>
                            </p:stCondLst>
                            <p:childTnLst>
                              <p:par>
                                <p:cTn id="24" presetID="2" presetClass="entr" presetSubtype="3" fill="hold" grpId="0" nodeType="clickEffect">
                                  <p:stCondLst>
                                    <p:cond delay="0"/>
                                  </p:stCondLst>
                                  <p:childTnLst>
                                    <p:set>
                                      <p:cBhvr>
                                        <p:cTn id="25" dur="1" fill="hold">
                                          <p:stCondLst>
                                            <p:cond delay="0"/>
                                          </p:stCondLst>
                                        </p:cTn>
                                        <p:tgtEl>
                                          <p:spTgt spid="22"/>
                                        </p:tgtEl>
                                        <p:attrNameLst>
                                          <p:attrName>style.visibility</p:attrName>
                                        </p:attrNameLst>
                                      </p:cBhvr>
                                      <p:to>
                                        <p:strVal val="visible"/>
                                      </p:to>
                                    </p:set>
                                    <p:anim calcmode="lin" valueType="num">
                                      <p:cBhvr additive="base">
                                        <p:cTn id="26" dur="500" fill="hold"/>
                                        <p:tgtEl>
                                          <p:spTgt spid="22"/>
                                        </p:tgtEl>
                                        <p:attrNameLst>
                                          <p:attrName>ppt_x</p:attrName>
                                        </p:attrNameLst>
                                      </p:cBhvr>
                                      <p:tavLst>
                                        <p:tav tm="0">
                                          <p:val>
                                            <p:strVal val="1+#ppt_w/2"/>
                                          </p:val>
                                        </p:tav>
                                        <p:tav tm="100000">
                                          <p:val>
                                            <p:strVal val="#ppt_x"/>
                                          </p:val>
                                        </p:tav>
                                      </p:tavLst>
                                    </p:anim>
                                    <p:anim calcmode="lin" valueType="num">
                                      <p:cBhvr additive="base">
                                        <p:cTn id="27" dur="500" fill="hold"/>
                                        <p:tgtEl>
                                          <p:spTgt spid="22"/>
                                        </p:tgtEl>
                                        <p:attrNameLst>
                                          <p:attrName>ppt_y</p:attrName>
                                        </p:attrNameLst>
                                      </p:cBhvr>
                                      <p:tavLst>
                                        <p:tav tm="0">
                                          <p:val>
                                            <p:strVal val="0-#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31" presetClass="entr" presetSubtype="0" fill="hold" nodeType="clickEffect">
                                  <p:stCondLst>
                                    <p:cond delay="0"/>
                                  </p:stCondLst>
                                  <p:childTnLst>
                                    <p:set>
                                      <p:cBhvr>
                                        <p:cTn id="31" dur="1" fill="hold">
                                          <p:stCondLst>
                                            <p:cond delay="0"/>
                                          </p:stCondLst>
                                        </p:cTn>
                                        <p:tgtEl>
                                          <p:spTgt spid="24"/>
                                        </p:tgtEl>
                                        <p:attrNameLst>
                                          <p:attrName>style.visibility</p:attrName>
                                        </p:attrNameLst>
                                      </p:cBhvr>
                                      <p:to>
                                        <p:strVal val="visible"/>
                                      </p:to>
                                    </p:set>
                                    <p:anim calcmode="lin" valueType="num">
                                      <p:cBhvr>
                                        <p:cTn id="32" dur="1000" fill="hold"/>
                                        <p:tgtEl>
                                          <p:spTgt spid="24"/>
                                        </p:tgtEl>
                                        <p:attrNameLst>
                                          <p:attrName>ppt_w</p:attrName>
                                        </p:attrNameLst>
                                      </p:cBhvr>
                                      <p:tavLst>
                                        <p:tav tm="0">
                                          <p:val>
                                            <p:fltVal val="0"/>
                                          </p:val>
                                        </p:tav>
                                        <p:tav tm="100000">
                                          <p:val>
                                            <p:strVal val="#ppt_w"/>
                                          </p:val>
                                        </p:tav>
                                      </p:tavLst>
                                    </p:anim>
                                    <p:anim calcmode="lin" valueType="num">
                                      <p:cBhvr>
                                        <p:cTn id="33" dur="1000" fill="hold"/>
                                        <p:tgtEl>
                                          <p:spTgt spid="24"/>
                                        </p:tgtEl>
                                        <p:attrNameLst>
                                          <p:attrName>ppt_h</p:attrName>
                                        </p:attrNameLst>
                                      </p:cBhvr>
                                      <p:tavLst>
                                        <p:tav tm="0">
                                          <p:val>
                                            <p:fltVal val="0"/>
                                          </p:val>
                                        </p:tav>
                                        <p:tav tm="100000">
                                          <p:val>
                                            <p:strVal val="#ppt_h"/>
                                          </p:val>
                                        </p:tav>
                                      </p:tavLst>
                                    </p:anim>
                                    <p:anim calcmode="lin" valueType="num">
                                      <p:cBhvr>
                                        <p:cTn id="34" dur="1000" fill="hold"/>
                                        <p:tgtEl>
                                          <p:spTgt spid="24"/>
                                        </p:tgtEl>
                                        <p:attrNameLst>
                                          <p:attrName>style.rotation</p:attrName>
                                        </p:attrNameLst>
                                      </p:cBhvr>
                                      <p:tavLst>
                                        <p:tav tm="0">
                                          <p:val>
                                            <p:fltVal val="90"/>
                                          </p:val>
                                        </p:tav>
                                        <p:tav tm="100000">
                                          <p:val>
                                            <p:fltVal val="0"/>
                                          </p:val>
                                        </p:tav>
                                      </p:tavLst>
                                    </p:anim>
                                    <p:animEffect transition="in" filter="fade">
                                      <p:cBhvr>
                                        <p:cTn id="35" dur="1000"/>
                                        <p:tgtEl>
                                          <p:spTgt spid="24"/>
                                        </p:tgtEl>
                                      </p:cBhvr>
                                    </p:animEffect>
                                  </p:childTnLst>
                                </p:cTn>
                              </p:par>
                            </p:childTnLst>
                          </p:cTn>
                        </p:par>
                      </p:childTnLst>
                    </p:cTn>
                  </p:par>
                  <p:par>
                    <p:cTn id="36" fill="hold">
                      <p:stCondLst>
                        <p:cond delay="indefinite"/>
                      </p:stCondLst>
                      <p:childTnLst>
                        <p:par>
                          <p:cTn id="37" fill="hold">
                            <p:stCondLst>
                              <p:cond delay="0"/>
                            </p:stCondLst>
                            <p:childTnLst>
                              <p:par>
                                <p:cTn id="38" presetID="10" presetClass="entr" presetSubtype="0" fill="hold" grpId="0" nodeType="clickEffect">
                                  <p:stCondLst>
                                    <p:cond delay="0"/>
                                  </p:stCondLst>
                                  <p:childTnLst>
                                    <p:set>
                                      <p:cBhvr>
                                        <p:cTn id="39" dur="1" fill="hold">
                                          <p:stCondLst>
                                            <p:cond delay="0"/>
                                          </p:stCondLst>
                                        </p:cTn>
                                        <p:tgtEl>
                                          <p:spTgt spid="19"/>
                                        </p:tgtEl>
                                        <p:attrNameLst>
                                          <p:attrName>style.visibility</p:attrName>
                                        </p:attrNameLst>
                                      </p:cBhvr>
                                      <p:to>
                                        <p:strVal val="visible"/>
                                      </p:to>
                                    </p:set>
                                    <p:animEffect transition="in" filter="fade">
                                      <p:cBhvr>
                                        <p:cTn id="40" dur="500"/>
                                        <p:tgtEl>
                                          <p:spTgt spid="19"/>
                                        </p:tgtEl>
                                      </p:cBhvr>
                                    </p:animEffect>
                                  </p:childTnLst>
                                </p:cTn>
                              </p:par>
                            </p:childTnLst>
                          </p:cTn>
                        </p:par>
                      </p:childTnLst>
                    </p:cTn>
                  </p:par>
                  <p:par>
                    <p:cTn id="41" fill="hold">
                      <p:stCondLst>
                        <p:cond delay="indefinite"/>
                      </p:stCondLst>
                      <p:childTnLst>
                        <p:par>
                          <p:cTn id="42" fill="hold">
                            <p:stCondLst>
                              <p:cond delay="0"/>
                            </p:stCondLst>
                            <p:childTnLst>
                              <p:par>
                                <p:cTn id="43" presetID="2" presetClass="entr" presetSubtype="9" fill="hold" grpId="0" nodeType="clickEffect">
                                  <p:stCondLst>
                                    <p:cond delay="0"/>
                                  </p:stCondLst>
                                  <p:childTnLst>
                                    <p:set>
                                      <p:cBhvr>
                                        <p:cTn id="44" dur="1" fill="hold">
                                          <p:stCondLst>
                                            <p:cond delay="0"/>
                                          </p:stCondLst>
                                        </p:cTn>
                                        <p:tgtEl>
                                          <p:spTgt spid="23"/>
                                        </p:tgtEl>
                                        <p:attrNameLst>
                                          <p:attrName>style.visibility</p:attrName>
                                        </p:attrNameLst>
                                      </p:cBhvr>
                                      <p:to>
                                        <p:strVal val="visible"/>
                                      </p:to>
                                    </p:set>
                                    <p:anim calcmode="lin" valueType="num">
                                      <p:cBhvr additive="base">
                                        <p:cTn id="45" dur="500" fill="hold"/>
                                        <p:tgtEl>
                                          <p:spTgt spid="23"/>
                                        </p:tgtEl>
                                        <p:attrNameLst>
                                          <p:attrName>ppt_x</p:attrName>
                                        </p:attrNameLst>
                                      </p:cBhvr>
                                      <p:tavLst>
                                        <p:tav tm="0">
                                          <p:val>
                                            <p:strVal val="0-#ppt_w/2"/>
                                          </p:val>
                                        </p:tav>
                                        <p:tav tm="100000">
                                          <p:val>
                                            <p:strVal val="#ppt_x"/>
                                          </p:val>
                                        </p:tav>
                                      </p:tavLst>
                                    </p:anim>
                                    <p:anim calcmode="lin" valueType="num">
                                      <p:cBhvr additive="base">
                                        <p:cTn id="46" dur="500" fill="hold"/>
                                        <p:tgtEl>
                                          <p:spTgt spid="23"/>
                                        </p:tgtEl>
                                        <p:attrNameLst>
                                          <p:attrName>ppt_y</p:attrName>
                                        </p:attrNameLst>
                                      </p:cBhvr>
                                      <p:tavLst>
                                        <p:tav tm="0">
                                          <p:val>
                                            <p:strVal val="0-#ppt_h/2"/>
                                          </p:val>
                                        </p:tav>
                                        <p:tav tm="100000">
                                          <p:val>
                                            <p:strVal val="#ppt_y"/>
                                          </p:val>
                                        </p:tav>
                                      </p:tavLst>
                                    </p:anim>
                                  </p:childTnLst>
                                </p:cTn>
                              </p:par>
                            </p:childTnLst>
                          </p:cTn>
                        </p:par>
                      </p:childTnLst>
                    </p:cTn>
                  </p:par>
                  <p:par>
                    <p:cTn id="47" fill="hold">
                      <p:stCondLst>
                        <p:cond delay="indefinite"/>
                      </p:stCondLst>
                      <p:childTnLst>
                        <p:par>
                          <p:cTn id="48" fill="hold">
                            <p:stCondLst>
                              <p:cond delay="0"/>
                            </p:stCondLst>
                            <p:childTnLst>
                              <p:par>
                                <p:cTn id="49" presetID="31" presetClass="entr" presetSubtype="0" fill="hold" nodeType="clickEffect">
                                  <p:stCondLst>
                                    <p:cond delay="0"/>
                                  </p:stCondLst>
                                  <p:childTnLst>
                                    <p:set>
                                      <p:cBhvr>
                                        <p:cTn id="50" dur="1" fill="hold">
                                          <p:stCondLst>
                                            <p:cond delay="0"/>
                                          </p:stCondLst>
                                        </p:cTn>
                                        <p:tgtEl>
                                          <p:spTgt spid="3077"/>
                                        </p:tgtEl>
                                        <p:attrNameLst>
                                          <p:attrName>style.visibility</p:attrName>
                                        </p:attrNameLst>
                                      </p:cBhvr>
                                      <p:to>
                                        <p:strVal val="visible"/>
                                      </p:to>
                                    </p:set>
                                    <p:anim calcmode="lin" valueType="num">
                                      <p:cBhvr>
                                        <p:cTn id="51" dur="1000" fill="hold"/>
                                        <p:tgtEl>
                                          <p:spTgt spid="3077"/>
                                        </p:tgtEl>
                                        <p:attrNameLst>
                                          <p:attrName>ppt_w</p:attrName>
                                        </p:attrNameLst>
                                      </p:cBhvr>
                                      <p:tavLst>
                                        <p:tav tm="0">
                                          <p:val>
                                            <p:fltVal val="0"/>
                                          </p:val>
                                        </p:tav>
                                        <p:tav tm="100000">
                                          <p:val>
                                            <p:strVal val="#ppt_w"/>
                                          </p:val>
                                        </p:tav>
                                      </p:tavLst>
                                    </p:anim>
                                    <p:anim calcmode="lin" valueType="num">
                                      <p:cBhvr>
                                        <p:cTn id="52" dur="1000" fill="hold"/>
                                        <p:tgtEl>
                                          <p:spTgt spid="3077"/>
                                        </p:tgtEl>
                                        <p:attrNameLst>
                                          <p:attrName>ppt_h</p:attrName>
                                        </p:attrNameLst>
                                      </p:cBhvr>
                                      <p:tavLst>
                                        <p:tav tm="0">
                                          <p:val>
                                            <p:fltVal val="0"/>
                                          </p:val>
                                        </p:tav>
                                        <p:tav tm="100000">
                                          <p:val>
                                            <p:strVal val="#ppt_h"/>
                                          </p:val>
                                        </p:tav>
                                      </p:tavLst>
                                    </p:anim>
                                    <p:anim calcmode="lin" valueType="num">
                                      <p:cBhvr>
                                        <p:cTn id="53" dur="1000" fill="hold"/>
                                        <p:tgtEl>
                                          <p:spTgt spid="3077"/>
                                        </p:tgtEl>
                                        <p:attrNameLst>
                                          <p:attrName>style.rotation</p:attrName>
                                        </p:attrNameLst>
                                      </p:cBhvr>
                                      <p:tavLst>
                                        <p:tav tm="0">
                                          <p:val>
                                            <p:fltVal val="90"/>
                                          </p:val>
                                        </p:tav>
                                        <p:tav tm="100000">
                                          <p:val>
                                            <p:fltVal val="0"/>
                                          </p:val>
                                        </p:tav>
                                      </p:tavLst>
                                    </p:anim>
                                    <p:animEffect transition="in" filter="fade">
                                      <p:cBhvr>
                                        <p:cTn id="54" dur="1000"/>
                                        <p:tgtEl>
                                          <p:spTgt spid="3077"/>
                                        </p:tgtEl>
                                      </p:cBhvr>
                                    </p:animEffect>
                                  </p:childTnLst>
                                </p:cTn>
                              </p:par>
                            </p:childTnLst>
                          </p:cTn>
                        </p:par>
                      </p:childTnLst>
                    </p:cTn>
                  </p:par>
                  <p:par>
                    <p:cTn id="55" fill="hold">
                      <p:stCondLst>
                        <p:cond delay="indefinite"/>
                      </p:stCondLst>
                      <p:childTnLst>
                        <p:par>
                          <p:cTn id="56" fill="hold">
                            <p:stCondLst>
                              <p:cond delay="0"/>
                            </p:stCondLst>
                            <p:childTnLst>
                              <p:par>
                                <p:cTn id="57" presetID="10" presetClass="entr" presetSubtype="0" fill="hold" grpId="0" nodeType="clickEffect">
                                  <p:stCondLst>
                                    <p:cond delay="0"/>
                                  </p:stCondLst>
                                  <p:childTnLst>
                                    <p:set>
                                      <p:cBhvr>
                                        <p:cTn id="58" dur="1" fill="hold">
                                          <p:stCondLst>
                                            <p:cond delay="0"/>
                                          </p:stCondLst>
                                        </p:cTn>
                                        <p:tgtEl>
                                          <p:spTgt spid="13"/>
                                        </p:tgtEl>
                                        <p:attrNameLst>
                                          <p:attrName>style.visibility</p:attrName>
                                        </p:attrNameLst>
                                      </p:cBhvr>
                                      <p:to>
                                        <p:strVal val="visible"/>
                                      </p:to>
                                    </p:set>
                                    <p:animEffect transition="in" filter="fade">
                                      <p:cBhvr>
                                        <p:cTn id="59" dur="500"/>
                                        <p:tgtEl>
                                          <p:spTgt spid="13"/>
                                        </p:tgtEl>
                                      </p:cBhvr>
                                    </p:animEffect>
                                  </p:childTnLst>
                                </p:cTn>
                              </p:par>
                            </p:childTnLst>
                          </p:cTn>
                        </p:par>
                      </p:childTnLst>
                    </p:cTn>
                  </p:par>
                  <p:par>
                    <p:cTn id="60" fill="hold">
                      <p:stCondLst>
                        <p:cond delay="indefinite"/>
                      </p:stCondLst>
                      <p:childTnLst>
                        <p:par>
                          <p:cTn id="61" fill="hold">
                            <p:stCondLst>
                              <p:cond delay="0"/>
                            </p:stCondLst>
                            <p:childTnLst>
                              <p:par>
                                <p:cTn id="62" presetID="2" presetClass="entr" presetSubtype="9" fill="hold" grpId="0" nodeType="clickEffect">
                                  <p:stCondLst>
                                    <p:cond delay="0"/>
                                  </p:stCondLst>
                                  <p:childTnLst>
                                    <p:set>
                                      <p:cBhvr>
                                        <p:cTn id="63" dur="1" fill="hold">
                                          <p:stCondLst>
                                            <p:cond delay="0"/>
                                          </p:stCondLst>
                                        </p:cTn>
                                        <p:tgtEl>
                                          <p:spTgt spid="18"/>
                                        </p:tgtEl>
                                        <p:attrNameLst>
                                          <p:attrName>style.visibility</p:attrName>
                                        </p:attrNameLst>
                                      </p:cBhvr>
                                      <p:to>
                                        <p:strVal val="visible"/>
                                      </p:to>
                                    </p:set>
                                    <p:anim calcmode="lin" valueType="num">
                                      <p:cBhvr additive="base">
                                        <p:cTn id="64" dur="500" fill="hold"/>
                                        <p:tgtEl>
                                          <p:spTgt spid="18"/>
                                        </p:tgtEl>
                                        <p:attrNameLst>
                                          <p:attrName>ppt_x</p:attrName>
                                        </p:attrNameLst>
                                      </p:cBhvr>
                                      <p:tavLst>
                                        <p:tav tm="0">
                                          <p:val>
                                            <p:strVal val="0-#ppt_w/2"/>
                                          </p:val>
                                        </p:tav>
                                        <p:tav tm="100000">
                                          <p:val>
                                            <p:strVal val="#ppt_x"/>
                                          </p:val>
                                        </p:tav>
                                      </p:tavLst>
                                    </p:anim>
                                    <p:anim calcmode="lin" valueType="num">
                                      <p:cBhvr additive="base">
                                        <p:cTn id="65" dur="500" fill="hold"/>
                                        <p:tgtEl>
                                          <p:spTgt spid="18"/>
                                        </p:tgtEl>
                                        <p:attrNameLst>
                                          <p:attrName>ppt_y</p:attrName>
                                        </p:attrNameLst>
                                      </p:cBhvr>
                                      <p:tavLst>
                                        <p:tav tm="0">
                                          <p:val>
                                            <p:strVal val="0-#ppt_h/2"/>
                                          </p:val>
                                        </p:tav>
                                        <p:tav tm="100000">
                                          <p:val>
                                            <p:strVal val="#ppt_y"/>
                                          </p:val>
                                        </p:tav>
                                      </p:tavLst>
                                    </p:anim>
                                  </p:childTnLst>
                                </p:cTn>
                              </p:par>
                            </p:childTnLst>
                          </p:cTn>
                        </p:par>
                      </p:childTnLst>
                    </p:cTn>
                  </p:par>
                  <p:par>
                    <p:cTn id="66" fill="hold">
                      <p:stCondLst>
                        <p:cond delay="indefinite"/>
                      </p:stCondLst>
                      <p:childTnLst>
                        <p:par>
                          <p:cTn id="67" fill="hold">
                            <p:stCondLst>
                              <p:cond delay="0"/>
                            </p:stCondLst>
                            <p:childTnLst>
                              <p:par>
                                <p:cTn id="68" presetID="31" presetClass="entr" presetSubtype="0" fill="hold" nodeType="clickEffect">
                                  <p:stCondLst>
                                    <p:cond delay="0"/>
                                  </p:stCondLst>
                                  <p:childTnLst>
                                    <p:set>
                                      <p:cBhvr>
                                        <p:cTn id="69" dur="1" fill="hold">
                                          <p:stCondLst>
                                            <p:cond delay="0"/>
                                          </p:stCondLst>
                                        </p:cTn>
                                        <p:tgtEl>
                                          <p:spTgt spid="1026"/>
                                        </p:tgtEl>
                                        <p:attrNameLst>
                                          <p:attrName>style.visibility</p:attrName>
                                        </p:attrNameLst>
                                      </p:cBhvr>
                                      <p:to>
                                        <p:strVal val="visible"/>
                                      </p:to>
                                    </p:set>
                                    <p:anim calcmode="lin" valueType="num">
                                      <p:cBhvr>
                                        <p:cTn id="70" dur="1000" fill="hold"/>
                                        <p:tgtEl>
                                          <p:spTgt spid="1026"/>
                                        </p:tgtEl>
                                        <p:attrNameLst>
                                          <p:attrName>ppt_w</p:attrName>
                                        </p:attrNameLst>
                                      </p:cBhvr>
                                      <p:tavLst>
                                        <p:tav tm="0">
                                          <p:val>
                                            <p:fltVal val="0"/>
                                          </p:val>
                                        </p:tav>
                                        <p:tav tm="100000">
                                          <p:val>
                                            <p:strVal val="#ppt_w"/>
                                          </p:val>
                                        </p:tav>
                                      </p:tavLst>
                                    </p:anim>
                                    <p:anim calcmode="lin" valueType="num">
                                      <p:cBhvr>
                                        <p:cTn id="71" dur="1000" fill="hold"/>
                                        <p:tgtEl>
                                          <p:spTgt spid="1026"/>
                                        </p:tgtEl>
                                        <p:attrNameLst>
                                          <p:attrName>ppt_h</p:attrName>
                                        </p:attrNameLst>
                                      </p:cBhvr>
                                      <p:tavLst>
                                        <p:tav tm="0">
                                          <p:val>
                                            <p:fltVal val="0"/>
                                          </p:val>
                                        </p:tav>
                                        <p:tav tm="100000">
                                          <p:val>
                                            <p:strVal val="#ppt_h"/>
                                          </p:val>
                                        </p:tav>
                                      </p:tavLst>
                                    </p:anim>
                                    <p:anim calcmode="lin" valueType="num">
                                      <p:cBhvr>
                                        <p:cTn id="72" dur="1000" fill="hold"/>
                                        <p:tgtEl>
                                          <p:spTgt spid="1026"/>
                                        </p:tgtEl>
                                        <p:attrNameLst>
                                          <p:attrName>style.rotation</p:attrName>
                                        </p:attrNameLst>
                                      </p:cBhvr>
                                      <p:tavLst>
                                        <p:tav tm="0">
                                          <p:val>
                                            <p:fltVal val="90"/>
                                          </p:val>
                                        </p:tav>
                                        <p:tav tm="100000">
                                          <p:val>
                                            <p:fltVal val="0"/>
                                          </p:val>
                                        </p:tav>
                                      </p:tavLst>
                                    </p:anim>
                                    <p:animEffect transition="in" filter="fade">
                                      <p:cBhvr>
                                        <p:cTn id="73" dur="1000"/>
                                        <p:tgtEl>
                                          <p:spTgt spid="1026"/>
                                        </p:tgtEl>
                                      </p:cBhvr>
                                    </p:animEffect>
                                  </p:childTnLst>
                                </p:cTn>
                              </p:par>
                            </p:childTnLst>
                          </p:cTn>
                        </p:par>
                      </p:childTnLst>
                    </p:cTn>
                  </p:par>
                  <p:par>
                    <p:cTn id="74" fill="hold">
                      <p:stCondLst>
                        <p:cond delay="indefinite"/>
                      </p:stCondLst>
                      <p:childTnLst>
                        <p:par>
                          <p:cTn id="75" fill="hold">
                            <p:stCondLst>
                              <p:cond delay="0"/>
                            </p:stCondLst>
                            <p:childTnLst>
                              <p:par>
                                <p:cTn id="76" presetID="10" presetClass="entr" presetSubtype="0" fill="hold" grpId="0" nodeType="clickEffect">
                                  <p:stCondLst>
                                    <p:cond delay="0"/>
                                  </p:stCondLst>
                                  <p:childTnLst>
                                    <p:set>
                                      <p:cBhvr>
                                        <p:cTn id="77" dur="1" fill="hold">
                                          <p:stCondLst>
                                            <p:cond delay="0"/>
                                          </p:stCondLst>
                                        </p:cTn>
                                        <p:tgtEl>
                                          <p:spTgt spid="17"/>
                                        </p:tgtEl>
                                        <p:attrNameLst>
                                          <p:attrName>style.visibility</p:attrName>
                                        </p:attrNameLst>
                                      </p:cBhvr>
                                      <p:to>
                                        <p:strVal val="visible"/>
                                      </p:to>
                                    </p:set>
                                    <p:animEffect transition="in" filter="fade">
                                      <p:cBhvr>
                                        <p:cTn id="78" dur="500"/>
                                        <p:tgtEl>
                                          <p:spTgt spid="17"/>
                                        </p:tgtEl>
                                      </p:cBhvr>
                                    </p:animEffect>
                                  </p:childTnLst>
                                </p:cTn>
                              </p:par>
                            </p:childTnLst>
                          </p:cTn>
                        </p:par>
                      </p:childTnLst>
                    </p:cTn>
                  </p:par>
                  <p:par>
                    <p:cTn id="79" fill="hold">
                      <p:stCondLst>
                        <p:cond delay="indefinite"/>
                      </p:stCondLst>
                      <p:childTnLst>
                        <p:par>
                          <p:cTn id="80" fill="hold">
                            <p:stCondLst>
                              <p:cond delay="0"/>
                            </p:stCondLst>
                            <p:childTnLst>
                              <p:par>
                                <p:cTn id="81" presetID="2" presetClass="entr" presetSubtype="1" fill="hold" grpId="0" nodeType="clickEffect">
                                  <p:stCondLst>
                                    <p:cond delay="0"/>
                                  </p:stCondLst>
                                  <p:childTnLst>
                                    <p:set>
                                      <p:cBhvr>
                                        <p:cTn id="82" dur="1" fill="hold">
                                          <p:stCondLst>
                                            <p:cond delay="0"/>
                                          </p:stCondLst>
                                        </p:cTn>
                                        <p:tgtEl>
                                          <p:spTgt spid="21"/>
                                        </p:tgtEl>
                                        <p:attrNameLst>
                                          <p:attrName>style.visibility</p:attrName>
                                        </p:attrNameLst>
                                      </p:cBhvr>
                                      <p:to>
                                        <p:strVal val="visible"/>
                                      </p:to>
                                    </p:set>
                                    <p:anim calcmode="lin" valueType="num">
                                      <p:cBhvr additive="base">
                                        <p:cTn id="83" dur="500" fill="hold"/>
                                        <p:tgtEl>
                                          <p:spTgt spid="21"/>
                                        </p:tgtEl>
                                        <p:attrNameLst>
                                          <p:attrName>ppt_x</p:attrName>
                                        </p:attrNameLst>
                                      </p:cBhvr>
                                      <p:tavLst>
                                        <p:tav tm="0">
                                          <p:val>
                                            <p:strVal val="#ppt_x"/>
                                          </p:val>
                                        </p:tav>
                                        <p:tav tm="100000">
                                          <p:val>
                                            <p:strVal val="#ppt_x"/>
                                          </p:val>
                                        </p:tav>
                                      </p:tavLst>
                                    </p:anim>
                                    <p:anim calcmode="lin" valueType="num">
                                      <p:cBhvr additive="base">
                                        <p:cTn id="84" dur="500" fill="hold"/>
                                        <p:tgtEl>
                                          <p:spTgt spid="21"/>
                                        </p:tgtEl>
                                        <p:attrNameLst>
                                          <p:attrName>ppt_y</p:attrName>
                                        </p:attrNameLst>
                                      </p:cBhvr>
                                      <p:tavLst>
                                        <p:tav tm="0">
                                          <p:val>
                                            <p:strVal val="0-#ppt_h/2"/>
                                          </p:val>
                                        </p:tav>
                                        <p:tav tm="100000">
                                          <p:val>
                                            <p:strVal val="#ppt_y"/>
                                          </p:val>
                                        </p:tav>
                                      </p:tavLst>
                                    </p:anim>
                                  </p:childTnLst>
                                </p:cTn>
                              </p:par>
                            </p:childTnLst>
                          </p:cTn>
                        </p:par>
                      </p:childTnLst>
                    </p:cTn>
                  </p:par>
                  <p:par>
                    <p:cTn id="85" fill="hold">
                      <p:stCondLst>
                        <p:cond delay="indefinite"/>
                      </p:stCondLst>
                      <p:childTnLst>
                        <p:par>
                          <p:cTn id="86" fill="hold">
                            <p:stCondLst>
                              <p:cond delay="0"/>
                            </p:stCondLst>
                            <p:childTnLst>
                              <p:par>
                                <p:cTn id="87" presetID="31" presetClass="entr" presetSubtype="0" fill="hold" nodeType="clickEffect">
                                  <p:stCondLst>
                                    <p:cond delay="0"/>
                                  </p:stCondLst>
                                  <p:childTnLst>
                                    <p:set>
                                      <p:cBhvr>
                                        <p:cTn id="88" dur="1" fill="hold">
                                          <p:stCondLst>
                                            <p:cond delay="0"/>
                                          </p:stCondLst>
                                        </p:cTn>
                                        <p:tgtEl>
                                          <p:spTgt spid="6"/>
                                        </p:tgtEl>
                                        <p:attrNameLst>
                                          <p:attrName>style.visibility</p:attrName>
                                        </p:attrNameLst>
                                      </p:cBhvr>
                                      <p:to>
                                        <p:strVal val="visible"/>
                                      </p:to>
                                    </p:set>
                                    <p:anim calcmode="lin" valueType="num">
                                      <p:cBhvr>
                                        <p:cTn id="89" dur="1000" fill="hold"/>
                                        <p:tgtEl>
                                          <p:spTgt spid="6"/>
                                        </p:tgtEl>
                                        <p:attrNameLst>
                                          <p:attrName>ppt_w</p:attrName>
                                        </p:attrNameLst>
                                      </p:cBhvr>
                                      <p:tavLst>
                                        <p:tav tm="0">
                                          <p:val>
                                            <p:fltVal val="0"/>
                                          </p:val>
                                        </p:tav>
                                        <p:tav tm="100000">
                                          <p:val>
                                            <p:strVal val="#ppt_w"/>
                                          </p:val>
                                        </p:tav>
                                      </p:tavLst>
                                    </p:anim>
                                    <p:anim calcmode="lin" valueType="num">
                                      <p:cBhvr>
                                        <p:cTn id="90" dur="1000" fill="hold"/>
                                        <p:tgtEl>
                                          <p:spTgt spid="6"/>
                                        </p:tgtEl>
                                        <p:attrNameLst>
                                          <p:attrName>ppt_h</p:attrName>
                                        </p:attrNameLst>
                                      </p:cBhvr>
                                      <p:tavLst>
                                        <p:tav tm="0">
                                          <p:val>
                                            <p:fltVal val="0"/>
                                          </p:val>
                                        </p:tav>
                                        <p:tav tm="100000">
                                          <p:val>
                                            <p:strVal val="#ppt_h"/>
                                          </p:val>
                                        </p:tav>
                                      </p:tavLst>
                                    </p:anim>
                                    <p:anim calcmode="lin" valueType="num">
                                      <p:cBhvr>
                                        <p:cTn id="91" dur="1000" fill="hold"/>
                                        <p:tgtEl>
                                          <p:spTgt spid="6"/>
                                        </p:tgtEl>
                                        <p:attrNameLst>
                                          <p:attrName>style.rotation</p:attrName>
                                        </p:attrNameLst>
                                      </p:cBhvr>
                                      <p:tavLst>
                                        <p:tav tm="0">
                                          <p:val>
                                            <p:fltVal val="90"/>
                                          </p:val>
                                        </p:tav>
                                        <p:tav tm="100000">
                                          <p:val>
                                            <p:fltVal val="0"/>
                                          </p:val>
                                        </p:tav>
                                      </p:tavLst>
                                    </p:anim>
                                    <p:animEffect transition="in" filter="fade">
                                      <p:cBhvr>
                                        <p:cTn id="92" dur="1000"/>
                                        <p:tgtEl>
                                          <p:spTgt spid="6"/>
                                        </p:tgtEl>
                                      </p:cBhvr>
                                    </p:animEffect>
                                  </p:childTnLst>
                                </p:cTn>
                              </p:par>
                            </p:childTnLst>
                          </p:cTn>
                        </p:par>
                      </p:childTnLst>
                    </p:cTn>
                  </p:par>
                  <p:par>
                    <p:cTn id="93" fill="hold">
                      <p:stCondLst>
                        <p:cond delay="indefinite"/>
                      </p:stCondLst>
                      <p:childTnLst>
                        <p:par>
                          <p:cTn id="94" fill="hold">
                            <p:stCondLst>
                              <p:cond delay="0"/>
                            </p:stCondLst>
                            <p:childTnLst>
                              <p:par>
                                <p:cTn id="95" presetID="10" presetClass="entr" presetSubtype="0" fill="hold" grpId="0" nodeType="clickEffect">
                                  <p:stCondLst>
                                    <p:cond delay="0"/>
                                  </p:stCondLst>
                                  <p:childTnLst>
                                    <p:set>
                                      <p:cBhvr>
                                        <p:cTn id="96" dur="1" fill="hold">
                                          <p:stCondLst>
                                            <p:cond delay="0"/>
                                          </p:stCondLst>
                                        </p:cTn>
                                        <p:tgtEl>
                                          <p:spTgt spid="20"/>
                                        </p:tgtEl>
                                        <p:attrNameLst>
                                          <p:attrName>style.visibility</p:attrName>
                                        </p:attrNameLst>
                                      </p:cBhvr>
                                      <p:to>
                                        <p:strVal val="visible"/>
                                      </p:to>
                                    </p:set>
                                    <p:animEffect transition="in" filter="fade">
                                      <p:cBhvr>
                                        <p:cTn id="97"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23" grpId="0" animBg="1"/>
      <p:bldP spid="13" grpId="0" animBg="1"/>
      <p:bldP spid="17" grpId="0" animBg="1"/>
      <p:bldP spid="18" grpId="0" animBg="1"/>
      <p:bldP spid="20" grpId="0" animBg="1"/>
      <p:bldP spid="21" grpId="0" animBg="1"/>
      <p:bldP spid="22" grpId="0" animBg="1"/>
      <p:bldP spid="8" grpId="0" animBg="1"/>
      <p:bldP spid="19"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4" name="Picture 2" descr="http://2.bp.blogspot.com/-CDMBVIPz9Uw/UG-1jX3gCtI/AAAAAAAACiU/SnBHs8A-fmE/s640/October+7.jpg"/>
          <p:cNvPicPr>
            <a:picLocks noChangeAspect="1" noChangeArrowheads="1"/>
          </p:cNvPicPr>
          <p:nvPr/>
        </p:nvPicPr>
        <p:blipFill rotWithShape="1">
          <a:blip r:embed="rId2">
            <a:extLst>
              <a:ext uri="{28A0092B-C50C-407E-A947-70E740481C1C}">
                <a14:useLocalDpi xmlns:a14="http://schemas.microsoft.com/office/drawing/2010/main" val="0"/>
              </a:ext>
            </a:extLst>
          </a:blip>
          <a:srcRect r="23500"/>
          <a:stretch/>
        </p:blipFill>
        <p:spPr bwMode="auto">
          <a:xfrm>
            <a:off x="0" y="0"/>
            <a:ext cx="9144000" cy="6919464"/>
          </a:xfrm>
          <a:prstGeom prst="rect">
            <a:avLst/>
          </a:prstGeom>
          <a:noFill/>
          <a:extLst>
            <a:ext uri="{909E8E84-426E-40DD-AFC4-6F175D3DCCD1}">
              <a14:hiddenFill xmlns:a14="http://schemas.microsoft.com/office/drawing/2010/main">
                <a:solidFill>
                  <a:srgbClr val="FFFFFF"/>
                </a:solidFill>
              </a14:hiddenFill>
            </a:ext>
          </a:extLst>
        </p:spPr>
      </p:pic>
      <p:sp>
        <p:nvSpPr>
          <p:cNvPr id="5" name="Rounded Rectangle 4"/>
          <p:cNvSpPr/>
          <p:nvPr/>
        </p:nvSpPr>
        <p:spPr>
          <a:xfrm>
            <a:off x="98856" y="125052"/>
            <a:ext cx="9017496" cy="6669360"/>
          </a:xfrm>
          <a:prstGeom prst="roundRect">
            <a:avLst/>
          </a:prstGeom>
          <a:solidFill>
            <a:srgbClr val="FFFFC1"/>
          </a:solidFill>
          <a:ln>
            <a:noFill/>
          </a:ln>
          <a:effectLst>
            <a:softEdge rad="317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15000"/>
              </a:lnSpc>
              <a:spcAft>
                <a:spcPts val="1000"/>
              </a:spcAft>
            </a:pPr>
            <a:endParaRPr lang="en-GB" sz="1600" dirty="0">
              <a:ea typeface="Calibri"/>
              <a:cs typeface="Times New Roman"/>
            </a:endParaRPr>
          </a:p>
        </p:txBody>
      </p:sp>
      <p:sp>
        <p:nvSpPr>
          <p:cNvPr id="7" name="TextBox 6"/>
          <p:cNvSpPr txBox="1"/>
          <p:nvPr/>
        </p:nvSpPr>
        <p:spPr>
          <a:xfrm>
            <a:off x="773209" y="2582569"/>
            <a:ext cx="7776864" cy="1754326"/>
          </a:xfrm>
          <a:prstGeom prst="rect">
            <a:avLst/>
          </a:prstGeom>
          <a:noFill/>
        </p:spPr>
        <p:txBody>
          <a:bodyPr wrap="square" rtlCol="0">
            <a:spAutoFit/>
          </a:bodyPr>
          <a:lstStyle/>
          <a:p>
            <a:r>
              <a:rPr lang="en-GB" sz="6600" dirty="0">
                <a:latin typeface="Comic Sans MS" panose="030F0702030302020204" pitchFamily="66" charset="0"/>
              </a:rPr>
              <a:t>They all have ASD!</a:t>
            </a:r>
          </a:p>
          <a:p>
            <a:endParaRPr lang="en-GB" sz="2400" dirty="0">
              <a:latin typeface="Comic Sans MS" panose="030F0702030302020204" pitchFamily="66" charset="0"/>
            </a:endParaRPr>
          </a:p>
          <a:p>
            <a:endParaRPr lang="en-GB" dirty="0"/>
          </a:p>
        </p:txBody>
      </p:sp>
      <p:sp>
        <p:nvSpPr>
          <p:cNvPr id="8" name="TextBox 7"/>
          <p:cNvSpPr txBox="1"/>
          <p:nvPr/>
        </p:nvSpPr>
        <p:spPr>
          <a:xfrm rot="20837247">
            <a:off x="821519" y="1382241"/>
            <a:ext cx="7575576" cy="4154984"/>
          </a:xfrm>
          <a:prstGeom prst="rect">
            <a:avLst/>
          </a:prstGeom>
          <a:solidFill>
            <a:srgbClr val="09191D"/>
          </a:solidFill>
          <a:ln w="76200">
            <a:solidFill>
              <a:srgbClr val="0E262C"/>
            </a:solidFill>
          </a:ln>
        </p:spPr>
        <p:txBody>
          <a:bodyPr wrap="square" rtlCol="0">
            <a:spAutoFit/>
          </a:bodyPr>
          <a:lstStyle/>
          <a:p>
            <a:pPr algn="ctr"/>
            <a:r>
              <a:rPr lang="en-GB" sz="4400" b="1" dirty="0">
                <a:solidFill>
                  <a:srgbClr val="FFFFCC"/>
                </a:solidFill>
                <a:latin typeface="Comic Sans MS" panose="030F0702030302020204" pitchFamily="66" charset="0"/>
              </a:rPr>
              <a:t>There are lots of other people that you will have heard of who have </a:t>
            </a:r>
          </a:p>
          <a:p>
            <a:pPr algn="ctr"/>
            <a:r>
              <a:rPr lang="en-GB" sz="4400" b="1" dirty="0">
                <a:solidFill>
                  <a:srgbClr val="FFFFCC"/>
                </a:solidFill>
                <a:latin typeface="Comic Sans MS" panose="030F0702030302020204" pitchFamily="66" charset="0"/>
              </a:rPr>
              <a:t>ASD / ASD traits. </a:t>
            </a:r>
          </a:p>
          <a:p>
            <a:pPr algn="ctr"/>
            <a:r>
              <a:rPr lang="en-GB" sz="4400" b="1" dirty="0">
                <a:solidFill>
                  <a:srgbClr val="FFFFCC"/>
                </a:solidFill>
                <a:latin typeface="Comic Sans MS" panose="030F0702030302020204" pitchFamily="66" charset="0"/>
              </a:rPr>
              <a:t>If you’re interested, </a:t>
            </a:r>
          </a:p>
          <a:p>
            <a:pPr algn="ctr"/>
            <a:r>
              <a:rPr lang="en-GB" sz="4400" b="1" dirty="0">
                <a:solidFill>
                  <a:srgbClr val="FFFFCC"/>
                </a:solidFill>
                <a:latin typeface="Comic Sans MS" panose="030F0702030302020204" pitchFamily="66" charset="0"/>
              </a:rPr>
              <a:t>do some Googling!</a:t>
            </a:r>
          </a:p>
        </p:txBody>
      </p:sp>
    </p:spTree>
    <p:extLst>
      <p:ext uri="{BB962C8B-B14F-4D97-AF65-F5344CB8AC3E}">
        <p14:creationId xmlns:p14="http://schemas.microsoft.com/office/powerpoint/2010/main" val="3766581925"/>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nodePh="1">
                                  <p:stCondLst>
                                    <p:cond delay="0"/>
                                  </p:stCondLst>
                                  <p:endCondLst>
                                    <p:cond evt="begin" delay="0">
                                      <p:tn val="5"/>
                                    </p:cond>
                                  </p:end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 presetClass="entr" presetSubtype="32"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box(out)">
                                      <p:cBhvr>
                                        <p:cTn id="14"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4" name="Picture 2" descr="http://2.bp.blogspot.com/-CDMBVIPz9Uw/UG-1jX3gCtI/AAAAAAAACiU/SnBHs8A-fmE/s640/October+7.jpg"/>
          <p:cNvPicPr>
            <a:picLocks noChangeAspect="1" noChangeArrowheads="1"/>
          </p:cNvPicPr>
          <p:nvPr/>
        </p:nvPicPr>
        <p:blipFill rotWithShape="1">
          <a:blip r:embed="rId2">
            <a:extLst>
              <a:ext uri="{28A0092B-C50C-407E-A947-70E740481C1C}">
                <a14:useLocalDpi xmlns:a14="http://schemas.microsoft.com/office/drawing/2010/main" val="0"/>
              </a:ext>
            </a:extLst>
          </a:blip>
          <a:srcRect r="23500"/>
          <a:stretch/>
        </p:blipFill>
        <p:spPr bwMode="auto">
          <a:xfrm>
            <a:off x="0" y="0"/>
            <a:ext cx="9144000" cy="6919464"/>
          </a:xfrm>
          <a:prstGeom prst="rect">
            <a:avLst/>
          </a:prstGeom>
          <a:noFill/>
          <a:extLst>
            <a:ext uri="{909E8E84-426E-40DD-AFC4-6F175D3DCCD1}">
              <a14:hiddenFill xmlns:a14="http://schemas.microsoft.com/office/drawing/2010/main">
                <a:solidFill>
                  <a:srgbClr val="FFFFFF"/>
                </a:solidFill>
              </a14:hiddenFill>
            </a:ext>
          </a:extLst>
        </p:spPr>
      </p:pic>
      <p:sp>
        <p:nvSpPr>
          <p:cNvPr id="5" name="Rounded Rectangle 4"/>
          <p:cNvSpPr/>
          <p:nvPr/>
        </p:nvSpPr>
        <p:spPr>
          <a:xfrm>
            <a:off x="139184" y="136893"/>
            <a:ext cx="8865632" cy="6669360"/>
          </a:xfrm>
          <a:prstGeom prst="roundRect">
            <a:avLst/>
          </a:prstGeom>
          <a:solidFill>
            <a:srgbClr val="FFFFC1"/>
          </a:solidFill>
          <a:ln>
            <a:noFill/>
          </a:ln>
          <a:effectLst>
            <a:softEdge rad="317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15000"/>
              </a:lnSpc>
              <a:spcAft>
                <a:spcPts val="1000"/>
              </a:spcAft>
            </a:pPr>
            <a:endParaRPr lang="en-GB" sz="1600" dirty="0">
              <a:ea typeface="Calibri"/>
              <a:cs typeface="Times New Roman"/>
            </a:endParaRPr>
          </a:p>
        </p:txBody>
      </p:sp>
      <p:sp>
        <p:nvSpPr>
          <p:cNvPr id="6" name="TextBox 5"/>
          <p:cNvSpPr txBox="1"/>
          <p:nvPr/>
        </p:nvSpPr>
        <p:spPr>
          <a:xfrm>
            <a:off x="591736" y="620688"/>
            <a:ext cx="8234248" cy="4693593"/>
          </a:xfrm>
          <a:prstGeom prst="rect">
            <a:avLst/>
          </a:prstGeom>
          <a:noFill/>
        </p:spPr>
        <p:txBody>
          <a:bodyPr wrap="square" rtlCol="0">
            <a:spAutoFit/>
          </a:bodyPr>
          <a:lstStyle/>
          <a:p>
            <a:pPr algn="ctr"/>
            <a:r>
              <a:rPr lang="en-GB" sz="2800" b="1" u="sng" dirty="0">
                <a:solidFill>
                  <a:schemeClr val="accent1">
                    <a:lumMod val="50000"/>
                  </a:schemeClr>
                </a:solidFill>
                <a:latin typeface="Comic Sans MS" panose="030F0702030302020204" pitchFamily="66" charset="0"/>
              </a:rPr>
              <a:t>What the … ASD ???</a:t>
            </a:r>
          </a:p>
          <a:p>
            <a:endParaRPr lang="en-GB" sz="2400" dirty="0">
              <a:solidFill>
                <a:schemeClr val="accent1">
                  <a:lumMod val="50000"/>
                </a:schemeClr>
              </a:solidFill>
              <a:latin typeface="Comic Sans MS" panose="030F0702030302020204" pitchFamily="66" charset="0"/>
            </a:endParaRPr>
          </a:p>
          <a:p>
            <a:pPr marL="174625"/>
            <a:r>
              <a:rPr lang="en-GB" sz="2300" dirty="0">
                <a:solidFill>
                  <a:schemeClr val="accent1">
                    <a:lumMod val="50000"/>
                  </a:schemeClr>
                </a:solidFill>
                <a:latin typeface="Comic Sans MS" panose="030F0702030302020204" pitchFamily="66" charset="0"/>
              </a:rPr>
              <a:t>The idea that there is one “normal” type of brain or </a:t>
            </a:r>
          </a:p>
          <a:p>
            <a:pPr marL="174625"/>
            <a:r>
              <a:rPr lang="en-GB" sz="2300" dirty="0">
                <a:solidFill>
                  <a:schemeClr val="accent1">
                    <a:lumMod val="50000"/>
                  </a:schemeClr>
                </a:solidFill>
                <a:latin typeface="Comic Sans MS" panose="030F0702030302020204" pitchFamily="66" charset="0"/>
              </a:rPr>
              <a:t>mind or one “right” style of functioning, is no more valid than the idea that there is one “normal” or “right” </a:t>
            </a:r>
          </a:p>
          <a:p>
            <a:pPr marL="174625"/>
            <a:r>
              <a:rPr lang="en-GB" sz="2300" dirty="0">
                <a:solidFill>
                  <a:schemeClr val="accent1">
                    <a:lumMod val="50000"/>
                  </a:schemeClr>
                </a:solidFill>
                <a:latin typeface="Comic Sans MS" panose="030F0702030302020204" pitchFamily="66" charset="0"/>
              </a:rPr>
              <a:t>gender, race or culture.</a:t>
            </a:r>
          </a:p>
          <a:p>
            <a:pPr marL="174625"/>
            <a:endParaRPr lang="en-GB" sz="2000" dirty="0">
              <a:solidFill>
                <a:schemeClr val="accent1">
                  <a:lumMod val="50000"/>
                </a:schemeClr>
              </a:solidFill>
              <a:latin typeface="Comic Sans MS" panose="030F0702030302020204" pitchFamily="66" charset="0"/>
            </a:endParaRPr>
          </a:p>
          <a:p>
            <a:pPr marL="174625"/>
            <a:r>
              <a:rPr lang="en-GB" sz="2300" dirty="0">
                <a:solidFill>
                  <a:schemeClr val="accent1">
                    <a:lumMod val="50000"/>
                  </a:schemeClr>
                </a:solidFill>
                <a:latin typeface="Comic Sans MS" panose="030F0702030302020204" pitchFamily="66" charset="0"/>
              </a:rPr>
              <a:t>ASD is a condition that affects how a person communicates with and relates to other people; how   they are affected by their environment and how they experience the world around them. </a:t>
            </a:r>
          </a:p>
          <a:p>
            <a:pPr marL="174625"/>
            <a:endParaRPr lang="en-GB" sz="2500" dirty="0">
              <a:latin typeface="Comic Sans MS" panose="030F0702030302020204" pitchFamily="66" charset="0"/>
            </a:endParaRPr>
          </a:p>
          <a:p>
            <a:endParaRPr lang="en-GB" dirty="0">
              <a:latin typeface="Comic Sans MS" panose="030F0702030302020204" pitchFamily="66" charset="0"/>
            </a:endParaRPr>
          </a:p>
        </p:txBody>
      </p:sp>
      <p:pic>
        <p:nvPicPr>
          <p:cNvPr id="3082" name="Picture 10" descr="https://www.quotemaster.org/images/84/84bb698c7c807861b1648c6fe8d281a1.jpg"/>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4442" t="16422" r="4913" b="21064"/>
          <a:stretch/>
        </p:blipFill>
        <p:spPr bwMode="auto">
          <a:xfrm>
            <a:off x="3491880" y="4650247"/>
            <a:ext cx="2322687" cy="1601854"/>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72594602"/>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6">
                                            <p:txEl>
                                              <p:pRg st="2" end="2"/>
                                            </p:txEl>
                                          </p:spTgt>
                                        </p:tgtEl>
                                        <p:attrNameLst>
                                          <p:attrName>style.visibility</p:attrName>
                                        </p:attrNameLst>
                                      </p:cBhvr>
                                      <p:to>
                                        <p:strVal val="visible"/>
                                      </p:to>
                                    </p:set>
                                    <p:animEffect transition="in" filter="fade">
                                      <p:cBhvr>
                                        <p:cTn id="7" dur="1000"/>
                                        <p:tgtEl>
                                          <p:spTgt spid="6">
                                            <p:txEl>
                                              <p:pRg st="2" end="2"/>
                                            </p:txEl>
                                          </p:spTgt>
                                        </p:tgtEl>
                                      </p:cBhvr>
                                    </p:animEffect>
                                    <p:anim calcmode="lin" valueType="num">
                                      <p:cBhvr>
                                        <p:cTn id="8" dur="1000" fill="hold"/>
                                        <p:tgtEl>
                                          <p:spTgt spid="6">
                                            <p:txEl>
                                              <p:pRg st="2" end="2"/>
                                            </p:txEl>
                                          </p:spTgt>
                                        </p:tgtEl>
                                        <p:attrNameLst>
                                          <p:attrName>ppt_x</p:attrName>
                                        </p:attrNameLst>
                                      </p:cBhvr>
                                      <p:tavLst>
                                        <p:tav tm="0">
                                          <p:val>
                                            <p:strVal val="#ppt_x"/>
                                          </p:val>
                                        </p:tav>
                                        <p:tav tm="100000">
                                          <p:val>
                                            <p:strVal val="#ppt_x"/>
                                          </p:val>
                                        </p:tav>
                                      </p:tavLst>
                                    </p:anim>
                                    <p:anim calcmode="lin" valueType="num">
                                      <p:cBhvr>
                                        <p:cTn id="9" dur="1000" fill="hold"/>
                                        <p:tgtEl>
                                          <p:spTgt spid="6">
                                            <p:txEl>
                                              <p:pRg st="2" end="2"/>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6">
                                            <p:txEl>
                                              <p:pRg st="3" end="3"/>
                                            </p:txEl>
                                          </p:spTgt>
                                        </p:tgtEl>
                                        <p:attrNameLst>
                                          <p:attrName>style.visibility</p:attrName>
                                        </p:attrNameLst>
                                      </p:cBhvr>
                                      <p:to>
                                        <p:strVal val="visible"/>
                                      </p:to>
                                    </p:set>
                                    <p:animEffect transition="in" filter="fade">
                                      <p:cBhvr>
                                        <p:cTn id="12" dur="1000"/>
                                        <p:tgtEl>
                                          <p:spTgt spid="6">
                                            <p:txEl>
                                              <p:pRg st="3" end="3"/>
                                            </p:txEl>
                                          </p:spTgt>
                                        </p:tgtEl>
                                      </p:cBhvr>
                                    </p:animEffect>
                                    <p:anim calcmode="lin" valueType="num">
                                      <p:cBhvr>
                                        <p:cTn id="13" dur="1000" fill="hold"/>
                                        <p:tgtEl>
                                          <p:spTgt spid="6">
                                            <p:txEl>
                                              <p:pRg st="3" end="3"/>
                                            </p:txEl>
                                          </p:spTgt>
                                        </p:tgtEl>
                                        <p:attrNameLst>
                                          <p:attrName>ppt_x</p:attrName>
                                        </p:attrNameLst>
                                      </p:cBhvr>
                                      <p:tavLst>
                                        <p:tav tm="0">
                                          <p:val>
                                            <p:strVal val="#ppt_x"/>
                                          </p:val>
                                        </p:tav>
                                        <p:tav tm="100000">
                                          <p:val>
                                            <p:strVal val="#ppt_x"/>
                                          </p:val>
                                        </p:tav>
                                      </p:tavLst>
                                    </p:anim>
                                    <p:anim calcmode="lin" valueType="num">
                                      <p:cBhvr>
                                        <p:cTn id="14" dur="1000" fill="hold"/>
                                        <p:tgtEl>
                                          <p:spTgt spid="6">
                                            <p:txEl>
                                              <p:pRg st="3" end="3"/>
                                            </p:txEl>
                                          </p:spTgt>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6">
                                            <p:txEl>
                                              <p:pRg st="4" end="4"/>
                                            </p:txEl>
                                          </p:spTgt>
                                        </p:tgtEl>
                                        <p:attrNameLst>
                                          <p:attrName>style.visibility</p:attrName>
                                        </p:attrNameLst>
                                      </p:cBhvr>
                                      <p:to>
                                        <p:strVal val="visible"/>
                                      </p:to>
                                    </p:set>
                                    <p:animEffect transition="in" filter="fade">
                                      <p:cBhvr>
                                        <p:cTn id="17" dur="1000"/>
                                        <p:tgtEl>
                                          <p:spTgt spid="6">
                                            <p:txEl>
                                              <p:pRg st="4" end="4"/>
                                            </p:txEl>
                                          </p:spTgt>
                                        </p:tgtEl>
                                      </p:cBhvr>
                                    </p:animEffect>
                                    <p:anim calcmode="lin" valueType="num">
                                      <p:cBhvr>
                                        <p:cTn id="18" dur="1000" fill="hold"/>
                                        <p:tgtEl>
                                          <p:spTgt spid="6">
                                            <p:txEl>
                                              <p:pRg st="4" end="4"/>
                                            </p:txEl>
                                          </p:spTgt>
                                        </p:tgtEl>
                                        <p:attrNameLst>
                                          <p:attrName>ppt_x</p:attrName>
                                        </p:attrNameLst>
                                      </p:cBhvr>
                                      <p:tavLst>
                                        <p:tav tm="0">
                                          <p:val>
                                            <p:strVal val="#ppt_x"/>
                                          </p:val>
                                        </p:tav>
                                        <p:tav tm="100000">
                                          <p:val>
                                            <p:strVal val="#ppt_x"/>
                                          </p:val>
                                        </p:tav>
                                      </p:tavLst>
                                    </p:anim>
                                    <p:anim calcmode="lin" valueType="num">
                                      <p:cBhvr>
                                        <p:cTn id="19" dur="1000" fill="hold"/>
                                        <p:tgtEl>
                                          <p:spTgt spid="6">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42" presetClass="entr" presetSubtype="0" fill="hold" nodeType="clickEffect">
                                  <p:stCondLst>
                                    <p:cond delay="0"/>
                                  </p:stCondLst>
                                  <p:childTnLst>
                                    <p:set>
                                      <p:cBhvr>
                                        <p:cTn id="23" dur="1" fill="hold">
                                          <p:stCondLst>
                                            <p:cond delay="0"/>
                                          </p:stCondLst>
                                        </p:cTn>
                                        <p:tgtEl>
                                          <p:spTgt spid="6">
                                            <p:txEl>
                                              <p:pRg st="6" end="6"/>
                                            </p:txEl>
                                          </p:spTgt>
                                        </p:tgtEl>
                                        <p:attrNameLst>
                                          <p:attrName>style.visibility</p:attrName>
                                        </p:attrNameLst>
                                      </p:cBhvr>
                                      <p:to>
                                        <p:strVal val="visible"/>
                                      </p:to>
                                    </p:set>
                                    <p:animEffect transition="in" filter="fade">
                                      <p:cBhvr>
                                        <p:cTn id="24" dur="1000"/>
                                        <p:tgtEl>
                                          <p:spTgt spid="6">
                                            <p:txEl>
                                              <p:pRg st="6" end="6"/>
                                            </p:txEl>
                                          </p:spTgt>
                                        </p:tgtEl>
                                      </p:cBhvr>
                                    </p:animEffect>
                                    <p:anim calcmode="lin" valueType="num">
                                      <p:cBhvr>
                                        <p:cTn id="25" dur="1000" fill="hold"/>
                                        <p:tgtEl>
                                          <p:spTgt spid="6">
                                            <p:txEl>
                                              <p:pRg st="6" end="6"/>
                                            </p:txEl>
                                          </p:spTgt>
                                        </p:tgtEl>
                                        <p:attrNameLst>
                                          <p:attrName>ppt_x</p:attrName>
                                        </p:attrNameLst>
                                      </p:cBhvr>
                                      <p:tavLst>
                                        <p:tav tm="0">
                                          <p:val>
                                            <p:strVal val="#ppt_x"/>
                                          </p:val>
                                        </p:tav>
                                        <p:tav tm="100000">
                                          <p:val>
                                            <p:strVal val="#ppt_x"/>
                                          </p:val>
                                        </p:tav>
                                      </p:tavLst>
                                    </p:anim>
                                    <p:anim calcmode="lin" valueType="num">
                                      <p:cBhvr>
                                        <p:cTn id="26" dur="1000" fill="hold"/>
                                        <p:tgtEl>
                                          <p:spTgt spid="6">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nodeType="clickEffect">
                                  <p:stCondLst>
                                    <p:cond delay="0"/>
                                  </p:stCondLst>
                                  <p:childTnLst>
                                    <p:set>
                                      <p:cBhvr>
                                        <p:cTn id="30" dur="1" fill="hold">
                                          <p:stCondLst>
                                            <p:cond delay="0"/>
                                          </p:stCondLst>
                                        </p:cTn>
                                        <p:tgtEl>
                                          <p:spTgt spid="3082"/>
                                        </p:tgtEl>
                                        <p:attrNameLst>
                                          <p:attrName>style.visibility</p:attrName>
                                        </p:attrNameLst>
                                      </p:cBhvr>
                                      <p:to>
                                        <p:strVal val="visible"/>
                                      </p:to>
                                    </p:set>
                                    <p:animEffect transition="in" filter="fade">
                                      <p:cBhvr>
                                        <p:cTn id="31" dur="2000"/>
                                        <p:tgtEl>
                                          <p:spTgt spid="308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4" name="Picture 2" descr="http://2.bp.blogspot.com/-CDMBVIPz9Uw/UG-1jX3gCtI/AAAAAAAACiU/SnBHs8A-fmE/s640/October+7.jpg"/>
          <p:cNvPicPr>
            <a:picLocks noChangeAspect="1" noChangeArrowheads="1"/>
          </p:cNvPicPr>
          <p:nvPr/>
        </p:nvPicPr>
        <p:blipFill rotWithShape="1">
          <a:blip r:embed="rId2">
            <a:extLst>
              <a:ext uri="{28A0092B-C50C-407E-A947-70E740481C1C}">
                <a14:useLocalDpi xmlns:a14="http://schemas.microsoft.com/office/drawing/2010/main" val="0"/>
              </a:ext>
            </a:extLst>
          </a:blip>
          <a:srcRect r="23500"/>
          <a:stretch/>
        </p:blipFill>
        <p:spPr bwMode="auto">
          <a:xfrm>
            <a:off x="0" y="0"/>
            <a:ext cx="9144000" cy="6919464"/>
          </a:xfrm>
          <a:prstGeom prst="rect">
            <a:avLst/>
          </a:prstGeom>
          <a:noFill/>
          <a:extLst>
            <a:ext uri="{909E8E84-426E-40DD-AFC4-6F175D3DCCD1}">
              <a14:hiddenFill xmlns:a14="http://schemas.microsoft.com/office/drawing/2010/main">
                <a:solidFill>
                  <a:srgbClr val="FFFFFF"/>
                </a:solidFill>
              </a14:hiddenFill>
            </a:ext>
          </a:extLst>
        </p:spPr>
      </p:pic>
      <p:sp>
        <p:nvSpPr>
          <p:cNvPr id="5" name="Rounded Rectangle 4"/>
          <p:cNvSpPr/>
          <p:nvPr/>
        </p:nvSpPr>
        <p:spPr>
          <a:xfrm>
            <a:off x="139184" y="186934"/>
            <a:ext cx="8825304" cy="6669360"/>
          </a:xfrm>
          <a:prstGeom prst="roundRect">
            <a:avLst/>
          </a:prstGeom>
          <a:solidFill>
            <a:srgbClr val="FFFFC1"/>
          </a:solidFill>
          <a:ln>
            <a:noFill/>
          </a:ln>
          <a:effectLst>
            <a:softEdge rad="317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15000"/>
              </a:lnSpc>
              <a:spcAft>
                <a:spcPts val="1000"/>
              </a:spcAft>
            </a:pPr>
            <a:endParaRPr lang="en-GB" sz="1600" dirty="0">
              <a:ea typeface="Calibri"/>
              <a:cs typeface="Times New Roman"/>
            </a:endParaRPr>
          </a:p>
        </p:txBody>
      </p:sp>
      <p:sp>
        <p:nvSpPr>
          <p:cNvPr id="6" name="TextBox 5"/>
          <p:cNvSpPr txBox="1"/>
          <p:nvPr/>
        </p:nvSpPr>
        <p:spPr>
          <a:xfrm>
            <a:off x="503548" y="476672"/>
            <a:ext cx="8136904" cy="3801041"/>
          </a:xfrm>
          <a:prstGeom prst="rect">
            <a:avLst/>
          </a:prstGeom>
          <a:noFill/>
        </p:spPr>
        <p:txBody>
          <a:bodyPr wrap="square" rtlCol="0">
            <a:spAutoFit/>
          </a:bodyPr>
          <a:lstStyle/>
          <a:p>
            <a:pPr algn="ctr"/>
            <a:endParaRPr lang="en-GB" sz="100" b="1" u="sng" dirty="0">
              <a:solidFill>
                <a:schemeClr val="accent1">
                  <a:lumMod val="50000"/>
                </a:schemeClr>
              </a:solidFill>
              <a:latin typeface="Comic Sans MS" panose="030F0702030302020204" pitchFamily="66" charset="0"/>
            </a:endParaRPr>
          </a:p>
          <a:p>
            <a:pPr algn="ctr"/>
            <a:endParaRPr lang="en-GB" sz="100" b="1" u="sng" dirty="0">
              <a:solidFill>
                <a:schemeClr val="accent1">
                  <a:lumMod val="50000"/>
                </a:schemeClr>
              </a:solidFill>
              <a:latin typeface="Comic Sans MS" panose="030F0702030302020204" pitchFamily="66" charset="0"/>
            </a:endParaRPr>
          </a:p>
          <a:p>
            <a:pPr algn="ctr"/>
            <a:endParaRPr lang="en-GB" sz="100" b="1" u="sng" dirty="0">
              <a:solidFill>
                <a:schemeClr val="accent1">
                  <a:lumMod val="50000"/>
                </a:schemeClr>
              </a:solidFill>
              <a:latin typeface="Comic Sans MS" panose="030F0702030302020204" pitchFamily="66" charset="0"/>
            </a:endParaRPr>
          </a:p>
          <a:p>
            <a:pPr algn="ctr"/>
            <a:endParaRPr lang="en-GB" sz="100" b="1" u="sng" dirty="0">
              <a:solidFill>
                <a:schemeClr val="accent1">
                  <a:lumMod val="50000"/>
                </a:schemeClr>
              </a:solidFill>
              <a:latin typeface="Comic Sans MS" panose="030F0702030302020204" pitchFamily="66" charset="0"/>
            </a:endParaRPr>
          </a:p>
          <a:p>
            <a:pPr algn="ctr"/>
            <a:endParaRPr lang="en-GB" sz="100" b="1" u="sng" dirty="0">
              <a:solidFill>
                <a:schemeClr val="accent1">
                  <a:lumMod val="50000"/>
                </a:schemeClr>
              </a:solidFill>
              <a:latin typeface="Comic Sans MS" panose="030F0702030302020204" pitchFamily="66" charset="0"/>
            </a:endParaRPr>
          </a:p>
          <a:p>
            <a:pPr algn="ctr"/>
            <a:endParaRPr lang="en-GB" sz="100" b="1" u="sng" dirty="0">
              <a:solidFill>
                <a:schemeClr val="accent1">
                  <a:lumMod val="50000"/>
                </a:schemeClr>
              </a:solidFill>
              <a:latin typeface="Comic Sans MS" panose="030F0702030302020204" pitchFamily="66" charset="0"/>
            </a:endParaRPr>
          </a:p>
          <a:p>
            <a:pPr algn="ctr"/>
            <a:endParaRPr lang="en-GB" sz="100" b="1" u="sng" dirty="0">
              <a:solidFill>
                <a:schemeClr val="accent1">
                  <a:lumMod val="50000"/>
                </a:schemeClr>
              </a:solidFill>
              <a:latin typeface="Comic Sans MS" panose="030F0702030302020204" pitchFamily="66" charset="0"/>
            </a:endParaRPr>
          </a:p>
          <a:p>
            <a:pPr algn="ctr"/>
            <a:endParaRPr lang="en-GB" sz="100" b="1" u="sng" dirty="0">
              <a:solidFill>
                <a:schemeClr val="accent1">
                  <a:lumMod val="50000"/>
                </a:schemeClr>
              </a:solidFill>
              <a:latin typeface="Comic Sans MS" panose="030F0702030302020204" pitchFamily="66" charset="0"/>
            </a:endParaRPr>
          </a:p>
          <a:p>
            <a:pPr algn="ctr"/>
            <a:endParaRPr lang="en-GB" sz="100" b="1" u="sng" dirty="0">
              <a:solidFill>
                <a:schemeClr val="accent1">
                  <a:lumMod val="50000"/>
                </a:schemeClr>
              </a:solidFill>
              <a:latin typeface="Comic Sans MS" panose="030F0702030302020204" pitchFamily="66" charset="0"/>
            </a:endParaRPr>
          </a:p>
          <a:p>
            <a:pPr algn="ctr"/>
            <a:endParaRPr lang="en-GB" sz="100" b="1" u="sng" dirty="0">
              <a:solidFill>
                <a:schemeClr val="accent1">
                  <a:lumMod val="50000"/>
                </a:schemeClr>
              </a:solidFill>
              <a:latin typeface="Comic Sans MS" panose="030F0702030302020204" pitchFamily="66" charset="0"/>
            </a:endParaRPr>
          </a:p>
          <a:p>
            <a:pPr algn="ctr"/>
            <a:endParaRPr lang="en-GB" sz="100" b="1" u="sng" dirty="0">
              <a:solidFill>
                <a:schemeClr val="accent1">
                  <a:lumMod val="50000"/>
                </a:schemeClr>
              </a:solidFill>
              <a:latin typeface="Comic Sans MS" panose="030F0702030302020204" pitchFamily="66" charset="0"/>
            </a:endParaRPr>
          </a:p>
          <a:p>
            <a:pPr algn="ctr"/>
            <a:r>
              <a:rPr lang="en-GB" sz="2800" b="1" u="sng" dirty="0">
                <a:solidFill>
                  <a:schemeClr val="accent1">
                    <a:lumMod val="50000"/>
                  </a:schemeClr>
                </a:solidFill>
                <a:latin typeface="Comic Sans MS" panose="030F0702030302020204" pitchFamily="66" charset="0"/>
              </a:rPr>
              <a:t>What the … ASD ???</a:t>
            </a:r>
          </a:p>
          <a:p>
            <a:pPr marL="174625"/>
            <a:endParaRPr lang="en-GB" dirty="0">
              <a:solidFill>
                <a:schemeClr val="accent1">
                  <a:lumMod val="50000"/>
                </a:schemeClr>
              </a:solidFill>
              <a:latin typeface="Comic Sans MS" panose="030F0702030302020204" pitchFamily="66" charset="0"/>
            </a:endParaRPr>
          </a:p>
          <a:p>
            <a:pPr marL="174625"/>
            <a:r>
              <a:rPr lang="en-GB" sz="2500" dirty="0">
                <a:solidFill>
                  <a:schemeClr val="accent1">
                    <a:lumMod val="50000"/>
                  </a:schemeClr>
                </a:solidFill>
                <a:latin typeface="Comic Sans MS" panose="030F0702030302020204" pitchFamily="66" charset="0"/>
              </a:rPr>
              <a:t>While people with ASD share certain areas of difference, their condition will affect them in various ways. </a:t>
            </a:r>
          </a:p>
          <a:p>
            <a:pPr marL="174625"/>
            <a:endParaRPr lang="en-GB" dirty="0">
              <a:solidFill>
                <a:schemeClr val="accent1">
                  <a:lumMod val="50000"/>
                </a:schemeClr>
              </a:solidFill>
              <a:latin typeface="Comic Sans MS" panose="030F0702030302020204" pitchFamily="66" charset="0"/>
            </a:endParaRPr>
          </a:p>
          <a:p>
            <a:pPr marL="174625"/>
            <a:r>
              <a:rPr lang="en-GB" sz="2500" dirty="0">
                <a:solidFill>
                  <a:schemeClr val="accent1">
                    <a:lumMod val="50000"/>
                  </a:schemeClr>
                </a:solidFill>
                <a:latin typeface="Comic Sans MS" panose="030F0702030302020204" pitchFamily="66" charset="0"/>
              </a:rPr>
              <a:t>Long term, many people feel having ASD is a fundamental aspect of their identity that positively makes them who they are.</a:t>
            </a:r>
          </a:p>
          <a:p>
            <a:endParaRPr lang="en-GB" dirty="0">
              <a:latin typeface="Comic Sans MS" panose="030F0702030302020204" pitchFamily="66" charset="0"/>
            </a:endParaRPr>
          </a:p>
        </p:txBody>
      </p:sp>
      <p:pic>
        <p:nvPicPr>
          <p:cNvPr id="1030" name="Picture 6" descr="A picture of Autism with a pen "/>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699792" y="3861048"/>
            <a:ext cx="4133900" cy="270109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84393013"/>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6">
                                            <p:txEl>
                                              <p:pRg st="13" end="13"/>
                                            </p:txEl>
                                          </p:spTgt>
                                        </p:tgtEl>
                                        <p:attrNameLst>
                                          <p:attrName>style.visibility</p:attrName>
                                        </p:attrNameLst>
                                      </p:cBhvr>
                                      <p:to>
                                        <p:strVal val="visible"/>
                                      </p:to>
                                    </p:set>
                                    <p:animEffect transition="in" filter="fade">
                                      <p:cBhvr>
                                        <p:cTn id="7" dur="1000"/>
                                        <p:tgtEl>
                                          <p:spTgt spid="6">
                                            <p:txEl>
                                              <p:pRg st="13" end="13"/>
                                            </p:txEl>
                                          </p:spTgt>
                                        </p:tgtEl>
                                      </p:cBhvr>
                                    </p:animEffect>
                                    <p:anim calcmode="lin" valueType="num">
                                      <p:cBhvr>
                                        <p:cTn id="8" dur="1000" fill="hold"/>
                                        <p:tgtEl>
                                          <p:spTgt spid="6">
                                            <p:txEl>
                                              <p:pRg st="13" end="13"/>
                                            </p:txEl>
                                          </p:spTgt>
                                        </p:tgtEl>
                                        <p:attrNameLst>
                                          <p:attrName>ppt_x</p:attrName>
                                        </p:attrNameLst>
                                      </p:cBhvr>
                                      <p:tavLst>
                                        <p:tav tm="0">
                                          <p:val>
                                            <p:strVal val="#ppt_x"/>
                                          </p:val>
                                        </p:tav>
                                        <p:tav tm="100000">
                                          <p:val>
                                            <p:strVal val="#ppt_x"/>
                                          </p:val>
                                        </p:tav>
                                      </p:tavLst>
                                    </p:anim>
                                    <p:anim calcmode="lin" valueType="num">
                                      <p:cBhvr>
                                        <p:cTn id="9" dur="1000" fill="hold"/>
                                        <p:tgtEl>
                                          <p:spTgt spid="6">
                                            <p:txEl>
                                              <p:pRg st="13" end="13"/>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6">
                                            <p:txEl>
                                              <p:pRg st="15" end="15"/>
                                            </p:txEl>
                                          </p:spTgt>
                                        </p:tgtEl>
                                        <p:attrNameLst>
                                          <p:attrName>style.visibility</p:attrName>
                                        </p:attrNameLst>
                                      </p:cBhvr>
                                      <p:to>
                                        <p:strVal val="visible"/>
                                      </p:to>
                                    </p:set>
                                    <p:animEffect transition="in" filter="fade">
                                      <p:cBhvr>
                                        <p:cTn id="14" dur="1000"/>
                                        <p:tgtEl>
                                          <p:spTgt spid="6">
                                            <p:txEl>
                                              <p:pRg st="15" end="15"/>
                                            </p:txEl>
                                          </p:spTgt>
                                        </p:tgtEl>
                                      </p:cBhvr>
                                    </p:animEffect>
                                    <p:anim calcmode="lin" valueType="num">
                                      <p:cBhvr>
                                        <p:cTn id="15" dur="1000" fill="hold"/>
                                        <p:tgtEl>
                                          <p:spTgt spid="6">
                                            <p:txEl>
                                              <p:pRg st="15" end="15"/>
                                            </p:txEl>
                                          </p:spTgt>
                                        </p:tgtEl>
                                        <p:attrNameLst>
                                          <p:attrName>ppt_x</p:attrName>
                                        </p:attrNameLst>
                                      </p:cBhvr>
                                      <p:tavLst>
                                        <p:tav tm="0">
                                          <p:val>
                                            <p:strVal val="#ppt_x"/>
                                          </p:val>
                                        </p:tav>
                                        <p:tav tm="100000">
                                          <p:val>
                                            <p:strVal val="#ppt_x"/>
                                          </p:val>
                                        </p:tav>
                                      </p:tavLst>
                                    </p:anim>
                                    <p:anim calcmode="lin" valueType="num">
                                      <p:cBhvr>
                                        <p:cTn id="16" dur="1000" fill="hold"/>
                                        <p:tgtEl>
                                          <p:spTgt spid="6">
                                            <p:txEl>
                                              <p:pRg st="15" end="15"/>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nodeType="clickEffect">
                                  <p:stCondLst>
                                    <p:cond delay="0"/>
                                  </p:stCondLst>
                                  <p:childTnLst>
                                    <p:set>
                                      <p:cBhvr>
                                        <p:cTn id="20" dur="1" fill="hold">
                                          <p:stCondLst>
                                            <p:cond delay="0"/>
                                          </p:stCondLst>
                                        </p:cTn>
                                        <p:tgtEl>
                                          <p:spTgt spid="1030"/>
                                        </p:tgtEl>
                                        <p:attrNameLst>
                                          <p:attrName>style.visibility</p:attrName>
                                        </p:attrNameLst>
                                      </p:cBhvr>
                                      <p:to>
                                        <p:strVal val="visible"/>
                                      </p:to>
                                    </p:set>
                                    <p:animEffect transition="in" filter="fade">
                                      <p:cBhvr>
                                        <p:cTn id="21" dur="2000"/>
                                        <p:tgtEl>
                                          <p:spTgt spid="10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4" name="Picture 2" descr="http://2.bp.blogspot.com/-CDMBVIPz9Uw/UG-1jX3gCtI/AAAAAAAACiU/SnBHs8A-fmE/s640/October+7.jpg"/>
          <p:cNvPicPr>
            <a:picLocks noChangeAspect="1" noChangeArrowheads="1"/>
          </p:cNvPicPr>
          <p:nvPr/>
        </p:nvPicPr>
        <p:blipFill rotWithShape="1">
          <a:blip r:embed="rId2">
            <a:extLst>
              <a:ext uri="{28A0092B-C50C-407E-A947-70E740481C1C}">
                <a14:useLocalDpi xmlns:a14="http://schemas.microsoft.com/office/drawing/2010/main" val="0"/>
              </a:ext>
            </a:extLst>
          </a:blip>
          <a:srcRect r="23500"/>
          <a:stretch/>
        </p:blipFill>
        <p:spPr bwMode="auto">
          <a:xfrm>
            <a:off x="0" y="0"/>
            <a:ext cx="9144000" cy="6919464"/>
          </a:xfrm>
          <a:prstGeom prst="rect">
            <a:avLst/>
          </a:prstGeom>
          <a:noFill/>
          <a:extLst>
            <a:ext uri="{909E8E84-426E-40DD-AFC4-6F175D3DCCD1}">
              <a14:hiddenFill xmlns:a14="http://schemas.microsoft.com/office/drawing/2010/main">
                <a:solidFill>
                  <a:srgbClr val="FFFFFF"/>
                </a:solidFill>
              </a14:hiddenFill>
            </a:ext>
          </a:extLst>
        </p:spPr>
      </p:pic>
      <p:sp>
        <p:nvSpPr>
          <p:cNvPr id="5" name="Rounded Rectangle 4"/>
          <p:cNvSpPr/>
          <p:nvPr/>
        </p:nvSpPr>
        <p:spPr>
          <a:xfrm>
            <a:off x="98856" y="125052"/>
            <a:ext cx="9017496" cy="6669360"/>
          </a:xfrm>
          <a:prstGeom prst="roundRect">
            <a:avLst/>
          </a:prstGeom>
          <a:solidFill>
            <a:srgbClr val="FFFFC1"/>
          </a:solidFill>
          <a:ln>
            <a:noFill/>
          </a:ln>
          <a:effectLst>
            <a:softEdge rad="317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63525" lvl="0" algn="ctr"/>
            <a:endParaRPr lang="en-GB" sz="1100" b="1" dirty="0">
              <a:solidFill>
                <a:prstClr val="black"/>
              </a:solidFill>
              <a:latin typeface="Comic Sans MS" panose="030F0702030302020204" pitchFamily="66" charset="0"/>
            </a:endParaRPr>
          </a:p>
          <a:p>
            <a:pPr marL="263525" lvl="0" algn="ctr"/>
            <a:endParaRPr lang="en-GB" sz="1100" b="1" dirty="0">
              <a:solidFill>
                <a:prstClr val="black"/>
              </a:solidFill>
              <a:latin typeface="Comic Sans MS" panose="030F0702030302020204" pitchFamily="66" charset="0"/>
            </a:endParaRPr>
          </a:p>
          <a:p>
            <a:pPr marL="263525" lvl="0" algn="ctr"/>
            <a:endParaRPr lang="en-GB" sz="1100" b="1" dirty="0">
              <a:solidFill>
                <a:prstClr val="black"/>
              </a:solidFill>
              <a:latin typeface="Comic Sans MS" panose="030F0702030302020204" pitchFamily="66" charset="0"/>
            </a:endParaRPr>
          </a:p>
          <a:p>
            <a:pPr marL="263525" lvl="0" algn="ctr"/>
            <a:endParaRPr lang="en-GB" sz="1100" b="1" dirty="0">
              <a:solidFill>
                <a:prstClr val="black"/>
              </a:solidFill>
              <a:latin typeface="Comic Sans MS" panose="030F0702030302020204" pitchFamily="66" charset="0"/>
            </a:endParaRPr>
          </a:p>
          <a:p>
            <a:pPr marL="263525" lvl="0" algn="ctr"/>
            <a:endParaRPr lang="en-GB" sz="1100" b="1" dirty="0">
              <a:solidFill>
                <a:prstClr val="black"/>
              </a:solidFill>
              <a:latin typeface="Comic Sans MS" panose="030F0702030302020204" pitchFamily="66" charset="0"/>
            </a:endParaRPr>
          </a:p>
          <a:p>
            <a:pPr marL="263525" lvl="0" algn="ctr"/>
            <a:endParaRPr lang="en-GB" sz="1100" b="1" dirty="0">
              <a:solidFill>
                <a:prstClr val="black"/>
              </a:solidFill>
              <a:latin typeface="Comic Sans MS" panose="030F0702030302020204" pitchFamily="66" charset="0"/>
            </a:endParaRPr>
          </a:p>
          <a:p>
            <a:pPr marL="263525" lvl="0" algn="ctr"/>
            <a:endParaRPr lang="en-GB" sz="4400" b="1" dirty="0">
              <a:solidFill>
                <a:prstClr val="black"/>
              </a:solidFill>
              <a:latin typeface="Comic Sans MS" panose="030F0702030302020204" pitchFamily="66" charset="0"/>
            </a:endParaRPr>
          </a:p>
          <a:p>
            <a:pPr marL="263525" lvl="0"/>
            <a:r>
              <a:rPr lang="en-GB" sz="2800" dirty="0">
                <a:solidFill>
                  <a:prstClr val="black"/>
                </a:solidFill>
                <a:latin typeface="Comic Sans MS" panose="030F0702030302020204" pitchFamily="66" charset="0"/>
              </a:rPr>
              <a:t>  </a:t>
            </a:r>
          </a:p>
          <a:p>
            <a:pPr marL="263525" lvl="0"/>
            <a:r>
              <a:rPr lang="en-GB" sz="2800" dirty="0">
                <a:solidFill>
                  <a:prstClr val="black"/>
                </a:solidFill>
                <a:latin typeface="Comic Sans MS" panose="030F0702030302020204" pitchFamily="66" charset="0"/>
              </a:rPr>
              <a:t>  </a:t>
            </a:r>
          </a:p>
          <a:p>
            <a:pPr lvl="0"/>
            <a:endParaRPr lang="en-GB" sz="2600" dirty="0">
              <a:solidFill>
                <a:prstClr val="black"/>
              </a:solidFill>
              <a:latin typeface="Comic Sans MS" panose="030F0702030302020204" pitchFamily="66" charset="0"/>
            </a:endParaRPr>
          </a:p>
        </p:txBody>
      </p:sp>
      <p:pic>
        <p:nvPicPr>
          <p:cNvPr id="3074"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r="1597"/>
          <a:stretch/>
        </p:blipFill>
        <p:spPr bwMode="auto">
          <a:xfrm>
            <a:off x="890248" y="1149239"/>
            <a:ext cx="7363504" cy="4620985"/>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6" name="TextBox 5"/>
          <p:cNvSpPr txBox="1"/>
          <p:nvPr/>
        </p:nvSpPr>
        <p:spPr>
          <a:xfrm>
            <a:off x="827584" y="980728"/>
            <a:ext cx="8928992" cy="369332"/>
          </a:xfrm>
          <a:prstGeom prst="rect">
            <a:avLst/>
          </a:prstGeom>
          <a:noFill/>
        </p:spPr>
        <p:txBody>
          <a:bodyPr wrap="square" rtlCol="0">
            <a:spAutoFit/>
          </a:bodyPr>
          <a:lstStyle/>
          <a:p>
            <a:endParaRPr lang="en-GB" dirty="0"/>
          </a:p>
        </p:txBody>
      </p:sp>
      <p:sp>
        <p:nvSpPr>
          <p:cNvPr id="9" name="Rectangle 8"/>
          <p:cNvSpPr/>
          <p:nvPr/>
        </p:nvSpPr>
        <p:spPr>
          <a:xfrm>
            <a:off x="890248" y="1149238"/>
            <a:ext cx="7363504" cy="4620985"/>
          </a:xfrm>
          <a:prstGeom prst="rect">
            <a:avLst/>
          </a:prstGeom>
          <a:solidFill>
            <a:schemeClr val="accent5">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TextBox 12"/>
          <p:cNvSpPr txBox="1"/>
          <p:nvPr/>
        </p:nvSpPr>
        <p:spPr>
          <a:xfrm>
            <a:off x="872736" y="1149239"/>
            <a:ext cx="7357466" cy="4478149"/>
          </a:xfrm>
          <a:prstGeom prst="rect">
            <a:avLst/>
          </a:prstGeom>
          <a:noFill/>
        </p:spPr>
        <p:txBody>
          <a:bodyPr wrap="square" rtlCol="0">
            <a:spAutoFit/>
          </a:bodyPr>
          <a:lstStyle/>
          <a:p>
            <a:pPr algn="ctr"/>
            <a:r>
              <a:rPr lang="en-GB" sz="5700" b="1" dirty="0">
                <a:solidFill>
                  <a:srgbClr val="FFFFCC"/>
                </a:solidFill>
                <a:latin typeface="Comic Sans MS" panose="030F0702030302020204" pitchFamily="66" charset="0"/>
              </a:rPr>
              <a:t>It is estimated </a:t>
            </a:r>
          </a:p>
          <a:p>
            <a:pPr algn="ctr"/>
            <a:r>
              <a:rPr lang="en-GB" sz="5700" b="1" dirty="0">
                <a:solidFill>
                  <a:srgbClr val="FFFFCC"/>
                </a:solidFill>
                <a:latin typeface="Comic Sans MS" panose="030F0702030302020204" pitchFamily="66" charset="0"/>
              </a:rPr>
              <a:t>that around 700,000 people have ASD </a:t>
            </a:r>
          </a:p>
          <a:p>
            <a:pPr algn="ctr"/>
            <a:r>
              <a:rPr lang="en-GB" sz="5700" b="1" dirty="0">
                <a:solidFill>
                  <a:srgbClr val="FFFFCC"/>
                </a:solidFill>
                <a:latin typeface="Comic Sans MS" panose="030F0702030302020204" pitchFamily="66" charset="0"/>
              </a:rPr>
              <a:t>in the UK today</a:t>
            </a:r>
            <a:endParaRPr lang="en-GB" sz="5700" dirty="0">
              <a:solidFill>
                <a:srgbClr val="FFFFCC"/>
              </a:solidFill>
              <a:latin typeface="Comic Sans MS" panose="030F0702030302020204" pitchFamily="66" charset="0"/>
            </a:endParaRPr>
          </a:p>
        </p:txBody>
      </p:sp>
      <p:sp>
        <p:nvSpPr>
          <p:cNvPr id="15" name="TextBox 14"/>
          <p:cNvSpPr txBox="1"/>
          <p:nvPr/>
        </p:nvSpPr>
        <p:spPr>
          <a:xfrm rot="19707880">
            <a:off x="895667" y="2351758"/>
            <a:ext cx="8792824" cy="984885"/>
          </a:xfrm>
          <a:prstGeom prst="rect">
            <a:avLst/>
          </a:prstGeom>
          <a:solidFill>
            <a:srgbClr val="002322"/>
          </a:solidFill>
          <a:ln>
            <a:noFill/>
          </a:ln>
          <a:effectLst>
            <a:glow rad="101600">
              <a:srgbClr val="002322">
                <a:alpha val="60000"/>
              </a:srgbClr>
            </a:glow>
            <a:outerShdw blurRad="225425" dist="50800" dir="5220000" algn="ctr">
              <a:srgbClr val="000000">
                <a:alpha val="33000"/>
              </a:srgbClr>
            </a:outerShdw>
          </a:effectLst>
          <a:scene3d>
            <a:camera prst="perspectiveFront" fov="3300000">
              <a:rot lat="486000" lon="19530000" rev="174000"/>
            </a:camera>
            <a:lightRig rig="harsh" dir="t">
              <a:rot lat="0" lon="0" rev="3000000"/>
            </a:lightRig>
          </a:scene3d>
          <a:sp3d extrusionH="254000" contourW="19050">
            <a:bevelT w="82550" h="44450" prst="angle"/>
            <a:bevelB w="82550" h="44450" prst="angle"/>
            <a:contourClr>
              <a:srgbClr val="FFFFFF"/>
            </a:contourClr>
          </a:sp3d>
        </p:spPr>
        <p:txBody>
          <a:bodyPr wrap="square" rtlCol="0">
            <a:spAutoFit/>
          </a:bodyPr>
          <a:lstStyle/>
          <a:p>
            <a:r>
              <a:rPr lang="en-GB" sz="5800" b="1" dirty="0">
                <a:solidFill>
                  <a:srgbClr val="FFFFE7"/>
                </a:solidFill>
                <a:latin typeface="Comic Sans MS" panose="030F0702030302020204" pitchFamily="66" charset="0"/>
              </a:rPr>
              <a:t> That’s a lot of people!</a:t>
            </a:r>
            <a:endParaRPr lang="en-GB" sz="5800" b="1" dirty="0">
              <a:solidFill>
                <a:srgbClr val="FFFFE7"/>
              </a:solidFill>
            </a:endParaRPr>
          </a:p>
        </p:txBody>
      </p:sp>
    </p:spTree>
    <p:extLst>
      <p:ext uri="{BB962C8B-B14F-4D97-AF65-F5344CB8AC3E}">
        <p14:creationId xmlns:p14="http://schemas.microsoft.com/office/powerpoint/2010/main" val="1156398353"/>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3074"/>
                                        </p:tgtEl>
                                        <p:attrNameLst>
                                          <p:attrName>style.visibility</p:attrName>
                                        </p:attrNameLst>
                                      </p:cBhvr>
                                      <p:to>
                                        <p:strVal val="visible"/>
                                      </p:to>
                                    </p:set>
                                    <p:anim calcmode="lin" valueType="num">
                                      <p:cBhvr>
                                        <p:cTn id="7" dur="3750" fill="hold"/>
                                        <p:tgtEl>
                                          <p:spTgt spid="3074"/>
                                        </p:tgtEl>
                                        <p:attrNameLst>
                                          <p:attrName>ppt_w</p:attrName>
                                        </p:attrNameLst>
                                      </p:cBhvr>
                                      <p:tavLst>
                                        <p:tav tm="0">
                                          <p:val>
                                            <p:fltVal val="0"/>
                                          </p:val>
                                        </p:tav>
                                        <p:tav tm="100000">
                                          <p:val>
                                            <p:strVal val="#ppt_w"/>
                                          </p:val>
                                        </p:tav>
                                      </p:tavLst>
                                    </p:anim>
                                    <p:anim calcmode="lin" valueType="num">
                                      <p:cBhvr>
                                        <p:cTn id="8" dur="3750" fill="hold"/>
                                        <p:tgtEl>
                                          <p:spTgt spid="3074"/>
                                        </p:tgtEl>
                                        <p:attrNameLst>
                                          <p:attrName>ppt_h</p:attrName>
                                        </p:attrNameLst>
                                      </p:cBhvr>
                                      <p:tavLst>
                                        <p:tav tm="0">
                                          <p:val>
                                            <p:fltVal val="0"/>
                                          </p:val>
                                        </p:tav>
                                        <p:tav tm="100000">
                                          <p:val>
                                            <p:strVal val="#ppt_h"/>
                                          </p:val>
                                        </p:tav>
                                      </p:tavLst>
                                    </p:anim>
                                    <p:animEffect transition="in" filter="fade">
                                      <p:cBhvr>
                                        <p:cTn id="9" dur="3750"/>
                                        <p:tgtEl>
                                          <p:spTgt spid="3074"/>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anim calcmode="lin" valueType="num">
                                      <p:cBhvr>
                                        <p:cTn id="14" dur="2000" fill="hold"/>
                                        <p:tgtEl>
                                          <p:spTgt spid="9"/>
                                        </p:tgtEl>
                                        <p:attrNameLst>
                                          <p:attrName>ppt_w</p:attrName>
                                        </p:attrNameLst>
                                      </p:cBhvr>
                                      <p:tavLst>
                                        <p:tav tm="0">
                                          <p:val>
                                            <p:fltVal val="0"/>
                                          </p:val>
                                        </p:tav>
                                        <p:tav tm="100000">
                                          <p:val>
                                            <p:strVal val="#ppt_w"/>
                                          </p:val>
                                        </p:tav>
                                      </p:tavLst>
                                    </p:anim>
                                    <p:anim calcmode="lin" valueType="num">
                                      <p:cBhvr>
                                        <p:cTn id="15" dur="2000" fill="hold"/>
                                        <p:tgtEl>
                                          <p:spTgt spid="9"/>
                                        </p:tgtEl>
                                        <p:attrNameLst>
                                          <p:attrName>ppt_h</p:attrName>
                                        </p:attrNameLst>
                                      </p:cBhvr>
                                      <p:tavLst>
                                        <p:tav tm="0">
                                          <p:val>
                                            <p:fltVal val="0"/>
                                          </p:val>
                                        </p:tav>
                                        <p:tav tm="100000">
                                          <p:val>
                                            <p:strVal val="#ppt_h"/>
                                          </p:val>
                                        </p:tav>
                                      </p:tavLst>
                                    </p:anim>
                                    <p:animEffect transition="in" filter="fade">
                                      <p:cBhvr>
                                        <p:cTn id="16" dur="2000"/>
                                        <p:tgtEl>
                                          <p:spTgt spid="9"/>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13"/>
                                        </p:tgtEl>
                                        <p:attrNameLst>
                                          <p:attrName>style.visibility</p:attrName>
                                        </p:attrNameLst>
                                      </p:cBhvr>
                                      <p:to>
                                        <p:strVal val="visible"/>
                                      </p:to>
                                    </p:set>
                                    <p:anim calcmode="lin" valueType="num">
                                      <p:cBhvr>
                                        <p:cTn id="21" dur="4000" fill="hold"/>
                                        <p:tgtEl>
                                          <p:spTgt spid="13"/>
                                        </p:tgtEl>
                                        <p:attrNameLst>
                                          <p:attrName>ppt_w</p:attrName>
                                        </p:attrNameLst>
                                      </p:cBhvr>
                                      <p:tavLst>
                                        <p:tav tm="0">
                                          <p:val>
                                            <p:fltVal val="0"/>
                                          </p:val>
                                        </p:tav>
                                        <p:tav tm="100000">
                                          <p:val>
                                            <p:strVal val="#ppt_w"/>
                                          </p:val>
                                        </p:tav>
                                      </p:tavLst>
                                    </p:anim>
                                    <p:anim calcmode="lin" valueType="num">
                                      <p:cBhvr>
                                        <p:cTn id="22" dur="4000" fill="hold"/>
                                        <p:tgtEl>
                                          <p:spTgt spid="13"/>
                                        </p:tgtEl>
                                        <p:attrNameLst>
                                          <p:attrName>ppt_h</p:attrName>
                                        </p:attrNameLst>
                                      </p:cBhvr>
                                      <p:tavLst>
                                        <p:tav tm="0">
                                          <p:val>
                                            <p:fltVal val="0"/>
                                          </p:val>
                                        </p:tav>
                                        <p:tav tm="100000">
                                          <p:val>
                                            <p:strVal val="#ppt_h"/>
                                          </p:val>
                                        </p:tav>
                                      </p:tavLst>
                                    </p:anim>
                                    <p:animEffect transition="in" filter="fade">
                                      <p:cBhvr>
                                        <p:cTn id="23" dur="4000"/>
                                        <p:tgtEl>
                                          <p:spTgt spid="13"/>
                                        </p:tgtEl>
                                      </p:cBhvr>
                                    </p:animEffect>
                                  </p:childTnLst>
                                </p:cTn>
                              </p:par>
                            </p:childTnLst>
                          </p:cTn>
                        </p:par>
                      </p:childTnLst>
                    </p:cTn>
                  </p:par>
                  <p:par>
                    <p:cTn id="24" fill="hold">
                      <p:stCondLst>
                        <p:cond delay="indefinite"/>
                      </p:stCondLst>
                      <p:childTnLst>
                        <p:par>
                          <p:cTn id="25" fill="hold">
                            <p:stCondLst>
                              <p:cond delay="0"/>
                            </p:stCondLst>
                            <p:childTnLst>
                              <p:par>
                                <p:cTn id="26" presetID="2" presetClass="entr" presetSubtype="12" fill="hold" grpId="0" nodeType="clickEffect">
                                  <p:stCondLst>
                                    <p:cond delay="0"/>
                                  </p:stCondLst>
                                  <p:childTnLst>
                                    <p:set>
                                      <p:cBhvr>
                                        <p:cTn id="27" dur="1" fill="hold">
                                          <p:stCondLst>
                                            <p:cond delay="0"/>
                                          </p:stCondLst>
                                        </p:cTn>
                                        <p:tgtEl>
                                          <p:spTgt spid="15"/>
                                        </p:tgtEl>
                                        <p:attrNameLst>
                                          <p:attrName>style.visibility</p:attrName>
                                        </p:attrNameLst>
                                      </p:cBhvr>
                                      <p:to>
                                        <p:strVal val="visible"/>
                                      </p:to>
                                    </p:set>
                                    <p:anim calcmode="lin" valueType="num">
                                      <p:cBhvr additive="base">
                                        <p:cTn id="28" dur="2000" fill="hold"/>
                                        <p:tgtEl>
                                          <p:spTgt spid="15"/>
                                        </p:tgtEl>
                                        <p:attrNameLst>
                                          <p:attrName>ppt_x</p:attrName>
                                        </p:attrNameLst>
                                      </p:cBhvr>
                                      <p:tavLst>
                                        <p:tav tm="0">
                                          <p:val>
                                            <p:strVal val="0-#ppt_w/2"/>
                                          </p:val>
                                        </p:tav>
                                        <p:tav tm="100000">
                                          <p:val>
                                            <p:strVal val="#ppt_x"/>
                                          </p:val>
                                        </p:tav>
                                      </p:tavLst>
                                    </p:anim>
                                    <p:anim calcmode="lin" valueType="num">
                                      <p:cBhvr additive="base">
                                        <p:cTn id="29" dur="2000" fill="hold"/>
                                        <p:tgtEl>
                                          <p:spTgt spid="1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3" grpId="0"/>
      <p:bldP spid="15"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4" name="Picture 2" descr="http://2.bp.blogspot.com/-CDMBVIPz9Uw/UG-1jX3gCtI/AAAAAAAACiU/SnBHs8A-fmE/s640/October+7.jpg"/>
          <p:cNvPicPr>
            <a:picLocks noChangeAspect="1" noChangeArrowheads="1"/>
          </p:cNvPicPr>
          <p:nvPr/>
        </p:nvPicPr>
        <p:blipFill rotWithShape="1">
          <a:blip r:embed="rId2">
            <a:extLst>
              <a:ext uri="{28A0092B-C50C-407E-A947-70E740481C1C}">
                <a14:useLocalDpi xmlns:a14="http://schemas.microsoft.com/office/drawing/2010/main" val="0"/>
              </a:ext>
            </a:extLst>
          </a:blip>
          <a:srcRect r="23500"/>
          <a:stretch/>
        </p:blipFill>
        <p:spPr bwMode="auto">
          <a:xfrm>
            <a:off x="0" y="0"/>
            <a:ext cx="9144000" cy="6919464"/>
          </a:xfrm>
          <a:prstGeom prst="rect">
            <a:avLst/>
          </a:prstGeom>
          <a:noFill/>
          <a:extLst>
            <a:ext uri="{909E8E84-426E-40DD-AFC4-6F175D3DCCD1}">
              <a14:hiddenFill xmlns:a14="http://schemas.microsoft.com/office/drawing/2010/main">
                <a:solidFill>
                  <a:srgbClr val="FFFFFF"/>
                </a:solidFill>
              </a14:hiddenFill>
            </a:ext>
          </a:extLst>
        </p:spPr>
      </p:pic>
      <p:sp>
        <p:nvSpPr>
          <p:cNvPr id="5" name="Rounded Rectangle 4"/>
          <p:cNvSpPr/>
          <p:nvPr/>
        </p:nvSpPr>
        <p:spPr>
          <a:xfrm>
            <a:off x="98856" y="125052"/>
            <a:ext cx="9017496" cy="6669360"/>
          </a:xfrm>
          <a:prstGeom prst="roundRect">
            <a:avLst/>
          </a:prstGeom>
          <a:solidFill>
            <a:srgbClr val="FFFFC1"/>
          </a:solidFill>
          <a:ln>
            <a:noFill/>
          </a:ln>
          <a:effectLst>
            <a:softEdge rad="317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15000"/>
              </a:lnSpc>
              <a:spcAft>
                <a:spcPts val="1000"/>
              </a:spcAft>
            </a:pPr>
            <a:endParaRPr lang="en-GB" sz="1600" dirty="0">
              <a:ea typeface="Calibri"/>
              <a:cs typeface="Times New Roman"/>
            </a:endParaRPr>
          </a:p>
        </p:txBody>
      </p:sp>
      <p:sp>
        <p:nvSpPr>
          <p:cNvPr id="7" name="TextBox 6"/>
          <p:cNvSpPr txBox="1"/>
          <p:nvPr/>
        </p:nvSpPr>
        <p:spPr>
          <a:xfrm>
            <a:off x="719172" y="2204864"/>
            <a:ext cx="7776864" cy="2123658"/>
          </a:xfrm>
          <a:prstGeom prst="rect">
            <a:avLst/>
          </a:prstGeom>
          <a:noFill/>
        </p:spPr>
        <p:txBody>
          <a:bodyPr wrap="square" rtlCol="0">
            <a:spAutoFit/>
          </a:bodyPr>
          <a:lstStyle/>
          <a:p>
            <a:pPr algn="ctr"/>
            <a:r>
              <a:rPr lang="en-GB" sz="6600" b="1" dirty="0">
                <a:solidFill>
                  <a:schemeClr val="accent1">
                    <a:lumMod val="50000"/>
                  </a:schemeClr>
                </a:solidFill>
                <a:latin typeface="Comic Sans MS" panose="030F0702030302020204" pitchFamily="66" charset="0"/>
              </a:rPr>
              <a:t>Now it’s time for you to think …</a:t>
            </a:r>
          </a:p>
        </p:txBody>
      </p:sp>
    </p:spTree>
    <p:extLst>
      <p:ext uri="{BB962C8B-B14F-4D97-AF65-F5344CB8AC3E}">
        <p14:creationId xmlns:p14="http://schemas.microsoft.com/office/powerpoint/2010/main" val="801058371"/>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nodePh="1">
                                  <p:stCondLst>
                                    <p:cond delay="0"/>
                                  </p:stCondLst>
                                  <p:endCondLst>
                                    <p:cond evt="begin" delay="0">
                                      <p:tn val="5"/>
                                    </p:cond>
                                  </p:end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nodeType="clickEffect">
                                  <p:stCondLst>
                                    <p:cond delay="0"/>
                                  </p:stCondLst>
                                  <p:childTnLst>
                                    <p:set>
                                      <p:cBhvr>
                                        <p:cTn id="13" dur="1" fill="hold">
                                          <p:stCondLst>
                                            <p:cond delay="0"/>
                                          </p:stCondLst>
                                        </p:cTn>
                                        <p:tgtEl>
                                          <p:spTgt spid="7">
                                            <p:txEl>
                                              <p:pRg st="0" end="0"/>
                                            </p:txEl>
                                          </p:spTgt>
                                        </p:tgtEl>
                                        <p:attrNameLst>
                                          <p:attrName>style.visibility</p:attrName>
                                        </p:attrNameLst>
                                      </p:cBhvr>
                                      <p:to>
                                        <p:strVal val="visible"/>
                                      </p:to>
                                    </p:set>
                                    <p:anim calcmode="lin" valueType="num">
                                      <p:cBhvr>
                                        <p:cTn id="14" dur="4000" fill="hold"/>
                                        <p:tgtEl>
                                          <p:spTgt spid="7">
                                            <p:txEl>
                                              <p:pRg st="0" end="0"/>
                                            </p:txEl>
                                          </p:spTgt>
                                        </p:tgtEl>
                                        <p:attrNameLst>
                                          <p:attrName>ppt_w</p:attrName>
                                        </p:attrNameLst>
                                      </p:cBhvr>
                                      <p:tavLst>
                                        <p:tav tm="0">
                                          <p:val>
                                            <p:fltVal val="0"/>
                                          </p:val>
                                        </p:tav>
                                        <p:tav tm="100000">
                                          <p:val>
                                            <p:strVal val="#ppt_w"/>
                                          </p:val>
                                        </p:tav>
                                      </p:tavLst>
                                    </p:anim>
                                    <p:anim calcmode="lin" valueType="num">
                                      <p:cBhvr>
                                        <p:cTn id="15" dur="4000" fill="hold"/>
                                        <p:tgtEl>
                                          <p:spTgt spid="7">
                                            <p:txEl>
                                              <p:pRg st="0" end="0"/>
                                            </p:txEl>
                                          </p:spTgt>
                                        </p:tgtEl>
                                        <p:attrNameLst>
                                          <p:attrName>ppt_h</p:attrName>
                                        </p:attrNameLst>
                                      </p:cBhvr>
                                      <p:tavLst>
                                        <p:tav tm="0">
                                          <p:val>
                                            <p:fltVal val="0"/>
                                          </p:val>
                                        </p:tav>
                                        <p:tav tm="100000">
                                          <p:val>
                                            <p:strVal val="#ppt_h"/>
                                          </p:val>
                                        </p:tav>
                                      </p:tavLst>
                                    </p:anim>
                                    <p:animEffect transition="in" filter="fade">
                                      <p:cBhvr>
                                        <p:cTn id="16" dur="4000"/>
                                        <p:tgtEl>
                                          <p:spTgt spid="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4" name="Picture 2" descr="http://2.bp.blogspot.com/-CDMBVIPz9Uw/UG-1jX3gCtI/AAAAAAAACiU/SnBHs8A-fmE/s640/October+7.jpg"/>
          <p:cNvPicPr>
            <a:picLocks noChangeAspect="1" noChangeArrowheads="1"/>
          </p:cNvPicPr>
          <p:nvPr/>
        </p:nvPicPr>
        <p:blipFill rotWithShape="1">
          <a:blip r:embed="rId2">
            <a:extLst>
              <a:ext uri="{28A0092B-C50C-407E-A947-70E740481C1C}">
                <a14:useLocalDpi xmlns:a14="http://schemas.microsoft.com/office/drawing/2010/main" val="0"/>
              </a:ext>
            </a:extLst>
          </a:blip>
          <a:srcRect r="23500"/>
          <a:stretch/>
        </p:blipFill>
        <p:spPr bwMode="auto">
          <a:xfrm>
            <a:off x="0" y="0"/>
            <a:ext cx="9144000" cy="6919464"/>
          </a:xfrm>
          <a:prstGeom prst="rect">
            <a:avLst/>
          </a:prstGeom>
          <a:noFill/>
          <a:extLst>
            <a:ext uri="{909E8E84-426E-40DD-AFC4-6F175D3DCCD1}">
              <a14:hiddenFill xmlns:a14="http://schemas.microsoft.com/office/drawing/2010/main">
                <a:solidFill>
                  <a:srgbClr val="FFFFFF"/>
                </a:solidFill>
              </a14:hiddenFill>
            </a:ext>
          </a:extLst>
        </p:spPr>
      </p:pic>
      <p:sp>
        <p:nvSpPr>
          <p:cNvPr id="5" name="Rounded Rectangle 4"/>
          <p:cNvSpPr/>
          <p:nvPr/>
        </p:nvSpPr>
        <p:spPr>
          <a:xfrm>
            <a:off x="98856" y="125052"/>
            <a:ext cx="9017496" cy="6669360"/>
          </a:xfrm>
          <a:prstGeom prst="roundRect">
            <a:avLst/>
          </a:prstGeom>
          <a:solidFill>
            <a:srgbClr val="FFFFC1"/>
          </a:solidFill>
          <a:ln>
            <a:noFill/>
          </a:ln>
          <a:effectLst>
            <a:softEdge rad="317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15000"/>
              </a:lnSpc>
              <a:spcAft>
                <a:spcPts val="1000"/>
              </a:spcAft>
            </a:pPr>
            <a:endParaRPr lang="en-GB" sz="1600" dirty="0">
              <a:ea typeface="Calibri"/>
              <a:cs typeface="Times New Roman"/>
            </a:endParaRPr>
          </a:p>
        </p:txBody>
      </p:sp>
      <p:sp>
        <p:nvSpPr>
          <p:cNvPr id="6" name="TextBox 5"/>
          <p:cNvSpPr txBox="1"/>
          <p:nvPr/>
        </p:nvSpPr>
        <p:spPr>
          <a:xfrm rot="359299">
            <a:off x="485050" y="1762502"/>
            <a:ext cx="4436307" cy="4708981"/>
          </a:xfrm>
          <a:prstGeom prst="rect">
            <a:avLst/>
          </a:prstGeom>
          <a:solidFill>
            <a:srgbClr val="1D4F5D"/>
          </a:solidFill>
          <a:ln w="76200">
            <a:solidFill>
              <a:schemeClr val="bg1"/>
            </a:solidFill>
          </a:ln>
        </p:spPr>
        <p:txBody>
          <a:bodyPr wrap="square" rtlCol="0">
            <a:spAutoFit/>
          </a:bodyPr>
          <a:lstStyle/>
          <a:p>
            <a:r>
              <a:rPr lang="en-GB" sz="2200" dirty="0">
                <a:solidFill>
                  <a:srgbClr val="E7FFED"/>
                </a:solidFill>
                <a:latin typeface="Comic Sans MS" panose="030F0702030302020204" pitchFamily="66" charset="0"/>
              </a:rPr>
              <a:t>I'd always found the world a bit confusing. I never understood why people behave the </a:t>
            </a:r>
            <a:r>
              <a:rPr lang="en-GB" sz="2200" dirty="0">
                <a:ln w="12700">
                  <a:noFill/>
                </a:ln>
                <a:solidFill>
                  <a:srgbClr val="E7FFED"/>
                </a:solidFill>
                <a:latin typeface="Comic Sans MS" panose="030F0702030302020204" pitchFamily="66" charset="0"/>
              </a:rPr>
              <a:t>way</a:t>
            </a:r>
            <a:r>
              <a:rPr lang="en-GB" sz="2200" dirty="0">
                <a:solidFill>
                  <a:srgbClr val="E7FFED"/>
                </a:solidFill>
                <a:latin typeface="Comic Sans MS" panose="030F0702030302020204" pitchFamily="66" charset="0"/>
              </a:rPr>
              <a:t> they do and why I never really seemed to fit in. I'd done well at school, but had found it difficult to relate to people and to make friends. I always tried to avoid social occasions but when I couldn't get out of them I'd end up sitting in a corner, lost in a world of my own.</a:t>
            </a:r>
          </a:p>
          <a:p>
            <a:endParaRPr lang="en-GB" sz="1400" dirty="0">
              <a:solidFill>
                <a:srgbClr val="E7FFED"/>
              </a:solidFill>
              <a:latin typeface="Comic Sans MS" panose="030F0702030302020204" pitchFamily="66" charset="0"/>
            </a:endParaRPr>
          </a:p>
          <a:p>
            <a:r>
              <a:rPr lang="en-GB" sz="2200" dirty="0">
                <a:solidFill>
                  <a:srgbClr val="E7FFED"/>
                </a:solidFill>
                <a:latin typeface="Comic Sans MS" panose="030F0702030302020204" pitchFamily="66" charset="0"/>
              </a:rPr>
              <a:t>By Simon</a:t>
            </a:r>
          </a:p>
        </p:txBody>
      </p:sp>
      <p:sp>
        <p:nvSpPr>
          <p:cNvPr id="7" name="TextBox 6"/>
          <p:cNvSpPr txBox="1"/>
          <p:nvPr/>
        </p:nvSpPr>
        <p:spPr>
          <a:xfrm>
            <a:off x="971600" y="518234"/>
            <a:ext cx="7416824" cy="523220"/>
          </a:xfrm>
          <a:prstGeom prst="rect">
            <a:avLst/>
          </a:prstGeom>
          <a:noFill/>
        </p:spPr>
        <p:txBody>
          <a:bodyPr wrap="square" rtlCol="0">
            <a:spAutoFit/>
          </a:bodyPr>
          <a:lstStyle/>
          <a:p>
            <a:pPr algn="ctr"/>
            <a:r>
              <a:rPr lang="en-GB" sz="2800" dirty="0">
                <a:solidFill>
                  <a:schemeClr val="accent1">
                    <a:lumMod val="50000"/>
                  </a:schemeClr>
                </a:solidFill>
                <a:latin typeface="Comic Sans MS" panose="030F0702030302020204" pitchFamily="66" charset="0"/>
              </a:rPr>
              <a:t>Does any of this sound familiar?</a:t>
            </a:r>
          </a:p>
        </p:txBody>
      </p:sp>
      <p:sp>
        <p:nvSpPr>
          <p:cNvPr id="9" name="TextBox 8"/>
          <p:cNvSpPr txBox="1"/>
          <p:nvPr/>
        </p:nvSpPr>
        <p:spPr>
          <a:xfrm>
            <a:off x="4093896" y="1268760"/>
            <a:ext cx="4294527" cy="4708981"/>
          </a:xfrm>
          <a:prstGeom prst="rect">
            <a:avLst/>
          </a:prstGeom>
          <a:solidFill>
            <a:schemeClr val="accent3">
              <a:lumMod val="60000"/>
              <a:lumOff val="40000"/>
            </a:schemeClr>
          </a:solidFill>
          <a:ln w="76200">
            <a:solidFill>
              <a:schemeClr val="tx1"/>
            </a:solidFill>
          </a:ln>
        </p:spPr>
        <p:txBody>
          <a:bodyPr wrap="square" rtlCol="0">
            <a:spAutoFit/>
          </a:bodyPr>
          <a:lstStyle/>
          <a:p>
            <a:r>
              <a:rPr lang="en-GB" sz="2200" dirty="0">
                <a:latin typeface="Comic Sans MS" panose="030F0702030302020204" pitchFamily="66" charset="0"/>
              </a:rPr>
              <a:t>The only real memory I have of primary school is hiding under a table, feeling really stressed out. It was pretty distressing and I really hated it. I really couldn't deal with being in a classroom with other people all day, when all I wanted was to be alone. I didn't know how to talk to people or make friends and being close to others made me very uncomfortable.</a:t>
            </a:r>
          </a:p>
          <a:p>
            <a:endParaRPr lang="en-GB" sz="1400" dirty="0">
              <a:latin typeface="Comic Sans MS" panose="030F0702030302020204" pitchFamily="66" charset="0"/>
            </a:endParaRPr>
          </a:p>
          <a:p>
            <a:r>
              <a:rPr lang="en-GB" sz="2200" dirty="0">
                <a:latin typeface="Comic Sans MS" panose="030F0702030302020204" pitchFamily="66" charset="0"/>
              </a:rPr>
              <a:t>By Ellie</a:t>
            </a:r>
          </a:p>
        </p:txBody>
      </p:sp>
      <p:sp>
        <p:nvSpPr>
          <p:cNvPr id="10" name="TextBox 9"/>
          <p:cNvSpPr txBox="1"/>
          <p:nvPr/>
        </p:nvSpPr>
        <p:spPr>
          <a:xfrm rot="21247813">
            <a:off x="2561587" y="2120903"/>
            <a:ext cx="5400600" cy="2677656"/>
          </a:xfrm>
          <a:prstGeom prst="rect">
            <a:avLst/>
          </a:prstGeom>
          <a:solidFill>
            <a:srgbClr val="FCD3C0"/>
          </a:solidFill>
          <a:ln w="76200">
            <a:solidFill>
              <a:schemeClr val="tx1"/>
            </a:solidFill>
          </a:ln>
        </p:spPr>
        <p:txBody>
          <a:bodyPr wrap="square" rtlCol="0">
            <a:spAutoFit/>
          </a:bodyPr>
          <a:lstStyle/>
          <a:p>
            <a:r>
              <a:rPr lang="en-GB" sz="2200" dirty="0">
                <a:latin typeface="Comic Sans MS" panose="030F0702030302020204" pitchFamily="66" charset="0"/>
              </a:rPr>
              <a:t>By the second year in secondary school I was feeling different from other children. This was mainly because some children used it as an excuse to bully me. The bullying escalated and made me feel very low. </a:t>
            </a:r>
          </a:p>
          <a:p>
            <a:endParaRPr lang="en-GB" sz="1400" dirty="0">
              <a:latin typeface="Comic Sans MS" panose="030F0702030302020204" pitchFamily="66" charset="0"/>
            </a:endParaRPr>
          </a:p>
          <a:p>
            <a:r>
              <a:rPr lang="en-GB" sz="2200" dirty="0">
                <a:latin typeface="Comic Sans MS" panose="030F0702030302020204" pitchFamily="66" charset="0"/>
              </a:rPr>
              <a:t>By Danny</a:t>
            </a:r>
          </a:p>
        </p:txBody>
      </p:sp>
      <p:sp>
        <p:nvSpPr>
          <p:cNvPr id="11" name="TextBox 10"/>
          <p:cNvSpPr txBox="1"/>
          <p:nvPr/>
        </p:nvSpPr>
        <p:spPr>
          <a:xfrm>
            <a:off x="1842675" y="2664424"/>
            <a:ext cx="4757881" cy="3016210"/>
          </a:xfrm>
          <a:prstGeom prst="rect">
            <a:avLst/>
          </a:prstGeom>
          <a:solidFill>
            <a:srgbClr val="FFFFE7"/>
          </a:solidFill>
          <a:ln w="76200">
            <a:solidFill>
              <a:schemeClr val="tx1"/>
            </a:solidFill>
          </a:ln>
        </p:spPr>
        <p:txBody>
          <a:bodyPr wrap="square" rtlCol="0">
            <a:spAutoFit/>
          </a:bodyPr>
          <a:lstStyle/>
          <a:p>
            <a:r>
              <a:rPr lang="en-GB" sz="2200" dirty="0">
                <a:latin typeface="Comic Sans MS" panose="030F0702030302020204" pitchFamily="66" charset="0"/>
              </a:rPr>
              <a:t>For a long time, describing my life as a train wreck would not have been far from the truth. For years everything had been falling apart, getting worse and worse until I thought I couldn't take it or didn't want it anymore.</a:t>
            </a:r>
          </a:p>
          <a:p>
            <a:endParaRPr lang="en-GB" sz="1400" dirty="0">
              <a:effectLst/>
              <a:latin typeface="Comic Sans MS" panose="030F0702030302020204" pitchFamily="66" charset="0"/>
            </a:endParaRPr>
          </a:p>
          <a:p>
            <a:r>
              <a:rPr lang="en-GB" sz="2200" dirty="0">
                <a:latin typeface="Comic Sans MS" panose="030F0702030302020204" pitchFamily="66" charset="0"/>
              </a:rPr>
              <a:t>By Andre</a:t>
            </a:r>
            <a:endParaRPr lang="en-GB" sz="2200" dirty="0">
              <a:effectLst/>
              <a:latin typeface="Comic Sans MS" panose="030F0702030302020204" pitchFamily="66" charset="0"/>
            </a:endParaRPr>
          </a:p>
        </p:txBody>
      </p:sp>
      <p:pic>
        <p:nvPicPr>
          <p:cNvPr id="1027"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578799" y="5729015"/>
            <a:ext cx="1354757" cy="976784"/>
          </a:xfrm>
          <a:prstGeom prst="rect">
            <a:avLst/>
          </a:prstGeom>
          <a:noFill/>
          <a:ln w="57150">
            <a:solidFill>
              <a:schemeClr val="tx1"/>
            </a:solidFill>
            <a:miter lim="800000"/>
            <a:headEnd/>
            <a:tailEnd/>
          </a:ln>
          <a:extLst>
            <a:ext uri="{909E8E84-426E-40DD-AFC4-6F175D3DCCD1}">
              <a14:hiddenFill xmlns:a14="http://schemas.microsoft.com/office/drawing/2010/main">
                <a:solidFill>
                  <a:schemeClr val="accent1"/>
                </a:solidFill>
              </a14:hiddenFill>
            </a:ext>
          </a:extLst>
        </p:spPr>
      </p:pic>
      <p:sp>
        <p:nvSpPr>
          <p:cNvPr id="8" name="TextBox 7"/>
          <p:cNvSpPr txBox="1"/>
          <p:nvPr/>
        </p:nvSpPr>
        <p:spPr>
          <a:xfrm rot="20852687">
            <a:off x="763298" y="1452652"/>
            <a:ext cx="7617404" cy="3447098"/>
          </a:xfrm>
          <a:prstGeom prst="rect">
            <a:avLst/>
          </a:prstGeom>
          <a:solidFill>
            <a:srgbClr val="3F152A"/>
          </a:solidFill>
          <a:effectLst>
            <a:glow rad="101600">
              <a:srgbClr val="3F152A">
                <a:alpha val="40000"/>
              </a:srgbClr>
            </a:glow>
            <a:outerShdw blurRad="50800" dist="38100" dir="16200000" rotWithShape="0">
              <a:prstClr val="black">
                <a:alpha val="40000"/>
              </a:prstClr>
            </a:outerShdw>
            <a:softEdge rad="317500"/>
          </a:effectLst>
        </p:spPr>
        <p:txBody>
          <a:bodyPr wrap="square" rtlCol="0">
            <a:spAutoFit/>
          </a:bodyPr>
          <a:lstStyle/>
          <a:p>
            <a:pPr algn="ctr"/>
            <a:endParaRPr lang="en-GB" sz="2800" dirty="0">
              <a:solidFill>
                <a:srgbClr val="FFFFCC"/>
              </a:solidFill>
              <a:latin typeface="Comic Sans MS" panose="030F0702030302020204" pitchFamily="66" charset="0"/>
            </a:endParaRPr>
          </a:p>
          <a:p>
            <a:pPr algn="ctr"/>
            <a:r>
              <a:rPr lang="en-GB" sz="5400" dirty="0">
                <a:solidFill>
                  <a:srgbClr val="FFFFCC"/>
                </a:solidFill>
                <a:latin typeface="Comic Sans MS" panose="030F0702030302020204" pitchFamily="66" charset="0"/>
              </a:rPr>
              <a:t>These comments were all made by young adults who have ASD</a:t>
            </a:r>
          </a:p>
          <a:p>
            <a:pPr algn="ctr"/>
            <a:endParaRPr lang="en-GB" sz="2800" dirty="0">
              <a:solidFill>
                <a:srgbClr val="FFFFCC"/>
              </a:solidFill>
              <a:latin typeface="Comic Sans MS" panose="030F0702030302020204" pitchFamily="66" charset="0"/>
            </a:endParaRPr>
          </a:p>
        </p:txBody>
      </p:sp>
    </p:spTree>
    <p:extLst>
      <p:ext uri="{BB962C8B-B14F-4D97-AF65-F5344CB8AC3E}">
        <p14:creationId xmlns:p14="http://schemas.microsoft.com/office/powerpoint/2010/main" val="3849436389"/>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nodePh="1">
                                  <p:stCondLst>
                                    <p:cond delay="0"/>
                                  </p:stCondLst>
                                  <p:endCondLst>
                                    <p:cond evt="begin" delay="0">
                                      <p:tn val="5"/>
                                    </p:cond>
                                  </p:end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31" presetClass="entr" presetSubtype="0" fill="hold" grpId="0" nodeType="click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p:cTn id="14" dur="1000" fill="hold"/>
                                        <p:tgtEl>
                                          <p:spTgt spid="6"/>
                                        </p:tgtEl>
                                        <p:attrNameLst>
                                          <p:attrName>ppt_w</p:attrName>
                                        </p:attrNameLst>
                                      </p:cBhvr>
                                      <p:tavLst>
                                        <p:tav tm="0">
                                          <p:val>
                                            <p:fltVal val="0"/>
                                          </p:val>
                                        </p:tav>
                                        <p:tav tm="100000">
                                          <p:val>
                                            <p:strVal val="#ppt_w"/>
                                          </p:val>
                                        </p:tav>
                                      </p:tavLst>
                                    </p:anim>
                                    <p:anim calcmode="lin" valueType="num">
                                      <p:cBhvr>
                                        <p:cTn id="15" dur="1000" fill="hold"/>
                                        <p:tgtEl>
                                          <p:spTgt spid="6"/>
                                        </p:tgtEl>
                                        <p:attrNameLst>
                                          <p:attrName>ppt_h</p:attrName>
                                        </p:attrNameLst>
                                      </p:cBhvr>
                                      <p:tavLst>
                                        <p:tav tm="0">
                                          <p:val>
                                            <p:fltVal val="0"/>
                                          </p:val>
                                        </p:tav>
                                        <p:tav tm="100000">
                                          <p:val>
                                            <p:strVal val="#ppt_h"/>
                                          </p:val>
                                        </p:tav>
                                      </p:tavLst>
                                    </p:anim>
                                    <p:anim calcmode="lin" valueType="num">
                                      <p:cBhvr>
                                        <p:cTn id="16" dur="1000" fill="hold"/>
                                        <p:tgtEl>
                                          <p:spTgt spid="6"/>
                                        </p:tgtEl>
                                        <p:attrNameLst>
                                          <p:attrName>style.rotation</p:attrName>
                                        </p:attrNameLst>
                                      </p:cBhvr>
                                      <p:tavLst>
                                        <p:tav tm="0">
                                          <p:val>
                                            <p:fltVal val="90"/>
                                          </p:val>
                                        </p:tav>
                                        <p:tav tm="100000">
                                          <p:val>
                                            <p:fltVal val="0"/>
                                          </p:val>
                                        </p:tav>
                                      </p:tavLst>
                                    </p:anim>
                                    <p:animEffect transition="in" filter="fade">
                                      <p:cBhvr>
                                        <p:cTn id="17" dur="1000"/>
                                        <p:tgtEl>
                                          <p:spTgt spid="6"/>
                                        </p:tgtEl>
                                      </p:cBhvr>
                                    </p:animEffect>
                                  </p:childTnLst>
                                </p:cTn>
                              </p:par>
                            </p:childTnLst>
                          </p:cTn>
                        </p:par>
                      </p:childTnLst>
                    </p:cTn>
                  </p:par>
                  <p:par>
                    <p:cTn id="18" fill="hold">
                      <p:stCondLst>
                        <p:cond delay="indefinite"/>
                      </p:stCondLst>
                      <p:childTnLst>
                        <p:par>
                          <p:cTn id="19" fill="hold">
                            <p:stCondLst>
                              <p:cond delay="0"/>
                            </p:stCondLst>
                            <p:childTnLst>
                              <p:par>
                                <p:cTn id="20" presetID="31" presetClass="entr" presetSubtype="0"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p:cTn id="22" dur="1000" fill="hold"/>
                                        <p:tgtEl>
                                          <p:spTgt spid="9"/>
                                        </p:tgtEl>
                                        <p:attrNameLst>
                                          <p:attrName>ppt_w</p:attrName>
                                        </p:attrNameLst>
                                      </p:cBhvr>
                                      <p:tavLst>
                                        <p:tav tm="0">
                                          <p:val>
                                            <p:fltVal val="0"/>
                                          </p:val>
                                        </p:tav>
                                        <p:tav tm="100000">
                                          <p:val>
                                            <p:strVal val="#ppt_w"/>
                                          </p:val>
                                        </p:tav>
                                      </p:tavLst>
                                    </p:anim>
                                    <p:anim calcmode="lin" valueType="num">
                                      <p:cBhvr>
                                        <p:cTn id="23" dur="1000" fill="hold"/>
                                        <p:tgtEl>
                                          <p:spTgt spid="9"/>
                                        </p:tgtEl>
                                        <p:attrNameLst>
                                          <p:attrName>ppt_h</p:attrName>
                                        </p:attrNameLst>
                                      </p:cBhvr>
                                      <p:tavLst>
                                        <p:tav tm="0">
                                          <p:val>
                                            <p:fltVal val="0"/>
                                          </p:val>
                                        </p:tav>
                                        <p:tav tm="100000">
                                          <p:val>
                                            <p:strVal val="#ppt_h"/>
                                          </p:val>
                                        </p:tav>
                                      </p:tavLst>
                                    </p:anim>
                                    <p:anim calcmode="lin" valueType="num">
                                      <p:cBhvr>
                                        <p:cTn id="24" dur="1000" fill="hold"/>
                                        <p:tgtEl>
                                          <p:spTgt spid="9"/>
                                        </p:tgtEl>
                                        <p:attrNameLst>
                                          <p:attrName>style.rotation</p:attrName>
                                        </p:attrNameLst>
                                      </p:cBhvr>
                                      <p:tavLst>
                                        <p:tav tm="0">
                                          <p:val>
                                            <p:fltVal val="90"/>
                                          </p:val>
                                        </p:tav>
                                        <p:tav tm="100000">
                                          <p:val>
                                            <p:fltVal val="0"/>
                                          </p:val>
                                        </p:tav>
                                      </p:tavLst>
                                    </p:anim>
                                    <p:animEffect transition="in" filter="fade">
                                      <p:cBhvr>
                                        <p:cTn id="25" dur="1000"/>
                                        <p:tgtEl>
                                          <p:spTgt spid="9"/>
                                        </p:tgtEl>
                                      </p:cBhvr>
                                    </p:animEffect>
                                  </p:childTnLst>
                                </p:cTn>
                              </p:par>
                            </p:childTnLst>
                          </p:cTn>
                        </p:par>
                      </p:childTnLst>
                    </p:cTn>
                  </p:par>
                  <p:par>
                    <p:cTn id="26" fill="hold">
                      <p:stCondLst>
                        <p:cond delay="indefinite"/>
                      </p:stCondLst>
                      <p:childTnLst>
                        <p:par>
                          <p:cTn id="27" fill="hold">
                            <p:stCondLst>
                              <p:cond delay="0"/>
                            </p:stCondLst>
                            <p:childTnLst>
                              <p:par>
                                <p:cTn id="28" presetID="31" presetClass="entr" presetSubtype="0" fill="hold" grpId="0" nodeType="click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p:cTn id="30" dur="1000" fill="hold"/>
                                        <p:tgtEl>
                                          <p:spTgt spid="10"/>
                                        </p:tgtEl>
                                        <p:attrNameLst>
                                          <p:attrName>ppt_w</p:attrName>
                                        </p:attrNameLst>
                                      </p:cBhvr>
                                      <p:tavLst>
                                        <p:tav tm="0">
                                          <p:val>
                                            <p:fltVal val="0"/>
                                          </p:val>
                                        </p:tav>
                                        <p:tav tm="100000">
                                          <p:val>
                                            <p:strVal val="#ppt_w"/>
                                          </p:val>
                                        </p:tav>
                                      </p:tavLst>
                                    </p:anim>
                                    <p:anim calcmode="lin" valueType="num">
                                      <p:cBhvr>
                                        <p:cTn id="31" dur="1000" fill="hold"/>
                                        <p:tgtEl>
                                          <p:spTgt spid="10"/>
                                        </p:tgtEl>
                                        <p:attrNameLst>
                                          <p:attrName>ppt_h</p:attrName>
                                        </p:attrNameLst>
                                      </p:cBhvr>
                                      <p:tavLst>
                                        <p:tav tm="0">
                                          <p:val>
                                            <p:fltVal val="0"/>
                                          </p:val>
                                        </p:tav>
                                        <p:tav tm="100000">
                                          <p:val>
                                            <p:strVal val="#ppt_h"/>
                                          </p:val>
                                        </p:tav>
                                      </p:tavLst>
                                    </p:anim>
                                    <p:anim calcmode="lin" valueType="num">
                                      <p:cBhvr>
                                        <p:cTn id="32" dur="1000" fill="hold"/>
                                        <p:tgtEl>
                                          <p:spTgt spid="10"/>
                                        </p:tgtEl>
                                        <p:attrNameLst>
                                          <p:attrName>style.rotation</p:attrName>
                                        </p:attrNameLst>
                                      </p:cBhvr>
                                      <p:tavLst>
                                        <p:tav tm="0">
                                          <p:val>
                                            <p:fltVal val="90"/>
                                          </p:val>
                                        </p:tav>
                                        <p:tav tm="100000">
                                          <p:val>
                                            <p:fltVal val="0"/>
                                          </p:val>
                                        </p:tav>
                                      </p:tavLst>
                                    </p:anim>
                                    <p:animEffect transition="in" filter="fade">
                                      <p:cBhvr>
                                        <p:cTn id="33" dur="1000"/>
                                        <p:tgtEl>
                                          <p:spTgt spid="10"/>
                                        </p:tgtEl>
                                      </p:cBhvr>
                                    </p:animEffect>
                                  </p:childTnLst>
                                </p:cTn>
                              </p:par>
                            </p:childTnLst>
                          </p:cTn>
                        </p:par>
                      </p:childTnLst>
                    </p:cTn>
                  </p:par>
                  <p:par>
                    <p:cTn id="34" fill="hold">
                      <p:stCondLst>
                        <p:cond delay="indefinite"/>
                      </p:stCondLst>
                      <p:childTnLst>
                        <p:par>
                          <p:cTn id="35" fill="hold">
                            <p:stCondLst>
                              <p:cond delay="0"/>
                            </p:stCondLst>
                            <p:childTnLst>
                              <p:par>
                                <p:cTn id="36" presetID="31" presetClass="entr" presetSubtype="0" fill="hold" grpId="0" nodeType="clickEffect">
                                  <p:stCondLst>
                                    <p:cond delay="0"/>
                                  </p:stCondLst>
                                  <p:childTnLst>
                                    <p:set>
                                      <p:cBhvr>
                                        <p:cTn id="37" dur="1" fill="hold">
                                          <p:stCondLst>
                                            <p:cond delay="0"/>
                                          </p:stCondLst>
                                        </p:cTn>
                                        <p:tgtEl>
                                          <p:spTgt spid="11"/>
                                        </p:tgtEl>
                                        <p:attrNameLst>
                                          <p:attrName>style.visibility</p:attrName>
                                        </p:attrNameLst>
                                      </p:cBhvr>
                                      <p:to>
                                        <p:strVal val="visible"/>
                                      </p:to>
                                    </p:set>
                                    <p:anim calcmode="lin" valueType="num">
                                      <p:cBhvr>
                                        <p:cTn id="38" dur="1000" fill="hold"/>
                                        <p:tgtEl>
                                          <p:spTgt spid="11"/>
                                        </p:tgtEl>
                                        <p:attrNameLst>
                                          <p:attrName>ppt_w</p:attrName>
                                        </p:attrNameLst>
                                      </p:cBhvr>
                                      <p:tavLst>
                                        <p:tav tm="0">
                                          <p:val>
                                            <p:fltVal val="0"/>
                                          </p:val>
                                        </p:tav>
                                        <p:tav tm="100000">
                                          <p:val>
                                            <p:strVal val="#ppt_w"/>
                                          </p:val>
                                        </p:tav>
                                      </p:tavLst>
                                    </p:anim>
                                    <p:anim calcmode="lin" valueType="num">
                                      <p:cBhvr>
                                        <p:cTn id="39" dur="1000" fill="hold"/>
                                        <p:tgtEl>
                                          <p:spTgt spid="11"/>
                                        </p:tgtEl>
                                        <p:attrNameLst>
                                          <p:attrName>ppt_h</p:attrName>
                                        </p:attrNameLst>
                                      </p:cBhvr>
                                      <p:tavLst>
                                        <p:tav tm="0">
                                          <p:val>
                                            <p:fltVal val="0"/>
                                          </p:val>
                                        </p:tav>
                                        <p:tav tm="100000">
                                          <p:val>
                                            <p:strVal val="#ppt_h"/>
                                          </p:val>
                                        </p:tav>
                                      </p:tavLst>
                                    </p:anim>
                                    <p:anim calcmode="lin" valueType="num">
                                      <p:cBhvr>
                                        <p:cTn id="40" dur="1000" fill="hold"/>
                                        <p:tgtEl>
                                          <p:spTgt spid="11"/>
                                        </p:tgtEl>
                                        <p:attrNameLst>
                                          <p:attrName>style.rotation</p:attrName>
                                        </p:attrNameLst>
                                      </p:cBhvr>
                                      <p:tavLst>
                                        <p:tav tm="0">
                                          <p:val>
                                            <p:fltVal val="90"/>
                                          </p:val>
                                        </p:tav>
                                        <p:tav tm="100000">
                                          <p:val>
                                            <p:fltVal val="0"/>
                                          </p:val>
                                        </p:tav>
                                      </p:tavLst>
                                    </p:anim>
                                    <p:animEffect transition="in" filter="fade">
                                      <p:cBhvr>
                                        <p:cTn id="41" dur="1000"/>
                                        <p:tgtEl>
                                          <p:spTgt spid="11"/>
                                        </p:tgtEl>
                                      </p:cBhvr>
                                    </p:animEffect>
                                  </p:childTnLst>
                                </p:cTn>
                              </p:par>
                            </p:childTnLst>
                          </p:cTn>
                        </p:par>
                      </p:childTnLst>
                    </p:cTn>
                  </p:par>
                  <p:par>
                    <p:cTn id="42" fill="hold">
                      <p:stCondLst>
                        <p:cond delay="indefinite"/>
                      </p:stCondLst>
                      <p:childTnLst>
                        <p:par>
                          <p:cTn id="43" fill="hold">
                            <p:stCondLst>
                              <p:cond delay="0"/>
                            </p:stCondLst>
                            <p:childTnLst>
                              <p:par>
                                <p:cTn id="44" presetID="31" presetClass="entr" presetSubtype="0" fill="hold" nodeType="clickEffect">
                                  <p:stCondLst>
                                    <p:cond delay="0"/>
                                  </p:stCondLst>
                                  <p:childTnLst>
                                    <p:set>
                                      <p:cBhvr>
                                        <p:cTn id="45" dur="1" fill="hold">
                                          <p:stCondLst>
                                            <p:cond delay="0"/>
                                          </p:stCondLst>
                                        </p:cTn>
                                        <p:tgtEl>
                                          <p:spTgt spid="1027"/>
                                        </p:tgtEl>
                                        <p:attrNameLst>
                                          <p:attrName>style.visibility</p:attrName>
                                        </p:attrNameLst>
                                      </p:cBhvr>
                                      <p:to>
                                        <p:strVal val="visible"/>
                                      </p:to>
                                    </p:set>
                                    <p:anim calcmode="lin" valueType="num">
                                      <p:cBhvr>
                                        <p:cTn id="46" dur="1000" fill="hold"/>
                                        <p:tgtEl>
                                          <p:spTgt spid="1027"/>
                                        </p:tgtEl>
                                        <p:attrNameLst>
                                          <p:attrName>ppt_w</p:attrName>
                                        </p:attrNameLst>
                                      </p:cBhvr>
                                      <p:tavLst>
                                        <p:tav tm="0">
                                          <p:val>
                                            <p:fltVal val="0"/>
                                          </p:val>
                                        </p:tav>
                                        <p:tav tm="100000">
                                          <p:val>
                                            <p:strVal val="#ppt_w"/>
                                          </p:val>
                                        </p:tav>
                                      </p:tavLst>
                                    </p:anim>
                                    <p:anim calcmode="lin" valueType="num">
                                      <p:cBhvr>
                                        <p:cTn id="47" dur="1000" fill="hold"/>
                                        <p:tgtEl>
                                          <p:spTgt spid="1027"/>
                                        </p:tgtEl>
                                        <p:attrNameLst>
                                          <p:attrName>ppt_h</p:attrName>
                                        </p:attrNameLst>
                                      </p:cBhvr>
                                      <p:tavLst>
                                        <p:tav tm="0">
                                          <p:val>
                                            <p:fltVal val="0"/>
                                          </p:val>
                                        </p:tav>
                                        <p:tav tm="100000">
                                          <p:val>
                                            <p:strVal val="#ppt_h"/>
                                          </p:val>
                                        </p:tav>
                                      </p:tavLst>
                                    </p:anim>
                                    <p:anim calcmode="lin" valueType="num">
                                      <p:cBhvr>
                                        <p:cTn id="48" dur="1000" fill="hold"/>
                                        <p:tgtEl>
                                          <p:spTgt spid="1027"/>
                                        </p:tgtEl>
                                        <p:attrNameLst>
                                          <p:attrName>style.rotation</p:attrName>
                                        </p:attrNameLst>
                                      </p:cBhvr>
                                      <p:tavLst>
                                        <p:tav tm="0">
                                          <p:val>
                                            <p:fltVal val="90"/>
                                          </p:val>
                                        </p:tav>
                                        <p:tav tm="100000">
                                          <p:val>
                                            <p:fltVal val="0"/>
                                          </p:val>
                                        </p:tav>
                                      </p:tavLst>
                                    </p:anim>
                                    <p:animEffect transition="in" filter="fade">
                                      <p:cBhvr>
                                        <p:cTn id="49" dur="1000"/>
                                        <p:tgtEl>
                                          <p:spTgt spid="1027"/>
                                        </p:tgtEl>
                                      </p:cBhvr>
                                    </p:animEffect>
                                  </p:childTnLst>
                                </p:cTn>
                              </p:par>
                            </p:childTnLst>
                          </p:cTn>
                        </p:par>
                      </p:childTnLst>
                    </p:cTn>
                  </p:par>
                  <p:par>
                    <p:cTn id="50" fill="hold">
                      <p:stCondLst>
                        <p:cond delay="indefinite"/>
                      </p:stCondLst>
                      <p:childTnLst>
                        <p:par>
                          <p:cTn id="51" fill="hold">
                            <p:stCondLst>
                              <p:cond delay="0"/>
                            </p:stCondLst>
                            <p:childTnLst>
                              <p:par>
                                <p:cTn id="52" presetID="31" presetClass="entr" presetSubtype="0" fill="hold" grpId="0" nodeType="clickEffect">
                                  <p:stCondLst>
                                    <p:cond delay="0"/>
                                  </p:stCondLst>
                                  <p:childTnLst>
                                    <p:set>
                                      <p:cBhvr>
                                        <p:cTn id="53" dur="1" fill="hold">
                                          <p:stCondLst>
                                            <p:cond delay="0"/>
                                          </p:stCondLst>
                                        </p:cTn>
                                        <p:tgtEl>
                                          <p:spTgt spid="8"/>
                                        </p:tgtEl>
                                        <p:attrNameLst>
                                          <p:attrName>style.visibility</p:attrName>
                                        </p:attrNameLst>
                                      </p:cBhvr>
                                      <p:to>
                                        <p:strVal val="visible"/>
                                      </p:to>
                                    </p:set>
                                    <p:anim calcmode="lin" valueType="num">
                                      <p:cBhvr>
                                        <p:cTn id="54" dur="1000" fill="hold"/>
                                        <p:tgtEl>
                                          <p:spTgt spid="8"/>
                                        </p:tgtEl>
                                        <p:attrNameLst>
                                          <p:attrName>ppt_w</p:attrName>
                                        </p:attrNameLst>
                                      </p:cBhvr>
                                      <p:tavLst>
                                        <p:tav tm="0">
                                          <p:val>
                                            <p:fltVal val="0"/>
                                          </p:val>
                                        </p:tav>
                                        <p:tav tm="100000">
                                          <p:val>
                                            <p:strVal val="#ppt_w"/>
                                          </p:val>
                                        </p:tav>
                                      </p:tavLst>
                                    </p:anim>
                                    <p:anim calcmode="lin" valueType="num">
                                      <p:cBhvr>
                                        <p:cTn id="55" dur="1000" fill="hold"/>
                                        <p:tgtEl>
                                          <p:spTgt spid="8"/>
                                        </p:tgtEl>
                                        <p:attrNameLst>
                                          <p:attrName>ppt_h</p:attrName>
                                        </p:attrNameLst>
                                      </p:cBhvr>
                                      <p:tavLst>
                                        <p:tav tm="0">
                                          <p:val>
                                            <p:fltVal val="0"/>
                                          </p:val>
                                        </p:tav>
                                        <p:tav tm="100000">
                                          <p:val>
                                            <p:strVal val="#ppt_h"/>
                                          </p:val>
                                        </p:tav>
                                      </p:tavLst>
                                    </p:anim>
                                    <p:anim calcmode="lin" valueType="num">
                                      <p:cBhvr>
                                        <p:cTn id="56" dur="1000" fill="hold"/>
                                        <p:tgtEl>
                                          <p:spTgt spid="8"/>
                                        </p:tgtEl>
                                        <p:attrNameLst>
                                          <p:attrName>style.rotation</p:attrName>
                                        </p:attrNameLst>
                                      </p:cBhvr>
                                      <p:tavLst>
                                        <p:tav tm="0">
                                          <p:val>
                                            <p:fltVal val="90"/>
                                          </p:val>
                                        </p:tav>
                                        <p:tav tm="100000">
                                          <p:val>
                                            <p:fltVal val="0"/>
                                          </p:val>
                                        </p:tav>
                                      </p:tavLst>
                                    </p:anim>
                                    <p:animEffect transition="in" filter="fade">
                                      <p:cBhvr>
                                        <p:cTn id="57" dur="1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9" grpId="0" animBg="1"/>
      <p:bldP spid="10" grpId="0" animBg="1"/>
      <p:bldP spid="11" grpId="0" animBg="1"/>
      <p:bldP spid="8"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4" name="Picture 2" descr="http://2.bp.blogspot.com/-CDMBVIPz9Uw/UG-1jX3gCtI/AAAAAAAACiU/SnBHs8A-fmE/s640/October+7.jpg"/>
          <p:cNvPicPr>
            <a:picLocks noChangeAspect="1" noChangeArrowheads="1"/>
          </p:cNvPicPr>
          <p:nvPr/>
        </p:nvPicPr>
        <p:blipFill rotWithShape="1">
          <a:blip r:embed="rId2">
            <a:extLst>
              <a:ext uri="{28A0092B-C50C-407E-A947-70E740481C1C}">
                <a14:useLocalDpi xmlns:a14="http://schemas.microsoft.com/office/drawing/2010/main" val="0"/>
              </a:ext>
            </a:extLst>
          </a:blip>
          <a:srcRect r="23500"/>
          <a:stretch/>
        </p:blipFill>
        <p:spPr bwMode="auto">
          <a:xfrm>
            <a:off x="0" y="0"/>
            <a:ext cx="9144000" cy="6919464"/>
          </a:xfrm>
          <a:prstGeom prst="rect">
            <a:avLst/>
          </a:prstGeom>
          <a:noFill/>
          <a:extLst>
            <a:ext uri="{909E8E84-426E-40DD-AFC4-6F175D3DCCD1}">
              <a14:hiddenFill xmlns:a14="http://schemas.microsoft.com/office/drawing/2010/main">
                <a:solidFill>
                  <a:srgbClr val="FFFFFF"/>
                </a:solidFill>
              </a14:hiddenFill>
            </a:ext>
          </a:extLst>
        </p:spPr>
      </p:pic>
      <p:sp>
        <p:nvSpPr>
          <p:cNvPr id="5" name="Rounded Rectangle 4"/>
          <p:cNvSpPr/>
          <p:nvPr/>
        </p:nvSpPr>
        <p:spPr>
          <a:xfrm>
            <a:off x="98856" y="125052"/>
            <a:ext cx="9017496" cy="6669360"/>
          </a:xfrm>
          <a:prstGeom prst="roundRect">
            <a:avLst/>
          </a:prstGeom>
          <a:solidFill>
            <a:srgbClr val="FFFFC1"/>
          </a:solidFill>
          <a:ln>
            <a:noFill/>
          </a:ln>
          <a:effectLst>
            <a:softEdge rad="317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15000"/>
              </a:lnSpc>
              <a:spcAft>
                <a:spcPts val="1000"/>
              </a:spcAft>
            </a:pPr>
            <a:endParaRPr lang="en-GB" sz="1600" dirty="0">
              <a:ea typeface="Calibri"/>
              <a:cs typeface="Times New Roman"/>
            </a:endParaRPr>
          </a:p>
        </p:txBody>
      </p:sp>
      <p:sp>
        <p:nvSpPr>
          <p:cNvPr id="6" name="TextBox 5"/>
          <p:cNvSpPr txBox="1"/>
          <p:nvPr/>
        </p:nvSpPr>
        <p:spPr>
          <a:xfrm>
            <a:off x="792368" y="846138"/>
            <a:ext cx="7993288" cy="6586418"/>
          </a:xfrm>
          <a:prstGeom prst="rect">
            <a:avLst/>
          </a:prstGeom>
          <a:noFill/>
        </p:spPr>
        <p:txBody>
          <a:bodyPr wrap="square" rtlCol="0">
            <a:spAutoFit/>
          </a:bodyPr>
          <a:lstStyle/>
          <a:p>
            <a:r>
              <a:rPr lang="en-GB" sz="2400" dirty="0">
                <a:solidFill>
                  <a:schemeClr val="accent1">
                    <a:lumMod val="50000"/>
                  </a:schemeClr>
                </a:solidFill>
                <a:latin typeface="Comic Sans MS" panose="030F0702030302020204" pitchFamily="66" charset="0"/>
              </a:rPr>
              <a:t>If any of that sounds familiar, maybe it’s worth trying to take control of things.</a:t>
            </a:r>
          </a:p>
          <a:p>
            <a:endParaRPr lang="en-GB" sz="1400" dirty="0">
              <a:solidFill>
                <a:schemeClr val="accent1">
                  <a:lumMod val="50000"/>
                </a:schemeClr>
              </a:solidFill>
              <a:latin typeface="Comic Sans MS" panose="030F0702030302020204" pitchFamily="66" charset="0"/>
            </a:endParaRPr>
          </a:p>
          <a:p>
            <a:r>
              <a:rPr lang="en-GB" sz="2400" dirty="0">
                <a:solidFill>
                  <a:schemeClr val="accent1">
                    <a:lumMod val="50000"/>
                  </a:schemeClr>
                </a:solidFill>
                <a:latin typeface="Comic Sans MS" panose="030F0702030302020204" pitchFamily="66" charset="0"/>
              </a:rPr>
              <a:t>Try thinking about the way ASD affects you or (if you’re not really sure what that means yet) think about how you relate to people / situations and the world around you. Are you often left feeling anxious?</a:t>
            </a:r>
          </a:p>
          <a:p>
            <a:endParaRPr lang="en-GB" sz="1400" dirty="0">
              <a:solidFill>
                <a:schemeClr val="accent1">
                  <a:lumMod val="50000"/>
                </a:schemeClr>
              </a:solidFill>
              <a:latin typeface="Comic Sans MS" panose="030F0702030302020204" pitchFamily="66" charset="0"/>
            </a:endParaRPr>
          </a:p>
          <a:p>
            <a:r>
              <a:rPr lang="en-GB" sz="2400" dirty="0">
                <a:solidFill>
                  <a:schemeClr val="accent1">
                    <a:lumMod val="50000"/>
                  </a:schemeClr>
                </a:solidFill>
                <a:latin typeface="Comic Sans MS" panose="030F0702030302020204" pitchFamily="66" charset="0"/>
              </a:rPr>
              <a:t>There’s no use just thinking about the negatives though … for every difficult situation you think of, try to come up with ways to deal with them – that’s how you can take control.</a:t>
            </a:r>
          </a:p>
          <a:p>
            <a:endParaRPr lang="en-GB" sz="1400" dirty="0">
              <a:solidFill>
                <a:schemeClr val="accent1">
                  <a:lumMod val="50000"/>
                </a:schemeClr>
              </a:solidFill>
              <a:latin typeface="Comic Sans MS" panose="030F0702030302020204" pitchFamily="66" charset="0"/>
            </a:endParaRPr>
          </a:p>
          <a:p>
            <a:r>
              <a:rPr lang="en-GB" sz="2400" dirty="0">
                <a:solidFill>
                  <a:schemeClr val="accent1">
                    <a:lumMod val="50000"/>
                  </a:schemeClr>
                </a:solidFill>
                <a:latin typeface="Comic Sans MS" panose="030F0702030302020204" pitchFamily="66" charset="0"/>
              </a:rPr>
              <a:t>Next we’ll look at examples of practical strategies you can learn to make it easier to cope with the world around you.</a:t>
            </a:r>
          </a:p>
          <a:p>
            <a:endParaRPr lang="en-GB" sz="1600" dirty="0">
              <a:latin typeface="Comic Sans MS" panose="030F0702030302020204" pitchFamily="66" charset="0"/>
            </a:endParaRPr>
          </a:p>
          <a:p>
            <a:endParaRPr lang="en-GB" sz="2600" dirty="0">
              <a:latin typeface="Comic Sans MS" panose="030F0702030302020204" pitchFamily="66" charset="0"/>
            </a:endParaRPr>
          </a:p>
          <a:p>
            <a:endParaRPr lang="en-GB" sz="2600" dirty="0">
              <a:latin typeface="Comic Sans MS" panose="030F0702030302020204" pitchFamily="66" charset="0"/>
            </a:endParaRPr>
          </a:p>
        </p:txBody>
      </p:sp>
    </p:spTree>
    <p:extLst>
      <p:ext uri="{BB962C8B-B14F-4D97-AF65-F5344CB8AC3E}">
        <p14:creationId xmlns:p14="http://schemas.microsoft.com/office/powerpoint/2010/main" val="1409986191"/>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nodePh="1">
                                  <p:stCondLst>
                                    <p:cond delay="0"/>
                                  </p:stCondLst>
                                  <p:endCondLst>
                                    <p:cond evt="begin" delay="0">
                                      <p:tn val="5"/>
                                    </p:cond>
                                  </p:end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6">
                                            <p:txEl>
                                              <p:pRg st="0" end="0"/>
                                            </p:txEl>
                                          </p:spTgt>
                                        </p:tgtEl>
                                        <p:attrNameLst>
                                          <p:attrName>style.visibility</p:attrName>
                                        </p:attrNameLst>
                                      </p:cBhvr>
                                      <p:to>
                                        <p:strVal val="visible"/>
                                      </p:to>
                                    </p:set>
                                    <p:animEffect transition="in" filter="fade">
                                      <p:cBhvr>
                                        <p:cTn id="14" dur="1000"/>
                                        <p:tgtEl>
                                          <p:spTgt spid="6">
                                            <p:txEl>
                                              <p:pRg st="0" end="0"/>
                                            </p:txEl>
                                          </p:spTgt>
                                        </p:tgtEl>
                                      </p:cBhvr>
                                    </p:animEffect>
                                    <p:anim calcmode="lin" valueType="num">
                                      <p:cBhvr>
                                        <p:cTn id="15" dur="1000" fill="hold"/>
                                        <p:tgtEl>
                                          <p:spTgt spid="6">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6">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6">
                                            <p:txEl>
                                              <p:pRg st="2" end="2"/>
                                            </p:txEl>
                                          </p:spTgt>
                                        </p:tgtEl>
                                        <p:attrNameLst>
                                          <p:attrName>style.visibility</p:attrName>
                                        </p:attrNameLst>
                                      </p:cBhvr>
                                      <p:to>
                                        <p:strVal val="visible"/>
                                      </p:to>
                                    </p:set>
                                    <p:animEffect transition="in" filter="fade">
                                      <p:cBhvr>
                                        <p:cTn id="21" dur="1000"/>
                                        <p:tgtEl>
                                          <p:spTgt spid="6">
                                            <p:txEl>
                                              <p:pRg st="2" end="2"/>
                                            </p:txEl>
                                          </p:spTgt>
                                        </p:tgtEl>
                                      </p:cBhvr>
                                    </p:animEffect>
                                    <p:anim calcmode="lin" valueType="num">
                                      <p:cBhvr>
                                        <p:cTn id="22" dur="1000" fill="hold"/>
                                        <p:tgtEl>
                                          <p:spTgt spid="6">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6">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6">
                                            <p:txEl>
                                              <p:pRg st="4" end="4"/>
                                            </p:txEl>
                                          </p:spTgt>
                                        </p:tgtEl>
                                        <p:attrNameLst>
                                          <p:attrName>style.visibility</p:attrName>
                                        </p:attrNameLst>
                                      </p:cBhvr>
                                      <p:to>
                                        <p:strVal val="visible"/>
                                      </p:to>
                                    </p:set>
                                    <p:animEffect transition="in" filter="fade">
                                      <p:cBhvr>
                                        <p:cTn id="28" dur="1000"/>
                                        <p:tgtEl>
                                          <p:spTgt spid="6">
                                            <p:txEl>
                                              <p:pRg st="4" end="4"/>
                                            </p:txEl>
                                          </p:spTgt>
                                        </p:tgtEl>
                                      </p:cBhvr>
                                    </p:animEffect>
                                    <p:anim calcmode="lin" valueType="num">
                                      <p:cBhvr>
                                        <p:cTn id="29" dur="1000" fill="hold"/>
                                        <p:tgtEl>
                                          <p:spTgt spid="6">
                                            <p:txEl>
                                              <p:pRg st="4" end="4"/>
                                            </p:txEl>
                                          </p:spTgt>
                                        </p:tgtEl>
                                        <p:attrNameLst>
                                          <p:attrName>ppt_x</p:attrName>
                                        </p:attrNameLst>
                                      </p:cBhvr>
                                      <p:tavLst>
                                        <p:tav tm="0">
                                          <p:val>
                                            <p:strVal val="#ppt_x"/>
                                          </p:val>
                                        </p:tav>
                                        <p:tav tm="100000">
                                          <p:val>
                                            <p:strVal val="#ppt_x"/>
                                          </p:val>
                                        </p:tav>
                                      </p:tavLst>
                                    </p:anim>
                                    <p:anim calcmode="lin" valueType="num">
                                      <p:cBhvr>
                                        <p:cTn id="30" dur="1000" fill="hold"/>
                                        <p:tgtEl>
                                          <p:spTgt spid="6">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6">
                                            <p:txEl>
                                              <p:pRg st="6" end="6"/>
                                            </p:txEl>
                                          </p:spTgt>
                                        </p:tgtEl>
                                        <p:attrNameLst>
                                          <p:attrName>style.visibility</p:attrName>
                                        </p:attrNameLst>
                                      </p:cBhvr>
                                      <p:to>
                                        <p:strVal val="visible"/>
                                      </p:to>
                                    </p:set>
                                    <p:animEffect transition="in" filter="fade">
                                      <p:cBhvr>
                                        <p:cTn id="35" dur="1000"/>
                                        <p:tgtEl>
                                          <p:spTgt spid="6">
                                            <p:txEl>
                                              <p:pRg st="6" end="6"/>
                                            </p:txEl>
                                          </p:spTgt>
                                        </p:tgtEl>
                                      </p:cBhvr>
                                    </p:animEffect>
                                    <p:anim calcmode="lin" valueType="num">
                                      <p:cBhvr>
                                        <p:cTn id="36" dur="1000" fill="hold"/>
                                        <p:tgtEl>
                                          <p:spTgt spid="6">
                                            <p:txEl>
                                              <p:pRg st="6" end="6"/>
                                            </p:txEl>
                                          </p:spTgt>
                                        </p:tgtEl>
                                        <p:attrNameLst>
                                          <p:attrName>ppt_x</p:attrName>
                                        </p:attrNameLst>
                                      </p:cBhvr>
                                      <p:tavLst>
                                        <p:tav tm="0">
                                          <p:val>
                                            <p:strVal val="#ppt_x"/>
                                          </p:val>
                                        </p:tav>
                                        <p:tav tm="100000">
                                          <p:val>
                                            <p:strVal val="#ppt_x"/>
                                          </p:val>
                                        </p:tav>
                                      </p:tavLst>
                                    </p:anim>
                                    <p:anim calcmode="lin" valueType="num">
                                      <p:cBhvr>
                                        <p:cTn id="37" dur="1000" fill="hold"/>
                                        <p:tgtEl>
                                          <p:spTgt spid="6">
                                            <p:txEl>
                                              <p:pRg st="6" end="6"/>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dirty="0"/>
          </a:p>
        </p:txBody>
      </p:sp>
      <p:pic>
        <p:nvPicPr>
          <p:cNvPr id="4" name="Picture 2" descr="http://2.bp.blogspot.com/-CDMBVIPz9Uw/UG-1jX3gCtI/AAAAAAAACiU/SnBHs8A-fmE/s640/October+7.jpg"/>
          <p:cNvPicPr>
            <a:picLocks noChangeAspect="1" noChangeArrowheads="1"/>
          </p:cNvPicPr>
          <p:nvPr/>
        </p:nvPicPr>
        <p:blipFill rotWithShape="1">
          <a:blip r:embed="rId2">
            <a:extLst>
              <a:ext uri="{28A0092B-C50C-407E-A947-70E740481C1C}">
                <a14:useLocalDpi xmlns:a14="http://schemas.microsoft.com/office/drawing/2010/main" val="0"/>
              </a:ext>
            </a:extLst>
          </a:blip>
          <a:srcRect r="23500"/>
          <a:stretch/>
        </p:blipFill>
        <p:spPr bwMode="auto">
          <a:xfrm>
            <a:off x="0" y="0"/>
            <a:ext cx="9144000" cy="6919464"/>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1835513" y="1692276"/>
            <a:ext cx="5472973" cy="2554545"/>
          </a:xfrm>
          <a:prstGeom prst="rect">
            <a:avLst/>
          </a:prstGeom>
        </p:spPr>
        <p:txBody>
          <a:bodyPr wrap="none">
            <a:spAutoFit/>
          </a:bodyPr>
          <a:lstStyle/>
          <a:p>
            <a:pPr algn="ctr"/>
            <a:r>
              <a:rPr lang="en-US" sz="16000" b="1" dirty="0">
                <a:ln w="28575" cmpd="sng">
                  <a:solidFill>
                    <a:schemeClr val="tx1"/>
                  </a:solidFill>
                  <a:prstDash val="solid"/>
                </a:ln>
                <a:solidFill>
                  <a:srgbClr val="FFFFCC"/>
                </a:solidFill>
                <a:effectLst>
                  <a:outerShdw blurRad="63500" dir="3600000" algn="tl" rotWithShape="0">
                    <a:srgbClr val="000000">
                      <a:alpha val="70000"/>
                    </a:srgbClr>
                  </a:outerShdw>
                </a:effectLst>
              </a:rPr>
              <a:t>Part 2</a:t>
            </a:r>
            <a:r>
              <a:rPr lang="en-US" sz="9600" b="1" dirty="0">
                <a:ln w="28575" cmpd="sng">
                  <a:solidFill>
                    <a:schemeClr val="tx1"/>
                  </a:solidFill>
                  <a:prstDash val="solid"/>
                </a:ln>
                <a:solidFill>
                  <a:srgbClr val="FFFFCC"/>
                </a:solidFill>
                <a:effectLst>
                  <a:outerShdw blurRad="63500" dir="3600000" algn="tl" rotWithShape="0">
                    <a:srgbClr val="000000">
                      <a:alpha val="70000"/>
                    </a:srgbClr>
                  </a:outerShdw>
                </a:effectLst>
              </a:rPr>
              <a:t> </a:t>
            </a:r>
          </a:p>
        </p:txBody>
      </p:sp>
      <p:pic>
        <p:nvPicPr>
          <p:cNvPr id="7"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t="23488" r="3763" b="29535"/>
          <a:stretch/>
        </p:blipFill>
        <p:spPr bwMode="auto">
          <a:xfrm>
            <a:off x="2452485" y="5805263"/>
            <a:ext cx="4176465" cy="504057"/>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911659060"/>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4" name="Picture 2" descr="http://2.bp.blogspot.com/-CDMBVIPz9Uw/UG-1jX3gCtI/AAAAAAAACiU/SnBHs8A-fmE/s640/October+7.jpg"/>
          <p:cNvPicPr>
            <a:picLocks noChangeAspect="1" noChangeArrowheads="1"/>
          </p:cNvPicPr>
          <p:nvPr/>
        </p:nvPicPr>
        <p:blipFill rotWithShape="1">
          <a:blip r:embed="rId2">
            <a:extLst>
              <a:ext uri="{28A0092B-C50C-407E-A947-70E740481C1C}">
                <a14:useLocalDpi xmlns:a14="http://schemas.microsoft.com/office/drawing/2010/main" val="0"/>
              </a:ext>
            </a:extLst>
          </a:blip>
          <a:srcRect r="23500"/>
          <a:stretch/>
        </p:blipFill>
        <p:spPr bwMode="auto">
          <a:xfrm>
            <a:off x="0" y="0"/>
            <a:ext cx="9144000" cy="6919464"/>
          </a:xfrm>
          <a:prstGeom prst="rect">
            <a:avLst/>
          </a:prstGeom>
          <a:noFill/>
          <a:extLst>
            <a:ext uri="{909E8E84-426E-40DD-AFC4-6F175D3DCCD1}">
              <a14:hiddenFill xmlns:a14="http://schemas.microsoft.com/office/drawing/2010/main">
                <a:solidFill>
                  <a:srgbClr val="FFFFFF"/>
                </a:solidFill>
              </a14:hiddenFill>
            </a:ext>
          </a:extLst>
        </p:spPr>
      </p:pic>
      <p:sp>
        <p:nvSpPr>
          <p:cNvPr id="5" name="Rounded Rectangle 4"/>
          <p:cNvSpPr/>
          <p:nvPr/>
        </p:nvSpPr>
        <p:spPr>
          <a:xfrm>
            <a:off x="98856" y="125052"/>
            <a:ext cx="9017496" cy="6669360"/>
          </a:xfrm>
          <a:prstGeom prst="roundRect">
            <a:avLst/>
          </a:prstGeom>
          <a:solidFill>
            <a:srgbClr val="FFFFC1"/>
          </a:solidFill>
          <a:ln>
            <a:noFill/>
          </a:ln>
          <a:effectLst>
            <a:softEdge rad="317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sz="1600" dirty="0">
              <a:latin typeface="Comic Sans MS" panose="030F0702030302020204" pitchFamily="66" charset="0"/>
            </a:endParaRPr>
          </a:p>
        </p:txBody>
      </p:sp>
      <p:sp>
        <p:nvSpPr>
          <p:cNvPr id="6" name="TextBox 5"/>
          <p:cNvSpPr txBox="1"/>
          <p:nvPr/>
        </p:nvSpPr>
        <p:spPr>
          <a:xfrm>
            <a:off x="683568" y="836712"/>
            <a:ext cx="8064896" cy="5293757"/>
          </a:xfrm>
          <a:prstGeom prst="rect">
            <a:avLst/>
          </a:prstGeom>
          <a:noFill/>
        </p:spPr>
        <p:txBody>
          <a:bodyPr wrap="square" rtlCol="0">
            <a:spAutoFit/>
          </a:bodyPr>
          <a:lstStyle/>
          <a:p>
            <a:r>
              <a:rPr lang="en-GB" sz="2600" dirty="0">
                <a:solidFill>
                  <a:schemeClr val="accent1">
                    <a:lumMod val="50000"/>
                  </a:schemeClr>
                </a:solidFill>
                <a:latin typeface="Comic Sans MS" panose="030F0702030302020204" pitchFamily="66" charset="0"/>
              </a:rPr>
              <a:t>On the following slides, there are some examples of difficulties that you may experience, with some ideas on how you could make things less stressful for yourself in school / college and in everyday life.</a:t>
            </a:r>
          </a:p>
          <a:p>
            <a:endParaRPr lang="en-GB" sz="2600" dirty="0">
              <a:solidFill>
                <a:schemeClr val="accent1">
                  <a:lumMod val="50000"/>
                </a:schemeClr>
              </a:solidFill>
              <a:latin typeface="Comic Sans MS" panose="030F0702030302020204" pitchFamily="66" charset="0"/>
            </a:endParaRPr>
          </a:p>
          <a:p>
            <a:r>
              <a:rPr lang="en-GB" sz="2600" dirty="0">
                <a:solidFill>
                  <a:schemeClr val="accent1">
                    <a:lumMod val="50000"/>
                  </a:schemeClr>
                </a:solidFill>
                <a:latin typeface="Comic Sans MS" panose="030F0702030302020204" pitchFamily="66" charset="0"/>
              </a:rPr>
              <a:t>REMEMBER though … each person who has ASD is very different, so whilst some of the difficulties that follow may apply to you, others might not.</a:t>
            </a:r>
          </a:p>
          <a:p>
            <a:endParaRPr lang="en-GB" sz="2600" dirty="0">
              <a:solidFill>
                <a:schemeClr val="accent1">
                  <a:lumMod val="50000"/>
                </a:schemeClr>
              </a:solidFill>
              <a:latin typeface="Comic Sans MS" panose="030F0702030302020204" pitchFamily="66" charset="0"/>
            </a:endParaRPr>
          </a:p>
          <a:p>
            <a:r>
              <a:rPr lang="en-GB" sz="2600" dirty="0">
                <a:solidFill>
                  <a:schemeClr val="accent1">
                    <a:lumMod val="50000"/>
                  </a:schemeClr>
                </a:solidFill>
                <a:latin typeface="Comic Sans MS" panose="030F0702030302020204" pitchFamily="66" charset="0"/>
              </a:rPr>
              <a:t>Make a list of the examples that sound familiar to you; it’s probably best to do this as you’re going along.</a:t>
            </a:r>
          </a:p>
        </p:txBody>
      </p:sp>
    </p:spTree>
    <p:extLst>
      <p:ext uri="{BB962C8B-B14F-4D97-AF65-F5344CB8AC3E}">
        <p14:creationId xmlns:p14="http://schemas.microsoft.com/office/powerpoint/2010/main" val="1156398353"/>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nodePh="1">
                                  <p:stCondLst>
                                    <p:cond delay="0"/>
                                  </p:stCondLst>
                                  <p:endCondLst>
                                    <p:cond evt="begin" delay="0">
                                      <p:tn val="5"/>
                                    </p:cond>
                                  </p:end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6">
                                            <p:txEl>
                                              <p:pRg st="0" end="0"/>
                                            </p:txEl>
                                          </p:spTgt>
                                        </p:tgtEl>
                                        <p:attrNameLst>
                                          <p:attrName>style.visibility</p:attrName>
                                        </p:attrNameLst>
                                      </p:cBhvr>
                                      <p:to>
                                        <p:strVal val="visible"/>
                                      </p:to>
                                    </p:set>
                                    <p:animEffect transition="in" filter="fade">
                                      <p:cBhvr>
                                        <p:cTn id="14" dur="1000"/>
                                        <p:tgtEl>
                                          <p:spTgt spid="6">
                                            <p:txEl>
                                              <p:pRg st="0" end="0"/>
                                            </p:txEl>
                                          </p:spTgt>
                                        </p:tgtEl>
                                      </p:cBhvr>
                                    </p:animEffect>
                                    <p:anim calcmode="lin" valueType="num">
                                      <p:cBhvr>
                                        <p:cTn id="15" dur="1000" fill="hold"/>
                                        <p:tgtEl>
                                          <p:spTgt spid="6">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6">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6">
                                            <p:txEl>
                                              <p:pRg st="2" end="2"/>
                                            </p:txEl>
                                          </p:spTgt>
                                        </p:tgtEl>
                                        <p:attrNameLst>
                                          <p:attrName>style.visibility</p:attrName>
                                        </p:attrNameLst>
                                      </p:cBhvr>
                                      <p:to>
                                        <p:strVal val="visible"/>
                                      </p:to>
                                    </p:set>
                                    <p:animEffect transition="in" filter="fade">
                                      <p:cBhvr>
                                        <p:cTn id="21" dur="1000"/>
                                        <p:tgtEl>
                                          <p:spTgt spid="6">
                                            <p:txEl>
                                              <p:pRg st="2" end="2"/>
                                            </p:txEl>
                                          </p:spTgt>
                                        </p:tgtEl>
                                      </p:cBhvr>
                                    </p:animEffect>
                                    <p:anim calcmode="lin" valueType="num">
                                      <p:cBhvr>
                                        <p:cTn id="22" dur="1000" fill="hold"/>
                                        <p:tgtEl>
                                          <p:spTgt spid="6">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6">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6">
                                            <p:txEl>
                                              <p:pRg st="4" end="4"/>
                                            </p:txEl>
                                          </p:spTgt>
                                        </p:tgtEl>
                                        <p:attrNameLst>
                                          <p:attrName>style.visibility</p:attrName>
                                        </p:attrNameLst>
                                      </p:cBhvr>
                                      <p:to>
                                        <p:strVal val="visible"/>
                                      </p:to>
                                    </p:set>
                                    <p:animEffect transition="in" filter="fade">
                                      <p:cBhvr>
                                        <p:cTn id="28" dur="1000"/>
                                        <p:tgtEl>
                                          <p:spTgt spid="6">
                                            <p:txEl>
                                              <p:pRg st="4" end="4"/>
                                            </p:txEl>
                                          </p:spTgt>
                                        </p:tgtEl>
                                      </p:cBhvr>
                                    </p:animEffect>
                                    <p:anim calcmode="lin" valueType="num">
                                      <p:cBhvr>
                                        <p:cTn id="29" dur="1000" fill="hold"/>
                                        <p:tgtEl>
                                          <p:spTgt spid="6">
                                            <p:txEl>
                                              <p:pRg st="4" end="4"/>
                                            </p:txEl>
                                          </p:spTgt>
                                        </p:tgtEl>
                                        <p:attrNameLst>
                                          <p:attrName>ppt_x</p:attrName>
                                        </p:attrNameLst>
                                      </p:cBhvr>
                                      <p:tavLst>
                                        <p:tav tm="0">
                                          <p:val>
                                            <p:strVal val="#ppt_x"/>
                                          </p:val>
                                        </p:tav>
                                        <p:tav tm="100000">
                                          <p:val>
                                            <p:strVal val="#ppt_x"/>
                                          </p:val>
                                        </p:tav>
                                      </p:tavLst>
                                    </p:anim>
                                    <p:anim calcmode="lin" valueType="num">
                                      <p:cBhvr>
                                        <p:cTn id="30" dur="1000" fill="hold"/>
                                        <p:tgtEl>
                                          <p:spTgt spid="6">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4" name="Picture 2" descr="http://2.bp.blogspot.com/-CDMBVIPz9Uw/UG-1jX3gCtI/AAAAAAAACiU/SnBHs8A-fmE/s640/October+7.jpg"/>
          <p:cNvPicPr>
            <a:picLocks noChangeAspect="1" noChangeArrowheads="1"/>
          </p:cNvPicPr>
          <p:nvPr/>
        </p:nvPicPr>
        <p:blipFill rotWithShape="1">
          <a:blip r:embed="rId2">
            <a:extLst>
              <a:ext uri="{28A0092B-C50C-407E-A947-70E740481C1C}">
                <a14:useLocalDpi xmlns:a14="http://schemas.microsoft.com/office/drawing/2010/main" val="0"/>
              </a:ext>
            </a:extLst>
          </a:blip>
          <a:srcRect r="23500"/>
          <a:stretch/>
        </p:blipFill>
        <p:spPr bwMode="auto">
          <a:xfrm>
            <a:off x="0" y="0"/>
            <a:ext cx="9144000" cy="6919464"/>
          </a:xfrm>
          <a:prstGeom prst="rect">
            <a:avLst/>
          </a:prstGeom>
          <a:noFill/>
          <a:extLst>
            <a:ext uri="{909E8E84-426E-40DD-AFC4-6F175D3DCCD1}">
              <a14:hiddenFill xmlns:a14="http://schemas.microsoft.com/office/drawing/2010/main">
                <a:solidFill>
                  <a:srgbClr val="FFFFFF"/>
                </a:solidFill>
              </a14:hiddenFill>
            </a:ext>
          </a:extLst>
        </p:spPr>
      </p:pic>
      <p:sp>
        <p:nvSpPr>
          <p:cNvPr id="5" name="Rounded Rectangle 4"/>
          <p:cNvSpPr/>
          <p:nvPr/>
        </p:nvSpPr>
        <p:spPr>
          <a:xfrm>
            <a:off x="98856" y="125052"/>
            <a:ext cx="9017496" cy="6669360"/>
          </a:xfrm>
          <a:prstGeom prst="roundRect">
            <a:avLst/>
          </a:prstGeom>
          <a:solidFill>
            <a:srgbClr val="FFFFC1"/>
          </a:solidFill>
          <a:ln>
            <a:noFill/>
          </a:ln>
          <a:effectLst>
            <a:softEdge rad="317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sz="1600" dirty="0">
              <a:latin typeface="Comic Sans MS" panose="030F0702030302020204" pitchFamily="66" charset="0"/>
            </a:endParaRPr>
          </a:p>
        </p:txBody>
      </p:sp>
      <p:sp>
        <p:nvSpPr>
          <p:cNvPr id="6" name="TextBox 5"/>
          <p:cNvSpPr txBox="1"/>
          <p:nvPr/>
        </p:nvSpPr>
        <p:spPr>
          <a:xfrm>
            <a:off x="836680" y="505077"/>
            <a:ext cx="8064896" cy="5909310"/>
          </a:xfrm>
          <a:prstGeom prst="rect">
            <a:avLst/>
          </a:prstGeom>
          <a:noFill/>
        </p:spPr>
        <p:txBody>
          <a:bodyPr wrap="square" rtlCol="0">
            <a:spAutoFit/>
          </a:bodyPr>
          <a:lstStyle/>
          <a:p>
            <a:r>
              <a:rPr lang="en-GB" sz="2100" dirty="0">
                <a:solidFill>
                  <a:schemeClr val="accent1">
                    <a:lumMod val="50000"/>
                  </a:schemeClr>
                </a:solidFill>
                <a:latin typeface="Comic Sans MS" panose="030F0702030302020204" pitchFamily="66" charset="0"/>
              </a:rPr>
              <a:t>You might want to go through the slides that follow in order  or choose what you think is most relevant first (make sure you go back to the slides you miss though).</a:t>
            </a:r>
          </a:p>
          <a:p>
            <a:endParaRPr lang="en-GB" sz="1400" dirty="0">
              <a:solidFill>
                <a:schemeClr val="accent1">
                  <a:lumMod val="50000"/>
                </a:schemeClr>
              </a:solidFill>
              <a:latin typeface="Comic Sans MS" panose="030F0702030302020204" pitchFamily="66" charset="0"/>
            </a:endParaRPr>
          </a:p>
          <a:p>
            <a:r>
              <a:rPr lang="en-GB" sz="2100" dirty="0">
                <a:solidFill>
                  <a:schemeClr val="accent1">
                    <a:lumMod val="50000"/>
                  </a:schemeClr>
                </a:solidFill>
                <a:latin typeface="Comic Sans MS" panose="030F0702030302020204" pitchFamily="66" charset="0"/>
              </a:rPr>
              <a:t>Slide 16: Eye contact</a:t>
            </a:r>
          </a:p>
          <a:p>
            <a:r>
              <a:rPr lang="en-GB" sz="2100" dirty="0">
                <a:solidFill>
                  <a:schemeClr val="accent1">
                    <a:lumMod val="50000"/>
                  </a:schemeClr>
                </a:solidFill>
                <a:latin typeface="Comic Sans MS" panose="030F0702030302020204" pitchFamily="66" charset="0"/>
              </a:rPr>
              <a:t>Slide 17: Being in a group</a:t>
            </a:r>
          </a:p>
          <a:p>
            <a:r>
              <a:rPr lang="en-GB" sz="2100" dirty="0">
                <a:solidFill>
                  <a:schemeClr val="accent1">
                    <a:lumMod val="50000"/>
                  </a:schemeClr>
                </a:solidFill>
                <a:latin typeface="Comic Sans MS" panose="030F0702030302020204" pitchFamily="66" charset="0"/>
              </a:rPr>
              <a:t>Slide 20: Conversations</a:t>
            </a:r>
          </a:p>
          <a:p>
            <a:r>
              <a:rPr lang="en-GB" sz="2100" dirty="0">
                <a:solidFill>
                  <a:schemeClr val="accent1">
                    <a:lumMod val="50000"/>
                  </a:schemeClr>
                </a:solidFill>
                <a:latin typeface="Comic Sans MS" panose="030F0702030302020204" pitchFamily="66" charset="0"/>
              </a:rPr>
              <a:t>Slide 28: Sound sensitivity</a:t>
            </a:r>
          </a:p>
          <a:p>
            <a:r>
              <a:rPr lang="en-GB" sz="2100" dirty="0">
                <a:solidFill>
                  <a:schemeClr val="accent1">
                    <a:lumMod val="50000"/>
                  </a:schemeClr>
                </a:solidFill>
                <a:latin typeface="Comic Sans MS" panose="030F0702030302020204" pitchFamily="66" charset="0"/>
              </a:rPr>
              <a:t>Slide 30: Other senses - touch / taste / smell</a:t>
            </a:r>
          </a:p>
          <a:p>
            <a:r>
              <a:rPr lang="en-GB" sz="2100" dirty="0">
                <a:solidFill>
                  <a:schemeClr val="accent1">
                    <a:lumMod val="50000"/>
                  </a:schemeClr>
                </a:solidFill>
                <a:latin typeface="Comic Sans MS" panose="030F0702030302020204" pitchFamily="66" charset="0"/>
              </a:rPr>
              <a:t>Slide 33: Feeling clumsy</a:t>
            </a:r>
          </a:p>
          <a:p>
            <a:r>
              <a:rPr lang="en-GB" sz="2100" dirty="0">
                <a:solidFill>
                  <a:schemeClr val="accent1">
                    <a:lumMod val="50000"/>
                  </a:schemeClr>
                </a:solidFill>
                <a:latin typeface="Comic Sans MS" panose="030F0702030302020204" pitchFamily="66" charset="0"/>
              </a:rPr>
              <a:t>Slide 33: Habits and routines</a:t>
            </a:r>
          </a:p>
          <a:p>
            <a:r>
              <a:rPr lang="en-GB" sz="2100" dirty="0">
                <a:solidFill>
                  <a:schemeClr val="accent1">
                    <a:lumMod val="50000"/>
                  </a:schemeClr>
                </a:solidFill>
                <a:latin typeface="Comic Sans MS" panose="030F0702030302020204" pitchFamily="66" charset="0"/>
              </a:rPr>
              <a:t>Slide 37: Things changing</a:t>
            </a:r>
          </a:p>
          <a:p>
            <a:r>
              <a:rPr lang="en-GB" sz="2100" dirty="0">
                <a:solidFill>
                  <a:schemeClr val="accent1">
                    <a:lumMod val="50000"/>
                  </a:schemeClr>
                </a:solidFill>
                <a:latin typeface="Comic Sans MS" panose="030F0702030302020204" pitchFamily="66" charset="0"/>
              </a:rPr>
              <a:t>Slide 39: Unstructured time</a:t>
            </a:r>
          </a:p>
          <a:p>
            <a:r>
              <a:rPr lang="en-GB" sz="2100" dirty="0">
                <a:solidFill>
                  <a:schemeClr val="accent1">
                    <a:lumMod val="50000"/>
                  </a:schemeClr>
                </a:solidFill>
                <a:latin typeface="Comic Sans MS" panose="030F0702030302020204" pitchFamily="66" charset="0"/>
              </a:rPr>
              <a:t>Slide 43: Finding things overwhelming</a:t>
            </a:r>
          </a:p>
          <a:p>
            <a:r>
              <a:rPr lang="en-GB" sz="2100" dirty="0">
                <a:solidFill>
                  <a:schemeClr val="accent1">
                    <a:lumMod val="50000"/>
                  </a:schemeClr>
                </a:solidFill>
                <a:latin typeface="Comic Sans MS" panose="030F0702030302020204" pitchFamily="66" charset="0"/>
              </a:rPr>
              <a:t>Slide 46: Feeling exhausted </a:t>
            </a:r>
          </a:p>
          <a:p>
            <a:r>
              <a:rPr lang="en-GB" sz="2100" dirty="0">
                <a:solidFill>
                  <a:schemeClr val="accent1">
                    <a:lumMod val="50000"/>
                  </a:schemeClr>
                </a:solidFill>
                <a:latin typeface="Comic Sans MS" panose="030F0702030302020204" pitchFamily="66" charset="0"/>
              </a:rPr>
              <a:t>Slide 48: Other people’s experiences</a:t>
            </a:r>
          </a:p>
          <a:p>
            <a:r>
              <a:rPr lang="en-GB" sz="2100" dirty="0">
                <a:solidFill>
                  <a:schemeClr val="accent1">
                    <a:lumMod val="50000"/>
                  </a:schemeClr>
                </a:solidFill>
                <a:latin typeface="Comic Sans MS" panose="030F0702030302020204" pitchFamily="66" charset="0"/>
              </a:rPr>
              <a:t>Slide 50: Next steps</a:t>
            </a:r>
          </a:p>
          <a:p>
            <a:r>
              <a:rPr lang="en-GB" sz="2100" dirty="0">
                <a:solidFill>
                  <a:schemeClr val="accent1">
                    <a:lumMod val="50000"/>
                  </a:schemeClr>
                </a:solidFill>
                <a:latin typeface="Comic Sans MS" panose="030F0702030302020204" pitchFamily="66" charset="0"/>
              </a:rPr>
              <a:t>Slide 52: Further information links</a:t>
            </a:r>
          </a:p>
        </p:txBody>
      </p:sp>
      <p:sp>
        <p:nvSpPr>
          <p:cNvPr id="7" name="TextBox 6"/>
          <p:cNvSpPr txBox="1"/>
          <p:nvPr/>
        </p:nvSpPr>
        <p:spPr>
          <a:xfrm>
            <a:off x="6228184" y="3671451"/>
            <a:ext cx="2232248" cy="2123658"/>
          </a:xfrm>
          <a:prstGeom prst="rect">
            <a:avLst/>
          </a:prstGeom>
          <a:solidFill>
            <a:srgbClr val="99FFCC"/>
          </a:solidFill>
          <a:ln>
            <a:noFill/>
          </a:ln>
          <a:effectLst>
            <a:outerShdw blurRad="149987" dist="393700" dir="8760000" algn="ctr">
              <a:srgbClr val="000000">
                <a:alpha val="28000"/>
              </a:srgbClr>
            </a:outerShdw>
            <a:softEdge rad="12700"/>
          </a:effectLst>
          <a:scene3d>
            <a:camera prst="orthographicFront">
              <a:rot lat="0" lon="0" rev="0"/>
            </a:camera>
            <a:lightRig rig="contrasting" dir="t">
              <a:rot lat="0" lon="0" rev="1500000"/>
            </a:lightRig>
          </a:scene3d>
          <a:sp3d prstMaterial="metal">
            <a:bevelT w="88900" h="88900"/>
          </a:sp3d>
        </p:spPr>
        <p:txBody>
          <a:bodyPr wrap="square" rtlCol="0">
            <a:spAutoFit/>
          </a:bodyPr>
          <a:lstStyle/>
          <a:p>
            <a:pPr marL="93663"/>
            <a:endParaRPr lang="en-GB" sz="100" dirty="0">
              <a:latin typeface="Comic Sans MS" panose="030F0702030302020204" pitchFamily="66" charset="0"/>
            </a:endParaRPr>
          </a:p>
          <a:p>
            <a:pPr marL="93663"/>
            <a:endParaRPr lang="en-GB" sz="100" dirty="0">
              <a:latin typeface="Comic Sans MS" panose="030F0702030302020204" pitchFamily="66" charset="0"/>
            </a:endParaRPr>
          </a:p>
          <a:p>
            <a:pPr marL="93663"/>
            <a:endParaRPr lang="en-GB" sz="100" dirty="0">
              <a:latin typeface="Comic Sans MS" panose="030F0702030302020204" pitchFamily="66" charset="0"/>
            </a:endParaRPr>
          </a:p>
          <a:p>
            <a:pPr marL="93663"/>
            <a:endParaRPr lang="en-GB" sz="100" dirty="0">
              <a:latin typeface="Comic Sans MS" panose="030F0702030302020204" pitchFamily="66" charset="0"/>
            </a:endParaRPr>
          </a:p>
          <a:p>
            <a:pPr marL="93663"/>
            <a:endParaRPr lang="en-GB" sz="100" dirty="0">
              <a:latin typeface="Comic Sans MS" panose="030F0702030302020204" pitchFamily="66" charset="0"/>
            </a:endParaRPr>
          </a:p>
          <a:p>
            <a:pPr marL="93663"/>
            <a:r>
              <a:rPr lang="en-GB" dirty="0">
                <a:latin typeface="Comic Sans MS" panose="030F0702030302020204" pitchFamily="66" charset="0"/>
              </a:rPr>
              <a:t>Think carefully about how these things affect you and consider how to try to take control and move forward.</a:t>
            </a:r>
            <a:endParaRPr lang="en-GB" sz="100" dirty="0">
              <a:latin typeface="Comic Sans MS" panose="030F0702030302020204" pitchFamily="66" charset="0"/>
            </a:endParaRPr>
          </a:p>
          <a:p>
            <a:pPr marL="93663"/>
            <a:endParaRPr lang="en-GB" sz="100" dirty="0">
              <a:latin typeface="Comic Sans MS" panose="030F0702030302020204" pitchFamily="66" charset="0"/>
            </a:endParaRPr>
          </a:p>
        </p:txBody>
      </p:sp>
    </p:spTree>
    <p:extLst>
      <p:ext uri="{BB962C8B-B14F-4D97-AF65-F5344CB8AC3E}">
        <p14:creationId xmlns:p14="http://schemas.microsoft.com/office/powerpoint/2010/main" val="3967493503"/>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nodePh="1">
                                  <p:stCondLst>
                                    <p:cond delay="0"/>
                                  </p:stCondLst>
                                  <p:endCondLst>
                                    <p:cond evt="begin" delay="0">
                                      <p:tn val="5"/>
                                    </p:cond>
                                  </p:end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6">
                                            <p:txEl>
                                              <p:pRg st="0" end="0"/>
                                            </p:txEl>
                                          </p:spTgt>
                                        </p:tgtEl>
                                        <p:attrNameLst>
                                          <p:attrName>style.visibility</p:attrName>
                                        </p:attrNameLst>
                                      </p:cBhvr>
                                      <p:to>
                                        <p:strVal val="visible"/>
                                      </p:to>
                                    </p:set>
                                    <p:animEffect transition="in" filter="fade">
                                      <p:cBhvr>
                                        <p:cTn id="14" dur="1000"/>
                                        <p:tgtEl>
                                          <p:spTgt spid="6">
                                            <p:txEl>
                                              <p:pRg st="0" end="0"/>
                                            </p:txEl>
                                          </p:spTgt>
                                        </p:tgtEl>
                                      </p:cBhvr>
                                    </p:animEffect>
                                    <p:anim calcmode="lin" valueType="num">
                                      <p:cBhvr>
                                        <p:cTn id="15" dur="1000" fill="hold"/>
                                        <p:tgtEl>
                                          <p:spTgt spid="6">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6">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6">
                                            <p:txEl>
                                              <p:pRg st="2" end="2"/>
                                            </p:txEl>
                                          </p:spTgt>
                                        </p:tgtEl>
                                        <p:attrNameLst>
                                          <p:attrName>style.visibility</p:attrName>
                                        </p:attrNameLst>
                                      </p:cBhvr>
                                      <p:to>
                                        <p:strVal val="visible"/>
                                      </p:to>
                                    </p:set>
                                    <p:animEffect transition="in" filter="fade">
                                      <p:cBhvr>
                                        <p:cTn id="21" dur="1000"/>
                                        <p:tgtEl>
                                          <p:spTgt spid="6">
                                            <p:txEl>
                                              <p:pRg st="2" end="2"/>
                                            </p:txEl>
                                          </p:spTgt>
                                        </p:tgtEl>
                                      </p:cBhvr>
                                    </p:animEffect>
                                    <p:anim calcmode="lin" valueType="num">
                                      <p:cBhvr>
                                        <p:cTn id="22" dur="1000" fill="hold"/>
                                        <p:tgtEl>
                                          <p:spTgt spid="6">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6">
                                            <p:txEl>
                                              <p:pRg st="2" end="2"/>
                                            </p:txEl>
                                          </p:spTgt>
                                        </p:tgtEl>
                                        <p:attrNameLst>
                                          <p:attrName>ppt_y</p:attrName>
                                        </p:attrNameLst>
                                      </p:cBhvr>
                                      <p:tavLst>
                                        <p:tav tm="0">
                                          <p:val>
                                            <p:strVal val="#ppt_y+.1"/>
                                          </p:val>
                                        </p:tav>
                                        <p:tav tm="100000">
                                          <p:val>
                                            <p:strVal val="#ppt_y"/>
                                          </p:val>
                                        </p:tav>
                                      </p:tavLst>
                                    </p:anim>
                                  </p:childTnLst>
                                </p:cTn>
                              </p:par>
                              <p:par>
                                <p:cTn id="24" presetID="42" presetClass="entr" presetSubtype="0" fill="hold" nodeType="withEffect">
                                  <p:stCondLst>
                                    <p:cond delay="0"/>
                                  </p:stCondLst>
                                  <p:childTnLst>
                                    <p:set>
                                      <p:cBhvr>
                                        <p:cTn id="25" dur="1" fill="hold">
                                          <p:stCondLst>
                                            <p:cond delay="0"/>
                                          </p:stCondLst>
                                        </p:cTn>
                                        <p:tgtEl>
                                          <p:spTgt spid="6">
                                            <p:txEl>
                                              <p:pRg st="3" end="3"/>
                                            </p:txEl>
                                          </p:spTgt>
                                        </p:tgtEl>
                                        <p:attrNameLst>
                                          <p:attrName>style.visibility</p:attrName>
                                        </p:attrNameLst>
                                      </p:cBhvr>
                                      <p:to>
                                        <p:strVal val="visible"/>
                                      </p:to>
                                    </p:set>
                                    <p:animEffect transition="in" filter="fade">
                                      <p:cBhvr>
                                        <p:cTn id="26" dur="1000"/>
                                        <p:tgtEl>
                                          <p:spTgt spid="6">
                                            <p:txEl>
                                              <p:pRg st="3" end="3"/>
                                            </p:txEl>
                                          </p:spTgt>
                                        </p:tgtEl>
                                      </p:cBhvr>
                                    </p:animEffect>
                                    <p:anim calcmode="lin" valueType="num">
                                      <p:cBhvr>
                                        <p:cTn id="27" dur="1000" fill="hold"/>
                                        <p:tgtEl>
                                          <p:spTgt spid="6">
                                            <p:txEl>
                                              <p:pRg st="3" end="3"/>
                                            </p:txEl>
                                          </p:spTgt>
                                        </p:tgtEl>
                                        <p:attrNameLst>
                                          <p:attrName>ppt_x</p:attrName>
                                        </p:attrNameLst>
                                      </p:cBhvr>
                                      <p:tavLst>
                                        <p:tav tm="0">
                                          <p:val>
                                            <p:strVal val="#ppt_x"/>
                                          </p:val>
                                        </p:tav>
                                        <p:tav tm="100000">
                                          <p:val>
                                            <p:strVal val="#ppt_x"/>
                                          </p:val>
                                        </p:tav>
                                      </p:tavLst>
                                    </p:anim>
                                    <p:anim calcmode="lin" valueType="num">
                                      <p:cBhvr>
                                        <p:cTn id="28" dur="1000" fill="hold"/>
                                        <p:tgtEl>
                                          <p:spTgt spid="6">
                                            <p:txEl>
                                              <p:pRg st="3" end="3"/>
                                            </p:txEl>
                                          </p:spTgt>
                                        </p:tgtEl>
                                        <p:attrNameLst>
                                          <p:attrName>ppt_y</p:attrName>
                                        </p:attrNameLst>
                                      </p:cBhvr>
                                      <p:tavLst>
                                        <p:tav tm="0">
                                          <p:val>
                                            <p:strVal val="#ppt_y+.1"/>
                                          </p:val>
                                        </p:tav>
                                        <p:tav tm="100000">
                                          <p:val>
                                            <p:strVal val="#ppt_y"/>
                                          </p:val>
                                        </p:tav>
                                      </p:tavLst>
                                    </p:anim>
                                  </p:childTnLst>
                                </p:cTn>
                              </p:par>
                              <p:par>
                                <p:cTn id="29" presetID="42" presetClass="entr" presetSubtype="0" fill="hold" nodeType="withEffect">
                                  <p:stCondLst>
                                    <p:cond delay="0"/>
                                  </p:stCondLst>
                                  <p:childTnLst>
                                    <p:set>
                                      <p:cBhvr>
                                        <p:cTn id="30" dur="1" fill="hold">
                                          <p:stCondLst>
                                            <p:cond delay="0"/>
                                          </p:stCondLst>
                                        </p:cTn>
                                        <p:tgtEl>
                                          <p:spTgt spid="6">
                                            <p:txEl>
                                              <p:pRg st="4" end="4"/>
                                            </p:txEl>
                                          </p:spTgt>
                                        </p:tgtEl>
                                        <p:attrNameLst>
                                          <p:attrName>style.visibility</p:attrName>
                                        </p:attrNameLst>
                                      </p:cBhvr>
                                      <p:to>
                                        <p:strVal val="visible"/>
                                      </p:to>
                                    </p:set>
                                    <p:animEffect transition="in" filter="fade">
                                      <p:cBhvr>
                                        <p:cTn id="31" dur="1000"/>
                                        <p:tgtEl>
                                          <p:spTgt spid="6">
                                            <p:txEl>
                                              <p:pRg st="4" end="4"/>
                                            </p:txEl>
                                          </p:spTgt>
                                        </p:tgtEl>
                                      </p:cBhvr>
                                    </p:animEffect>
                                    <p:anim calcmode="lin" valueType="num">
                                      <p:cBhvr>
                                        <p:cTn id="32" dur="1000" fill="hold"/>
                                        <p:tgtEl>
                                          <p:spTgt spid="6">
                                            <p:txEl>
                                              <p:pRg st="4" end="4"/>
                                            </p:txEl>
                                          </p:spTgt>
                                        </p:tgtEl>
                                        <p:attrNameLst>
                                          <p:attrName>ppt_x</p:attrName>
                                        </p:attrNameLst>
                                      </p:cBhvr>
                                      <p:tavLst>
                                        <p:tav tm="0">
                                          <p:val>
                                            <p:strVal val="#ppt_x"/>
                                          </p:val>
                                        </p:tav>
                                        <p:tav tm="100000">
                                          <p:val>
                                            <p:strVal val="#ppt_x"/>
                                          </p:val>
                                        </p:tav>
                                      </p:tavLst>
                                    </p:anim>
                                    <p:anim calcmode="lin" valueType="num">
                                      <p:cBhvr>
                                        <p:cTn id="33" dur="1000" fill="hold"/>
                                        <p:tgtEl>
                                          <p:spTgt spid="6">
                                            <p:txEl>
                                              <p:pRg st="4" end="4"/>
                                            </p:txEl>
                                          </p:spTgt>
                                        </p:tgtEl>
                                        <p:attrNameLst>
                                          <p:attrName>ppt_y</p:attrName>
                                        </p:attrNameLst>
                                      </p:cBhvr>
                                      <p:tavLst>
                                        <p:tav tm="0">
                                          <p:val>
                                            <p:strVal val="#ppt_y+.1"/>
                                          </p:val>
                                        </p:tav>
                                        <p:tav tm="100000">
                                          <p:val>
                                            <p:strVal val="#ppt_y"/>
                                          </p:val>
                                        </p:tav>
                                      </p:tavLst>
                                    </p:anim>
                                  </p:childTnLst>
                                </p:cTn>
                              </p:par>
                              <p:par>
                                <p:cTn id="34" presetID="42" presetClass="entr" presetSubtype="0" fill="hold" nodeType="withEffect">
                                  <p:stCondLst>
                                    <p:cond delay="0"/>
                                  </p:stCondLst>
                                  <p:childTnLst>
                                    <p:set>
                                      <p:cBhvr>
                                        <p:cTn id="35" dur="1" fill="hold">
                                          <p:stCondLst>
                                            <p:cond delay="0"/>
                                          </p:stCondLst>
                                        </p:cTn>
                                        <p:tgtEl>
                                          <p:spTgt spid="6">
                                            <p:txEl>
                                              <p:pRg st="5" end="5"/>
                                            </p:txEl>
                                          </p:spTgt>
                                        </p:tgtEl>
                                        <p:attrNameLst>
                                          <p:attrName>style.visibility</p:attrName>
                                        </p:attrNameLst>
                                      </p:cBhvr>
                                      <p:to>
                                        <p:strVal val="visible"/>
                                      </p:to>
                                    </p:set>
                                    <p:animEffect transition="in" filter="fade">
                                      <p:cBhvr>
                                        <p:cTn id="36" dur="1000"/>
                                        <p:tgtEl>
                                          <p:spTgt spid="6">
                                            <p:txEl>
                                              <p:pRg st="5" end="5"/>
                                            </p:txEl>
                                          </p:spTgt>
                                        </p:tgtEl>
                                      </p:cBhvr>
                                    </p:animEffect>
                                    <p:anim calcmode="lin" valueType="num">
                                      <p:cBhvr>
                                        <p:cTn id="37" dur="1000" fill="hold"/>
                                        <p:tgtEl>
                                          <p:spTgt spid="6">
                                            <p:txEl>
                                              <p:pRg st="5" end="5"/>
                                            </p:txEl>
                                          </p:spTgt>
                                        </p:tgtEl>
                                        <p:attrNameLst>
                                          <p:attrName>ppt_x</p:attrName>
                                        </p:attrNameLst>
                                      </p:cBhvr>
                                      <p:tavLst>
                                        <p:tav tm="0">
                                          <p:val>
                                            <p:strVal val="#ppt_x"/>
                                          </p:val>
                                        </p:tav>
                                        <p:tav tm="100000">
                                          <p:val>
                                            <p:strVal val="#ppt_x"/>
                                          </p:val>
                                        </p:tav>
                                      </p:tavLst>
                                    </p:anim>
                                    <p:anim calcmode="lin" valueType="num">
                                      <p:cBhvr>
                                        <p:cTn id="38" dur="1000" fill="hold"/>
                                        <p:tgtEl>
                                          <p:spTgt spid="6">
                                            <p:txEl>
                                              <p:pRg st="5" end="5"/>
                                            </p:txEl>
                                          </p:spTgt>
                                        </p:tgtEl>
                                        <p:attrNameLst>
                                          <p:attrName>ppt_y</p:attrName>
                                        </p:attrNameLst>
                                      </p:cBhvr>
                                      <p:tavLst>
                                        <p:tav tm="0">
                                          <p:val>
                                            <p:strVal val="#ppt_y+.1"/>
                                          </p:val>
                                        </p:tav>
                                        <p:tav tm="100000">
                                          <p:val>
                                            <p:strVal val="#ppt_y"/>
                                          </p:val>
                                        </p:tav>
                                      </p:tavLst>
                                    </p:anim>
                                  </p:childTnLst>
                                </p:cTn>
                              </p:par>
                              <p:par>
                                <p:cTn id="39" presetID="42" presetClass="entr" presetSubtype="0" fill="hold" nodeType="withEffect">
                                  <p:stCondLst>
                                    <p:cond delay="0"/>
                                  </p:stCondLst>
                                  <p:childTnLst>
                                    <p:set>
                                      <p:cBhvr>
                                        <p:cTn id="40" dur="1" fill="hold">
                                          <p:stCondLst>
                                            <p:cond delay="0"/>
                                          </p:stCondLst>
                                        </p:cTn>
                                        <p:tgtEl>
                                          <p:spTgt spid="6">
                                            <p:txEl>
                                              <p:pRg st="6" end="6"/>
                                            </p:txEl>
                                          </p:spTgt>
                                        </p:tgtEl>
                                        <p:attrNameLst>
                                          <p:attrName>style.visibility</p:attrName>
                                        </p:attrNameLst>
                                      </p:cBhvr>
                                      <p:to>
                                        <p:strVal val="visible"/>
                                      </p:to>
                                    </p:set>
                                    <p:animEffect transition="in" filter="fade">
                                      <p:cBhvr>
                                        <p:cTn id="41" dur="1000"/>
                                        <p:tgtEl>
                                          <p:spTgt spid="6">
                                            <p:txEl>
                                              <p:pRg st="6" end="6"/>
                                            </p:txEl>
                                          </p:spTgt>
                                        </p:tgtEl>
                                      </p:cBhvr>
                                    </p:animEffect>
                                    <p:anim calcmode="lin" valueType="num">
                                      <p:cBhvr>
                                        <p:cTn id="42" dur="1000" fill="hold"/>
                                        <p:tgtEl>
                                          <p:spTgt spid="6">
                                            <p:txEl>
                                              <p:pRg st="6" end="6"/>
                                            </p:txEl>
                                          </p:spTgt>
                                        </p:tgtEl>
                                        <p:attrNameLst>
                                          <p:attrName>ppt_x</p:attrName>
                                        </p:attrNameLst>
                                      </p:cBhvr>
                                      <p:tavLst>
                                        <p:tav tm="0">
                                          <p:val>
                                            <p:strVal val="#ppt_x"/>
                                          </p:val>
                                        </p:tav>
                                        <p:tav tm="100000">
                                          <p:val>
                                            <p:strVal val="#ppt_x"/>
                                          </p:val>
                                        </p:tav>
                                      </p:tavLst>
                                    </p:anim>
                                    <p:anim calcmode="lin" valueType="num">
                                      <p:cBhvr>
                                        <p:cTn id="43" dur="1000" fill="hold"/>
                                        <p:tgtEl>
                                          <p:spTgt spid="6">
                                            <p:txEl>
                                              <p:pRg st="6" end="6"/>
                                            </p:txEl>
                                          </p:spTgt>
                                        </p:tgtEl>
                                        <p:attrNameLst>
                                          <p:attrName>ppt_y</p:attrName>
                                        </p:attrNameLst>
                                      </p:cBhvr>
                                      <p:tavLst>
                                        <p:tav tm="0">
                                          <p:val>
                                            <p:strVal val="#ppt_y+.1"/>
                                          </p:val>
                                        </p:tav>
                                        <p:tav tm="100000">
                                          <p:val>
                                            <p:strVal val="#ppt_y"/>
                                          </p:val>
                                        </p:tav>
                                      </p:tavLst>
                                    </p:anim>
                                  </p:childTnLst>
                                </p:cTn>
                              </p:par>
                              <p:par>
                                <p:cTn id="44" presetID="42" presetClass="entr" presetSubtype="0" fill="hold" nodeType="withEffect">
                                  <p:stCondLst>
                                    <p:cond delay="0"/>
                                  </p:stCondLst>
                                  <p:childTnLst>
                                    <p:set>
                                      <p:cBhvr>
                                        <p:cTn id="45" dur="1" fill="hold">
                                          <p:stCondLst>
                                            <p:cond delay="0"/>
                                          </p:stCondLst>
                                        </p:cTn>
                                        <p:tgtEl>
                                          <p:spTgt spid="6">
                                            <p:txEl>
                                              <p:pRg st="7" end="7"/>
                                            </p:txEl>
                                          </p:spTgt>
                                        </p:tgtEl>
                                        <p:attrNameLst>
                                          <p:attrName>style.visibility</p:attrName>
                                        </p:attrNameLst>
                                      </p:cBhvr>
                                      <p:to>
                                        <p:strVal val="visible"/>
                                      </p:to>
                                    </p:set>
                                    <p:animEffect transition="in" filter="fade">
                                      <p:cBhvr>
                                        <p:cTn id="46" dur="1000"/>
                                        <p:tgtEl>
                                          <p:spTgt spid="6">
                                            <p:txEl>
                                              <p:pRg st="7" end="7"/>
                                            </p:txEl>
                                          </p:spTgt>
                                        </p:tgtEl>
                                      </p:cBhvr>
                                    </p:animEffect>
                                    <p:anim calcmode="lin" valueType="num">
                                      <p:cBhvr>
                                        <p:cTn id="47" dur="1000" fill="hold"/>
                                        <p:tgtEl>
                                          <p:spTgt spid="6">
                                            <p:txEl>
                                              <p:pRg st="7" end="7"/>
                                            </p:txEl>
                                          </p:spTgt>
                                        </p:tgtEl>
                                        <p:attrNameLst>
                                          <p:attrName>ppt_x</p:attrName>
                                        </p:attrNameLst>
                                      </p:cBhvr>
                                      <p:tavLst>
                                        <p:tav tm="0">
                                          <p:val>
                                            <p:strVal val="#ppt_x"/>
                                          </p:val>
                                        </p:tav>
                                        <p:tav tm="100000">
                                          <p:val>
                                            <p:strVal val="#ppt_x"/>
                                          </p:val>
                                        </p:tav>
                                      </p:tavLst>
                                    </p:anim>
                                    <p:anim calcmode="lin" valueType="num">
                                      <p:cBhvr>
                                        <p:cTn id="48" dur="1000" fill="hold"/>
                                        <p:tgtEl>
                                          <p:spTgt spid="6">
                                            <p:txEl>
                                              <p:pRg st="7" end="7"/>
                                            </p:txEl>
                                          </p:spTgt>
                                        </p:tgtEl>
                                        <p:attrNameLst>
                                          <p:attrName>ppt_y</p:attrName>
                                        </p:attrNameLst>
                                      </p:cBhvr>
                                      <p:tavLst>
                                        <p:tav tm="0">
                                          <p:val>
                                            <p:strVal val="#ppt_y+.1"/>
                                          </p:val>
                                        </p:tav>
                                        <p:tav tm="100000">
                                          <p:val>
                                            <p:strVal val="#ppt_y"/>
                                          </p:val>
                                        </p:tav>
                                      </p:tavLst>
                                    </p:anim>
                                  </p:childTnLst>
                                </p:cTn>
                              </p:par>
                              <p:par>
                                <p:cTn id="49" presetID="42" presetClass="entr" presetSubtype="0" fill="hold" nodeType="withEffect">
                                  <p:stCondLst>
                                    <p:cond delay="0"/>
                                  </p:stCondLst>
                                  <p:childTnLst>
                                    <p:set>
                                      <p:cBhvr>
                                        <p:cTn id="50" dur="1" fill="hold">
                                          <p:stCondLst>
                                            <p:cond delay="0"/>
                                          </p:stCondLst>
                                        </p:cTn>
                                        <p:tgtEl>
                                          <p:spTgt spid="6">
                                            <p:txEl>
                                              <p:pRg st="8" end="8"/>
                                            </p:txEl>
                                          </p:spTgt>
                                        </p:tgtEl>
                                        <p:attrNameLst>
                                          <p:attrName>style.visibility</p:attrName>
                                        </p:attrNameLst>
                                      </p:cBhvr>
                                      <p:to>
                                        <p:strVal val="visible"/>
                                      </p:to>
                                    </p:set>
                                    <p:animEffect transition="in" filter="fade">
                                      <p:cBhvr>
                                        <p:cTn id="51" dur="1000"/>
                                        <p:tgtEl>
                                          <p:spTgt spid="6">
                                            <p:txEl>
                                              <p:pRg st="8" end="8"/>
                                            </p:txEl>
                                          </p:spTgt>
                                        </p:tgtEl>
                                      </p:cBhvr>
                                    </p:animEffect>
                                    <p:anim calcmode="lin" valueType="num">
                                      <p:cBhvr>
                                        <p:cTn id="52" dur="1000" fill="hold"/>
                                        <p:tgtEl>
                                          <p:spTgt spid="6">
                                            <p:txEl>
                                              <p:pRg st="8" end="8"/>
                                            </p:txEl>
                                          </p:spTgt>
                                        </p:tgtEl>
                                        <p:attrNameLst>
                                          <p:attrName>ppt_x</p:attrName>
                                        </p:attrNameLst>
                                      </p:cBhvr>
                                      <p:tavLst>
                                        <p:tav tm="0">
                                          <p:val>
                                            <p:strVal val="#ppt_x"/>
                                          </p:val>
                                        </p:tav>
                                        <p:tav tm="100000">
                                          <p:val>
                                            <p:strVal val="#ppt_x"/>
                                          </p:val>
                                        </p:tav>
                                      </p:tavLst>
                                    </p:anim>
                                    <p:anim calcmode="lin" valueType="num">
                                      <p:cBhvr>
                                        <p:cTn id="53" dur="1000" fill="hold"/>
                                        <p:tgtEl>
                                          <p:spTgt spid="6">
                                            <p:txEl>
                                              <p:pRg st="8" end="8"/>
                                            </p:txEl>
                                          </p:spTgt>
                                        </p:tgtEl>
                                        <p:attrNameLst>
                                          <p:attrName>ppt_y</p:attrName>
                                        </p:attrNameLst>
                                      </p:cBhvr>
                                      <p:tavLst>
                                        <p:tav tm="0">
                                          <p:val>
                                            <p:strVal val="#ppt_y+.1"/>
                                          </p:val>
                                        </p:tav>
                                        <p:tav tm="100000">
                                          <p:val>
                                            <p:strVal val="#ppt_y"/>
                                          </p:val>
                                        </p:tav>
                                      </p:tavLst>
                                    </p:anim>
                                  </p:childTnLst>
                                </p:cTn>
                              </p:par>
                              <p:par>
                                <p:cTn id="54" presetID="42" presetClass="entr" presetSubtype="0" fill="hold" nodeType="withEffect">
                                  <p:stCondLst>
                                    <p:cond delay="0"/>
                                  </p:stCondLst>
                                  <p:childTnLst>
                                    <p:set>
                                      <p:cBhvr>
                                        <p:cTn id="55" dur="1" fill="hold">
                                          <p:stCondLst>
                                            <p:cond delay="0"/>
                                          </p:stCondLst>
                                        </p:cTn>
                                        <p:tgtEl>
                                          <p:spTgt spid="6">
                                            <p:txEl>
                                              <p:pRg st="9" end="9"/>
                                            </p:txEl>
                                          </p:spTgt>
                                        </p:tgtEl>
                                        <p:attrNameLst>
                                          <p:attrName>style.visibility</p:attrName>
                                        </p:attrNameLst>
                                      </p:cBhvr>
                                      <p:to>
                                        <p:strVal val="visible"/>
                                      </p:to>
                                    </p:set>
                                    <p:animEffect transition="in" filter="fade">
                                      <p:cBhvr>
                                        <p:cTn id="56" dur="1000"/>
                                        <p:tgtEl>
                                          <p:spTgt spid="6">
                                            <p:txEl>
                                              <p:pRg st="9" end="9"/>
                                            </p:txEl>
                                          </p:spTgt>
                                        </p:tgtEl>
                                      </p:cBhvr>
                                    </p:animEffect>
                                    <p:anim calcmode="lin" valueType="num">
                                      <p:cBhvr>
                                        <p:cTn id="57" dur="1000" fill="hold"/>
                                        <p:tgtEl>
                                          <p:spTgt spid="6">
                                            <p:txEl>
                                              <p:pRg st="9" end="9"/>
                                            </p:txEl>
                                          </p:spTgt>
                                        </p:tgtEl>
                                        <p:attrNameLst>
                                          <p:attrName>ppt_x</p:attrName>
                                        </p:attrNameLst>
                                      </p:cBhvr>
                                      <p:tavLst>
                                        <p:tav tm="0">
                                          <p:val>
                                            <p:strVal val="#ppt_x"/>
                                          </p:val>
                                        </p:tav>
                                        <p:tav tm="100000">
                                          <p:val>
                                            <p:strVal val="#ppt_x"/>
                                          </p:val>
                                        </p:tav>
                                      </p:tavLst>
                                    </p:anim>
                                    <p:anim calcmode="lin" valueType="num">
                                      <p:cBhvr>
                                        <p:cTn id="58" dur="1000" fill="hold"/>
                                        <p:tgtEl>
                                          <p:spTgt spid="6">
                                            <p:txEl>
                                              <p:pRg st="9" end="9"/>
                                            </p:txEl>
                                          </p:spTgt>
                                        </p:tgtEl>
                                        <p:attrNameLst>
                                          <p:attrName>ppt_y</p:attrName>
                                        </p:attrNameLst>
                                      </p:cBhvr>
                                      <p:tavLst>
                                        <p:tav tm="0">
                                          <p:val>
                                            <p:strVal val="#ppt_y+.1"/>
                                          </p:val>
                                        </p:tav>
                                        <p:tav tm="100000">
                                          <p:val>
                                            <p:strVal val="#ppt_y"/>
                                          </p:val>
                                        </p:tav>
                                      </p:tavLst>
                                    </p:anim>
                                  </p:childTnLst>
                                </p:cTn>
                              </p:par>
                              <p:par>
                                <p:cTn id="59" presetID="42" presetClass="entr" presetSubtype="0" fill="hold" nodeType="withEffect">
                                  <p:stCondLst>
                                    <p:cond delay="0"/>
                                  </p:stCondLst>
                                  <p:childTnLst>
                                    <p:set>
                                      <p:cBhvr>
                                        <p:cTn id="60" dur="1" fill="hold">
                                          <p:stCondLst>
                                            <p:cond delay="0"/>
                                          </p:stCondLst>
                                        </p:cTn>
                                        <p:tgtEl>
                                          <p:spTgt spid="6">
                                            <p:txEl>
                                              <p:pRg st="10" end="10"/>
                                            </p:txEl>
                                          </p:spTgt>
                                        </p:tgtEl>
                                        <p:attrNameLst>
                                          <p:attrName>style.visibility</p:attrName>
                                        </p:attrNameLst>
                                      </p:cBhvr>
                                      <p:to>
                                        <p:strVal val="visible"/>
                                      </p:to>
                                    </p:set>
                                    <p:animEffect transition="in" filter="fade">
                                      <p:cBhvr>
                                        <p:cTn id="61" dur="1000"/>
                                        <p:tgtEl>
                                          <p:spTgt spid="6">
                                            <p:txEl>
                                              <p:pRg st="10" end="10"/>
                                            </p:txEl>
                                          </p:spTgt>
                                        </p:tgtEl>
                                      </p:cBhvr>
                                    </p:animEffect>
                                    <p:anim calcmode="lin" valueType="num">
                                      <p:cBhvr>
                                        <p:cTn id="62" dur="1000" fill="hold"/>
                                        <p:tgtEl>
                                          <p:spTgt spid="6">
                                            <p:txEl>
                                              <p:pRg st="10" end="10"/>
                                            </p:txEl>
                                          </p:spTgt>
                                        </p:tgtEl>
                                        <p:attrNameLst>
                                          <p:attrName>ppt_x</p:attrName>
                                        </p:attrNameLst>
                                      </p:cBhvr>
                                      <p:tavLst>
                                        <p:tav tm="0">
                                          <p:val>
                                            <p:strVal val="#ppt_x"/>
                                          </p:val>
                                        </p:tav>
                                        <p:tav tm="100000">
                                          <p:val>
                                            <p:strVal val="#ppt_x"/>
                                          </p:val>
                                        </p:tav>
                                      </p:tavLst>
                                    </p:anim>
                                    <p:anim calcmode="lin" valueType="num">
                                      <p:cBhvr>
                                        <p:cTn id="63" dur="1000" fill="hold"/>
                                        <p:tgtEl>
                                          <p:spTgt spid="6">
                                            <p:txEl>
                                              <p:pRg st="10" end="10"/>
                                            </p:txEl>
                                          </p:spTgt>
                                        </p:tgtEl>
                                        <p:attrNameLst>
                                          <p:attrName>ppt_y</p:attrName>
                                        </p:attrNameLst>
                                      </p:cBhvr>
                                      <p:tavLst>
                                        <p:tav tm="0">
                                          <p:val>
                                            <p:strVal val="#ppt_y+.1"/>
                                          </p:val>
                                        </p:tav>
                                        <p:tav tm="100000">
                                          <p:val>
                                            <p:strVal val="#ppt_y"/>
                                          </p:val>
                                        </p:tav>
                                      </p:tavLst>
                                    </p:anim>
                                  </p:childTnLst>
                                </p:cTn>
                              </p:par>
                              <p:par>
                                <p:cTn id="64" presetID="42" presetClass="entr" presetSubtype="0" fill="hold" nodeType="withEffect">
                                  <p:stCondLst>
                                    <p:cond delay="0"/>
                                  </p:stCondLst>
                                  <p:childTnLst>
                                    <p:set>
                                      <p:cBhvr>
                                        <p:cTn id="65" dur="1" fill="hold">
                                          <p:stCondLst>
                                            <p:cond delay="0"/>
                                          </p:stCondLst>
                                        </p:cTn>
                                        <p:tgtEl>
                                          <p:spTgt spid="6">
                                            <p:txEl>
                                              <p:pRg st="11" end="11"/>
                                            </p:txEl>
                                          </p:spTgt>
                                        </p:tgtEl>
                                        <p:attrNameLst>
                                          <p:attrName>style.visibility</p:attrName>
                                        </p:attrNameLst>
                                      </p:cBhvr>
                                      <p:to>
                                        <p:strVal val="visible"/>
                                      </p:to>
                                    </p:set>
                                    <p:animEffect transition="in" filter="fade">
                                      <p:cBhvr>
                                        <p:cTn id="66" dur="1000"/>
                                        <p:tgtEl>
                                          <p:spTgt spid="6">
                                            <p:txEl>
                                              <p:pRg st="11" end="11"/>
                                            </p:txEl>
                                          </p:spTgt>
                                        </p:tgtEl>
                                      </p:cBhvr>
                                    </p:animEffect>
                                    <p:anim calcmode="lin" valueType="num">
                                      <p:cBhvr>
                                        <p:cTn id="67" dur="1000" fill="hold"/>
                                        <p:tgtEl>
                                          <p:spTgt spid="6">
                                            <p:txEl>
                                              <p:pRg st="11" end="11"/>
                                            </p:txEl>
                                          </p:spTgt>
                                        </p:tgtEl>
                                        <p:attrNameLst>
                                          <p:attrName>ppt_x</p:attrName>
                                        </p:attrNameLst>
                                      </p:cBhvr>
                                      <p:tavLst>
                                        <p:tav tm="0">
                                          <p:val>
                                            <p:strVal val="#ppt_x"/>
                                          </p:val>
                                        </p:tav>
                                        <p:tav tm="100000">
                                          <p:val>
                                            <p:strVal val="#ppt_x"/>
                                          </p:val>
                                        </p:tav>
                                      </p:tavLst>
                                    </p:anim>
                                    <p:anim calcmode="lin" valueType="num">
                                      <p:cBhvr>
                                        <p:cTn id="68" dur="1000" fill="hold"/>
                                        <p:tgtEl>
                                          <p:spTgt spid="6">
                                            <p:txEl>
                                              <p:pRg st="11" end="11"/>
                                            </p:txEl>
                                          </p:spTgt>
                                        </p:tgtEl>
                                        <p:attrNameLst>
                                          <p:attrName>ppt_y</p:attrName>
                                        </p:attrNameLst>
                                      </p:cBhvr>
                                      <p:tavLst>
                                        <p:tav tm="0">
                                          <p:val>
                                            <p:strVal val="#ppt_y+.1"/>
                                          </p:val>
                                        </p:tav>
                                        <p:tav tm="100000">
                                          <p:val>
                                            <p:strVal val="#ppt_y"/>
                                          </p:val>
                                        </p:tav>
                                      </p:tavLst>
                                    </p:anim>
                                  </p:childTnLst>
                                </p:cTn>
                              </p:par>
                              <p:par>
                                <p:cTn id="69" presetID="42" presetClass="entr" presetSubtype="0" fill="hold" nodeType="withEffect">
                                  <p:stCondLst>
                                    <p:cond delay="0"/>
                                  </p:stCondLst>
                                  <p:childTnLst>
                                    <p:set>
                                      <p:cBhvr>
                                        <p:cTn id="70" dur="1" fill="hold">
                                          <p:stCondLst>
                                            <p:cond delay="0"/>
                                          </p:stCondLst>
                                        </p:cTn>
                                        <p:tgtEl>
                                          <p:spTgt spid="6">
                                            <p:txEl>
                                              <p:pRg st="12" end="12"/>
                                            </p:txEl>
                                          </p:spTgt>
                                        </p:tgtEl>
                                        <p:attrNameLst>
                                          <p:attrName>style.visibility</p:attrName>
                                        </p:attrNameLst>
                                      </p:cBhvr>
                                      <p:to>
                                        <p:strVal val="visible"/>
                                      </p:to>
                                    </p:set>
                                    <p:animEffect transition="in" filter="fade">
                                      <p:cBhvr>
                                        <p:cTn id="71" dur="1000"/>
                                        <p:tgtEl>
                                          <p:spTgt spid="6">
                                            <p:txEl>
                                              <p:pRg st="12" end="12"/>
                                            </p:txEl>
                                          </p:spTgt>
                                        </p:tgtEl>
                                      </p:cBhvr>
                                    </p:animEffect>
                                    <p:anim calcmode="lin" valueType="num">
                                      <p:cBhvr>
                                        <p:cTn id="72" dur="1000" fill="hold"/>
                                        <p:tgtEl>
                                          <p:spTgt spid="6">
                                            <p:txEl>
                                              <p:pRg st="12" end="12"/>
                                            </p:txEl>
                                          </p:spTgt>
                                        </p:tgtEl>
                                        <p:attrNameLst>
                                          <p:attrName>ppt_x</p:attrName>
                                        </p:attrNameLst>
                                      </p:cBhvr>
                                      <p:tavLst>
                                        <p:tav tm="0">
                                          <p:val>
                                            <p:strVal val="#ppt_x"/>
                                          </p:val>
                                        </p:tav>
                                        <p:tav tm="100000">
                                          <p:val>
                                            <p:strVal val="#ppt_x"/>
                                          </p:val>
                                        </p:tav>
                                      </p:tavLst>
                                    </p:anim>
                                    <p:anim calcmode="lin" valueType="num">
                                      <p:cBhvr>
                                        <p:cTn id="73" dur="1000" fill="hold"/>
                                        <p:tgtEl>
                                          <p:spTgt spid="6">
                                            <p:txEl>
                                              <p:pRg st="12" end="12"/>
                                            </p:txEl>
                                          </p:spTgt>
                                        </p:tgtEl>
                                        <p:attrNameLst>
                                          <p:attrName>ppt_y</p:attrName>
                                        </p:attrNameLst>
                                      </p:cBhvr>
                                      <p:tavLst>
                                        <p:tav tm="0">
                                          <p:val>
                                            <p:strVal val="#ppt_y+.1"/>
                                          </p:val>
                                        </p:tav>
                                        <p:tav tm="100000">
                                          <p:val>
                                            <p:strVal val="#ppt_y"/>
                                          </p:val>
                                        </p:tav>
                                      </p:tavLst>
                                    </p:anim>
                                  </p:childTnLst>
                                </p:cTn>
                              </p:par>
                              <p:par>
                                <p:cTn id="74" presetID="42" presetClass="entr" presetSubtype="0" fill="hold" nodeType="withEffect">
                                  <p:stCondLst>
                                    <p:cond delay="0"/>
                                  </p:stCondLst>
                                  <p:childTnLst>
                                    <p:set>
                                      <p:cBhvr>
                                        <p:cTn id="75" dur="1" fill="hold">
                                          <p:stCondLst>
                                            <p:cond delay="0"/>
                                          </p:stCondLst>
                                        </p:cTn>
                                        <p:tgtEl>
                                          <p:spTgt spid="6">
                                            <p:txEl>
                                              <p:pRg st="13" end="13"/>
                                            </p:txEl>
                                          </p:spTgt>
                                        </p:tgtEl>
                                        <p:attrNameLst>
                                          <p:attrName>style.visibility</p:attrName>
                                        </p:attrNameLst>
                                      </p:cBhvr>
                                      <p:to>
                                        <p:strVal val="visible"/>
                                      </p:to>
                                    </p:set>
                                    <p:animEffect transition="in" filter="fade">
                                      <p:cBhvr>
                                        <p:cTn id="76" dur="1000"/>
                                        <p:tgtEl>
                                          <p:spTgt spid="6">
                                            <p:txEl>
                                              <p:pRg st="13" end="13"/>
                                            </p:txEl>
                                          </p:spTgt>
                                        </p:tgtEl>
                                      </p:cBhvr>
                                    </p:animEffect>
                                    <p:anim calcmode="lin" valueType="num">
                                      <p:cBhvr>
                                        <p:cTn id="77" dur="1000" fill="hold"/>
                                        <p:tgtEl>
                                          <p:spTgt spid="6">
                                            <p:txEl>
                                              <p:pRg st="13" end="13"/>
                                            </p:txEl>
                                          </p:spTgt>
                                        </p:tgtEl>
                                        <p:attrNameLst>
                                          <p:attrName>ppt_x</p:attrName>
                                        </p:attrNameLst>
                                      </p:cBhvr>
                                      <p:tavLst>
                                        <p:tav tm="0">
                                          <p:val>
                                            <p:strVal val="#ppt_x"/>
                                          </p:val>
                                        </p:tav>
                                        <p:tav tm="100000">
                                          <p:val>
                                            <p:strVal val="#ppt_x"/>
                                          </p:val>
                                        </p:tav>
                                      </p:tavLst>
                                    </p:anim>
                                    <p:anim calcmode="lin" valueType="num">
                                      <p:cBhvr>
                                        <p:cTn id="78" dur="1000" fill="hold"/>
                                        <p:tgtEl>
                                          <p:spTgt spid="6">
                                            <p:txEl>
                                              <p:pRg st="13" end="13"/>
                                            </p:txEl>
                                          </p:spTgt>
                                        </p:tgtEl>
                                        <p:attrNameLst>
                                          <p:attrName>ppt_y</p:attrName>
                                        </p:attrNameLst>
                                      </p:cBhvr>
                                      <p:tavLst>
                                        <p:tav tm="0">
                                          <p:val>
                                            <p:strVal val="#ppt_y+.1"/>
                                          </p:val>
                                        </p:tav>
                                        <p:tav tm="100000">
                                          <p:val>
                                            <p:strVal val="#ppt_y"/>
                                          </p:val>
                                        </p:tav>
                                      </p:tavLst>
                                    </p:anim>
                                  </p:childTnLst>
                                </p:cTn>
                              </p:par>
                              <p:par>
                                <p:cTn id="79" presetID="42" presetClass="entr" presetSubtype="0" fill="hold" nodeType="withEffect">
                                  <p:stCondLst>
                                    <p:cond delay="0"/>
                                  </p:stCondLst>
                                  <p:childTnLst>
                                    <p:set>
                                      <p:cBhvr>
                                        <p:cTn id="80" dur="1" fill="hold">
                                          <p:stCondLst>
                                            <p:cond delay="0"/>
                                          </p:stCondLst>
                                        </p:cTn>
                                        <p:tgtEl>
                                          <p:spTgt spid="6">
                                            <p:txEl>
                                              <p:pRg st="14" end="14"/>
                                            </p:txEl>
                                          </p:spTgt>
                                        </p:tgtEl>
                                        <p:attrNameLst>
                                          <p:attrName>style.visibility</p:attrName>
                                        </p:attrNameLst>
                                      </p:cBhvr>
                                      <p:to>
                                        <p:strVal val="visible"/>
                                      </p:to>
                                    </p:set>
                                    <p:animEffect transition="in" filter="fade">
                                      <p:cBhvr>
                                        <p:cTn id="81" dur="1000"/>
                                        <p:tgtEl>
                                          <p:spTgt spid="6">
                                            <p:txEl>
                                              <p:pRg st="14" end="14"/>
                                            </p:txEl>
                                          </p:spTgt>
                                        </p:tgtEl>
                                      </p:cBhvr>
                                    </p:animEffect>
                                    <p:anim calcmode="lin" valueType="num">
                                      <p:cBhvr>
                                        <p:cTn id="82" dur="1000" fill="hold"/>
                                        <p:tgtEl>
                                          <p:spTgt spid="6">
                                            <p:txEl>
                                              <p:pRg st="14" end="14"/>
                                            </p:txEl>
                                          </p:spTgt>
                                        </p:tgtEl>
                                        <p:attrNameLst>
                                          <p:attrName>ppt_x</p:attrName>
                                        </p:attrNameLst>
                                      </p:cBhvr>
                                      <p:tavLst>
                                        <p:tav tm="0">
                                          <p:val>
                                            <p:strVal val="#ppt_x"/>
                                          </p:val>
                                        </p:tav>
                                        <p:tav tm="100000">
                                          <p:val>
                                            <p:strVal val="#ppt_x"/>
                                          </p:val>
                                        </p:tav>
                                      </p:tavLst>
                                    </p:anim>
                                    <p:anim calcmode="lin" valueType="num">
                                      <p:cBhvr>
                                        <p:cTn id="83" dur="1000" fill="hold"/>
                                        <p:tgtEl>
                                          <p:spTgt spid="6">
                                            <p:txEl>
                                              <p:pRg st="14" end="14"/>
                                            </p:txEl>
                                          </p:spTgt>
                                        </p:tgtEl>
                                        <p:attrNameLst>
                                          <p:attrName>ppt_y</p:attrName>
                                        </p:attrNameLst>
                                      </p:cBhvr>
                                      <p:tavLst>
                                        <p:tav tm="0">
                                          <p:val>
                                            <p:strVal val="#ppt_y+.1"/>
                                          </p:val>
                                        </p:tav>
                                        <p:tav tm="100000">
                                          <p:val>
                                            <p:strVal val="#ppt_y"/>
                                          </p:val>
                                        </p:tav>
                                      </p:tavLst>
                                    </p:anim>
                                  </p:childTnLst>
                                </p:cTn>
                              </p:par>
                              <p:par>
                                <p:cTn id="84" presetID="42" presetClass="entr" presetSubtype="0" fill="hold" nodeType="withEffect">
                                  <p:stCondLst>
                                    <p:cond delay="0"/>
                                  </p:stCondLst>
                                  <p:childTnLst>
                                    <p:set>
                                      <p:cBhvr>
                                        <p:cTn id="85" dur="1" fill="hold">
                                          <p:stCondLst>
                                            <p:cond delay="0"/>
                                          </p:stCondLst>
                                        </p:cTn>
                                        <p:tgtEl>
                                          <p:spTgt spid="6">
                                            <p:txEl>
                                              <p:pRg st="15" end="15"/>
                                            </p:txEl>
                                          </p:spTgt>
                                        </p:tgtEl>
                                        <p:attrNameLst>
                                          <p:attrName>style.visibility</p:attrName>
                                        </p:attrNameLst>
                                      </p:cBhvr>
                                      <p:to>
                                        <p:strVal val="visible"/>
                                      </p:to>
                                    </p:set>
                                    <p:animEffect transition="in" filter="fade">
                                      <p:cBhvr>
                                        <p:cTn id="86" dur="1000"/>
                                        <p:tgtEl>
                                          <p:spTgt spid="6">
                                            <p:txEl>
                                              <p:pRg st="15" end="15"/>
                                            </p:txEl>
                                          </p:spTgt>
                                        </p:tgtEl>
                                      </p:cBhvr>
                                    </p:animEffect>
                                    <p:anim calcmode="lin" valueType="num">
                                      <p:cBhvr>
                                        <p:cTn id="87" dur="1000" fill="hold"/>
                                        <p:tgtEl>
                                          <p:spTgt spid="6">
                                            <p:txEl>
                                              <p:pRg st="15" end="15"/>
                                            </p:txEl>
                                          </p:spTgt>
                                        </p:tgtEl>
                                        <p:attrNameLst>
                                          <p:attrName>ppt_x</p:attrName>
                                        </p:attrNameLst>
                                      </p:cBhvr>
                                      <p:tavLst>
                                        <p:tav tm="0">
                                          <p:val>
                                            <p:strVal val="#ppt_x"/>
                                          </p:val>
                                        </p:tav>
                                        <p:tav tm="100000">
                                          <p:val>
                                            <p:strVal val="#ppt_x"/>
                                          </p:val>
                                        </p:tav>
                                      </p:tavLst>
                                    </p:anim>
                                    <p:anim calcmode="lin" valueType="num">
                                      <p:cBhvr>
                                        <p:cTn id="88" dur="1000" fill="hold"/>
                                        <p:tgtEl>
                                          <p:spTgt spid="6">
                                            <p:txEl>
                                              <p:pRg st="15" end="15"/>
                                            </p:txEl>
                                          </p:spTgt>
                                        </p:tgtEl>
                                        <p:attrNameLst>
                                          <p:attrName>ppt_y</p:attrName>
                                        </p:attrNameLst>
                                      </p:cBhvr>
                                      <p:tavLst>
                                        <p:tav tm="0">
                                          <p:val>
                                            <p:strVal val="#ppt_y+.1"/>
                                          </p:val>
                                        </p:tav>
                                        <p:tav tm="100000">
                                          <p:val>
                                            <p:strVal val="#ppt_y"/>
                                          </p:val>
                                        </p:tav>
                                      </p:tavLst>
                                    </p:anim>
                                  </p:childTnLst>
                                </p:cTn>
                              </p:par>
                            </p:childTnLst>
                          </p:cTn>
                        </p:par>
                      </p:childTnLst>
                    </p:cTn>
                  </p:par>
                  <p:par>
                    <p:cTn id="89" fill="hold">
                      <p:stCondLst>
                        <p:cond delay="indefinite"/>
                      </p:stCondLst>
                      <p:childTnLst>
                        <p:par>
                          <p:cTn id="90" fill="hold">
                            <p:stCondLst>
                              <p:cond delay="0"/>
                            </p:stCondLst>
                            <p:childTnLst>
                              <p:par>
                                <p:cTn id="91" presetID="53" presetClass="entr" presetSubtype="16" fill="hold" grpId="0" nodeType="clickEffect">
                                  <p:stCondLst>
                                    <p:cond delay="0"/>
                                  </p:stCondLst>
                                  <p:childTnLst>
                                    <p:set>
                                      <p:cBhvr>
                                        <p:cTn id="92" dur="1" fill="hold">
                                          <p:stCondLst>
                                            <p:cond delay="0"/>
                                          </p:stCondLst>
                                        </p:cTn>
                                        <p:tgtEl>
                                          <p:spTgt spid="7"/>
                                        </p:tgtEl>
                                        <p:attrNameLst>
                                          <p:attrName>style.visibility</p:attrName>
                                        </p:attrNameLst>
                                      </p:cBhvr>
                                      <p:to>
                                        <p:strVal val="visible"/>
                                      </p:to>
                                    </p:set>
                                    <p:anim calcmode="lin" valueType="num">
                                      <p:cBhvr>
                                        <p:cTn id="93" dur="1500" fill="hold"/>
                                        <p:tgtEl>
                                          <p:spTgt spid="7"/>
                                        </p:tgtEl>
                                        <p:attrNameLst>
                                          <p:attrName>ppt_w</p:attrName>
                                        </p:attrNameLst>
                                      </p:cBhvr>
                                      <p:tavLst>
                                        <p:tav tm="0">
                                          <p:val>
                                            <p:fltVal val="0"/>
                                          </p:val>
                                        </p:tav>
                                        <p:tav tm="100000">
                                          <p:val>
                                            <p:strVal val="#ppt_w"/>
                                          </p:val>
                                        </p:tav>
                                      </p:tavLst>
                                    </p:anim>
                                    <p:anim calcmode="lin" valueType="num">
                                      <p:cBhvr>
                                        <p:cTn id="94" dur="1500" fill="hold"/>
                                        <p:tgtEl>
                                          <p:spTgt spid="7"/>
                                        </p:tgtEl>
                                        <p:attrNameLst>
                                          <p:attrName>ppt_h</p:attrName>
                                        </p:attrNameLst>
                                      </p:cBhvr>
                                      <p:tavLst>
                                        <p:tav tm="0">
                                          <p:val>
                                            <p:fltVal val="0"/>
                                          </p:val>
                                        </p:tav>
                                        <p:tav tm="100000">
                                          <p:val>
                                            <p:strVal val="#ppt_h"/>
                                          </p:val>
                                        </p:tav>
                                      </p:tavLst>
                                    </p:anim>
                                    <p:animEffect transition="in" filter="fade">
                                      <p:cBhvr>
                                        <p:cTn id="95" dur="1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4" name="Picture 2" descr="http://2.bp.blogspot.com/-CDMBVIPz9Uw/UG-1jX3gCtI/AAAAAAAACiU/SnBHs8A-fmE/s640/October+7.jpg"/>
          <p:cNvPicPr>
            <a:picLocks noChangeAspect="1" noChangeArrowheads="1"/>
          </p:cNvPicPr>
          <p:nvPr/>
        </p:nvPicPr>
        <p:blipFill rotWithShape="1">
          <a:blip r:embed="rId2">
            <a:extLst>
              <a:ext uri="{28A0092B-C50C-407E-A947-70E740481C1C}">
                <a14:useLocalDpi xmlns:a14="http://schemas.microsoft.com/office/drawing/2010/main" val="0"/>
              </a:ext>
            </a:extLst>
          </a:blip>
          <a:srcRect r="23500"/>
          <a:stretch/>
        </p:blipFill>
        <p:spPr bwMode="auto">
          <a:xfrm>
            <a:off x="0" y="0"/>
            <a:ext cx="9144000" cy="6919464"/>
          </a:xfrm>
          <a:prstGeom prst="rect">
            <a:avLst/>
          </a:prstGeom>
          <a:noFill/>
          <a:extLst>
            <a:ext uri="{909E8E84-426E-40DD-AFC4-6F175D3DCCD1}">
              <a14:hiddenFill xmlns:a14="http://schemas.microsoft.com/office/drawing/2010/main">
                <a:solidFill>
                  <a:srgbClr val="FFFFFF"/>
                </a:solidFill>
              </a14:hiddenFill>
            </a:ext>
          </a:extLst>
        </p:spPr>
      </p:pic>
      <p:sp>
        <p:nvSpPr>
          <p:cNvPr id="5" name="Rounded Rectangle 4"/>
          <p:cNvSpPr/>
          <p:nvPr/>
        </p:nvSpPr>
        <p:spPr>
          <a:xfrm>
            <a:off x="98856" y="125052"/>
            <a:ext cx="9017496" cy="6669360"/>
          </a:xfrm>
          <a:prstGeom prst="roundRect">
            <a:avLst/>
          </a:prstGeom>
          <a:solidFill>
            <a:srgbClr val="FFFFC1"/>
          </a:solidFill>
          <a:ln>
            <a:noFill/>
          </a:ln>
          <a:effectLst>
            <a:softEdge rad="317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15000"/>
              </a:lnSpc>
              <a:spcAft>
                <a:spcPts val="1000"/>
              </a:spcAft>
            </a:pPr>
            <a:endParaRPr lang="en-GB" sz="1600" dirty="0">
              <a:ea typeface="Calibri"/>
              <a:cs typeface="Times New Roman"/>
            </a:endParaRPr>
          </a:p>
        </p:txBody>
      </p:sp>
      <p:pic>
        <p:nvPicPr>
          <p:cNvPr id="6" name="Picture 2" descr="http://2.bp.blogspot.com/-CDMBVIPz9Uw/UG-1jX3gCtI/AAAAAAAACiU/SnBHs8A-fmE/s640/October+7.jpg"/>
          <p:cNvPicPr>
            <a:picLocks noChangeAspect="1" noChangeArrowheads="1"/>
          </p:cNvPicPr>
          <p:nvPr/>
        </p:nvPicPr>
        <p:blipFill rotWithShape="1">
          <a:blip r:embed="rId2">
            <a:extLst>
              <a:ext uri="{28A0092B-C50C-407E-A947-70E740481C1C}">
                <a14:useLocalDpi xmlns:a14="http://schemas.microsoft.com/office/drawing/2010/main" val="0"/>
              </a:ext>
            </a:extLst>
          </a:blip>
          <a:srcRect r="23500"/>
          <a:stretch/>
        </p:blipFill>
        <p:spPr bwMode="auto">
          <a:xfrm>
            <a:off x="0" y="0"/>
            <a:ext cx="9144000" cy="6919464"/>
          </a:xfrm>
          <a:prstGeom prst="rect">
            <a:avLst/>
          </a:prstGeom>
          <a:noFill/>
          <a:extLst>
            <a:ext uri="{909E8E84-426E-40DD-AFC4-6F175D3DCCD1}">
              <a14:hiddenFill xmlns:a14="http://schemas.microsoft.com/office/drawing/2010/main">
                <a:solidFill>
                  <a:srgbClr val="FFFFFF"/>
                </a:solidFill>
              </a14:hiddenFill>
            </a:ext>
          </a:extLst>
        </p:spPr>
      </p:pic>
      <p:sp>
        <p:nvSpPr>
          <p:cNvPr id="7" name="Rounded Rectangle 6"/>
          <p:cNvSpPr/>
          <p:nvPr/>
        </p:nvSpPr>
        <p:spPr>
          <a:xfrm>
            <a:off x="98856" y="125052"/>
            <a:ext cx="9017496" cy="6669360"/>
          </a:xfrm>
          <a:prstGeom prst="roundRect">
            <a:avLst/>
          </a:prstGeom>
          <a:solidFill>
            <a:srgbClr val="FFFFC1"/>
          </a:solidFill>
          <a:ln>
            <a:noFill/>
          </a:ln>
          <a:effectLst>
            <a:softEdge rad="317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15000"/>
              </a:lnSpc>
              <a:spcAft>
                <a:spcPts val="1000"/>
              </a:spcAft>
            </a:pPr>
            <a:endParaRPr lang="en-GB" sz="1600" dirty="0">
              <a:ea typeface="Calibri"/>
              <a:cs typeface="Times New Roman"/>
            </a:endParaRPr>
          </a:p>
        </p:txBody>
      </p:sp>
      <p:sp>
        <p:nvSpPr>
          <p:cNvPr id="8" name="TextBox 7"/>
          <p:cNvSpPr txBox="1"/>
          <p:nvPr/>
        </p:nvSpPr>
        <p:spPr>
          <a:xfrm>
            <a:off x="648752" y="608992"/>
            <a:ext cx="8136904" cy="6401753"/>
          </a:xfrm>
          <a:prstGeom prst="rect">
            <a:avLst/>
          </a:prstGeom>
          <a:noFill/>
        </p:spPr>
        <p:txBody>
          <a:bodyPr wrap="square" rtlCol="0">
            <a:spAutoFit/>
          </a:bodyPr>
          <a:lstStyle/>
          <a:p>
            <a:r>
              <a:rPr lang="en-GB" sz="2600" b="1" u="sng" dirty="0">
                <a:solidFill>
                  <a:schemeClr val="accent1">
                    <a:lumMod val="50000"/>
                  </a:schemeClr>
                </a:solidFill>
                <a:latin typeface="Comic Sans MS" panose="030F0702030302020204" pitchFamily="66" charset="0"/>
              </a:rPr>
              <a:t>Do you hate having to look directly at people?</a:t>
            </a:r>
          </a:p>
          <a:p>
            <a:endParaRPr lang="en-GB" sz="2400" dirty="0">
              <a:solidFill>
                <a:schemeClr val="accent1">
                  <a:lumMod val="50000"/>
                </a:schemeClr>
              </a:solidFill>
              <a:latin typeface="Comic Sans MS" panose="030F0702030302020204" pitchFamily="66" charset="0"/>
            </a:endParaRPr>
          </a:p>
          <a:p>
            <a:r>
              <a:rPr lang="en-GB" sz="2400" dirty="0">
                <a:solidFill>
                  <a:schemeClr val="accent1">
                    <a:lumMod val="50000"/>
                  </a:schemeClr>
                </a:solidFill>
                <a:latin typeface="Comic Sans MS" panose="030F0702030302020204" pitchFamily="66" charset="0"/>
              </a:rPr>
              <a:t>Generally, if someone is talking to you, they expect you to look into their eyes - to make ‘eye contact’. For many people with ASD, this is very difficult; it can make them feel very uncomfortable and anxious.</a:t>
            </a:r>
          </a:p>
          <a:p>
            <a:endParaRPr lang="en-GB" sz="2400" dirty="0">
              <a:solidFill>
                <a:schemeClr val="accent1">
                  <a:lumMod val="50000"/>
                </a:schemeClr>
              </a:solidFill>
              <a:latin typeface="Comic Sans MS" panose="030F0702030302020204" pitchFamily="66" charset="0"/>
            </a:endParaRPr>
          </a:p>
          <a:p>
            <a:r>
              <a:rPr lang="en-GB" sz="2400" dirty="0">
                <a:solidFill>
                  <a:schemeClr val="accent1">
                    <a:lumMod val="50000"/>
                  </a:schemeClr>
                </a:solidFill>
                <a:latin typeface="Comic Sans MS" panose="030F0702030302020204" pitchFamily="66" charset="0"/>
              </a:rPr>
              <a:t>At school / college if you don’t look at a teacher when they are talking to you, they may feel you are not listening to them. </a:t>
            </a:r>
          </a:p>
          <a:p>
            <a:endParaRPr lang="en-GB" sz="2400" dirty="0">
              <a:solidFill>
                <a:schemeClr val="accent1">
                  <a:lumMod val="50000"/>
                </a:schemeClr>
              </a:solidFill>
              <a:latin typeface="Comic Sans MS" panose="030F0702030302020204" pitchFamily="66" charset="0"/>
            </a:endParaRPr>
          </a:p>
          <a:p>
            <a:r>
              <a:rPr lang="en-GB" sz="2400" dirty="0">
                <a:solidFill>
                  <a:schemeClr val="accent1">
                    <a:lumMod val="50000"/>
                  </a:schemeClr>
                </a:solidFill>
                <a:latin typeface="Comic Sans MS" panose="030F0702030302020204" pitchFamily="66" charset="0"/>
              </a:rPr>
              <a:t>In everyday life, if someone is talking and you don’t look at them, they might think you’re not interested.</a:t>
            </a:r>
          </a:p>
          <a:p>
            <a:endParaRPr lang="en-GB" sz="2400" dirty="0">
              <a:solidFill>
                <a:schemeClr val="accent1">
                  <a:lumMod val="50000"/>
                </a:schemeClr>
              </a:solidFill>
              <a:latin typeface="Comic Sans MS" panose="030F0702030302020204" pitchFamily="66" charset="0"/>
            </a:endParaRPr>
          </a:p>
          <a:p>
            <a:r>
              <a:rPr lang="en-GB" sz="2400" dirty="0">
                <a:solidFill>
                  <a:schemeClr val="accent1">
                    <a:lumMod val="50000"/>
                  </a:schemeClr>
                </a:solidFill>
                <a:latin typeface="Comic Sans MS" panose="030F0702030302020204" pitchFamily="66" charset="0"/>
              </a:rPr>
              <a:t>So …what can you do?</a:t>
            </a:r>
          </a:p>
          <a:p>
            <a:endParaRPr lang="en-GB" sz="2400" dirty="0">
              <a:latin typeface="Comic Sans MS" panose="030F0702030302020204" pitchFamily="66" charset="0"/>
            </a:endParaRPr>
          </a:p>
          <a:p>
            <a:endParaRPr lang="en-GB" sz="2400" dirty="0">
              <a:latin typeface="Comic Sans MS" panose="030F0702030302020204" pitchFamily="66" charset="0"/>
            </a:endParaRPr>
          </a:p>
        </p:txBody>
      </p:sp>
    </p:spTree>
    <p:extLst>
      <p:ext uri="{BB962C8B-B14F-4D97-AF65-F5344CB8AC3E}">
        <p14:creationId xmlns:p14="http://schemas.microsoft.com/office/powerpoint/2010/main" val="2712602002"/>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nodePh="1">
                                  <p:stCondLst>
                                    <p:cond delay="0"/>
                                  </p:stCondLst>
                                  <p:endCondLst>
                                    <p:cond evt="begin" delay="0">
                                      <p:tn val="5"/>
                                    </p:cond>
                                  </p:end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nodePh="1">
                                  <p:stCondLst>
                                    <p:cond delay="0"/>
                                  </p:stCondLst>
                                  <p:endCondLst>
                                    <p:cond evt="begin" delay="0">
                                      <p:tn val="12"/>
                                    </p:cond>
                                  </p:endCondLst>
                                  <p:childTnLst>
                                    <p:set>
                                      <p:cBhvr>
                                        <p:cTn id="13" dur="1" fill="hold">
                                          <p:stCondLst>
                                            <p:cond delay="0"/>
                                          </p:stCondLst>
                                        </p:cTn>
                                        <p:tgtEl>
                                          <p:spTgt spid="7">
                                            <p:txEl>
                                              <p:pRg st="0" end="0"/>
                                            </p:txEl>
                                          </p:spTgt>
                                        </p:tgtEl>
                                        <p:attrNameLst>
                                          <p:attrName>style.visibility</p:attrName>
                                        </p:attrNameLst>
                                      </p:cBhvr>
                                      <p:to>
                                        <p:strVal val="visible"/>
                                      </p:to>
                                    </p:set>
                                    <p:animEffect transition="in" filter="fade">
                                      <p:cBhvr>
                                        <p:cTn id="14" dur="1000"/>
                                        <p:tgtEl>
                                          <p:spTgt spid="7">
                                            <p:txEl>
                                              <p:pRg st="0" end="0"/>
                                            </p:txEl>
                                          </p:spTgt>
                                        </p:tgtEl>
                                      </p:cBhvr>
                                    </p:animEffect>
                                    <p:anim calcmode="lin" valueType="num">
                                      <p:cBhvr>
                                        <p:cTn id="15" dur="1000" fill="hold"/>
                                        <p:tgtEl>
                                          <p:spTgt spid="7">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7">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8">
                                            <p:txEl>
                                              <p:pRg st="2" end="2"/>
                                            </p:txEl>
                                          </p:spTgt>
                                        </p:tgtEl>
                                        <p:attrNameLst>
                                          <p:attrName>style.visibility</p:attrName>
                                        </p:attrNameLst>
                                      </p:cBhvr>
                                      <p:to>
                                        <p:strVal val="visible"/>
                                      </p:to>
                                    </p:set>
                                    <p:animEffect transition="in" filter="fade">
                                      <p:cBhvr>
                                        <p:cTn id="21" dur="1000"/>
                                        <p:tgtEl>
                                          <p:spTgt spid="8">
                                            <p:txEl>
                                              <p:pRg st="2" end="2"/>
                                            </p:txEl>
                                          </p:spTgt>
                                        </p:tgtEl>
                                      </p:cBhvr>
                                    </p:animEffect>
                                    <p:anim calcmode="lin" valueType="num">
                                      <p:cBhvr>
                                        <p:cTn id="22" dur="1000" fill="hold"/>
                                        <p:tgtEl>
                                          <p:spTgt spid="8">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8">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8">
                                            <p:txEl>
                                              <p:pRg st="4" end="4"/>
                                            </p:txEl>
                                          </p:spTgt>
                                        </p:tgtEl>
                                        <p:attrNameLst>
                                          <p:attrName>style.visibility</p:attrName>
                                        </p:attrNameLst>
                                      </p:cBhvr>
                                      <p:to>
                                        <p:strVal val="visible"/>
                                      </p:to>
                                    </p:set>
                                    <p:animEffect transition="in" filter="fade">
                                      <p:cBhvr>
                                        <p:cTn id="28" dur="1000"/>
                                        <p:tgtEl>
                                          <p:spTgt spid="8">
                                            <p:txEl>
                                              <p:pRg st="4" end="4"/>
                                            </p:txEl>
                                          </p:spTgt>
                                        </p:tgtEl>
                                      </p:cBhvr>
                                    </p:animEffect>
                                    <p:anim calcmode="lin" valueType="num">
                                      <p:cBhvr>
                                        <p:cTn id="29" dur="1000" fill="hold"/>
                                        <p:tgtEl>
                                          <p:spTgt spid="8">
                                            <p:txEl>
                                              <p:pRg st="4" end="4"/>
                                            </p:txEl>
                                          </p:spTgt>
                                        </p:tgtEl>
                                        <p:attrNameLst>
                                          <p:attrName>ppt_x</p:attrName>
                                        </p:attrNameLst>
                                      </p:cBhvr>
                                      <p:tavLst>
                                        <p:tav tm="0">
                                          <p:val>
                                            <p:strVal val="#ppt_x"/>
                                          </p:val>
                                        </p:tav>
                                        <p:tav tm="100000">
                                          <p:val>
                                            <p:strVal val="#ppt_x"/>
                                          </p:val>
                                        </p:tav>
                                      </p:tavLst>
                                    </p:anim>
                                    <p:anim calcmode="lin" valueType="num">
                                      <p:cBhvr>
                                        <p:cTn id="30" dur="1000" fill="hold"/>
                                        <p:tgtEl>
                                          <p:spTgt spid="8">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8">
                                            <p:txEl>
                                              <p:pRg st="6" end="6"/>
                                            </p:txEl>
                                          </p:spTgt>
                                        </p:tgtEl>
                                        <p:attrNameLst>
                                          <p:attrName>style.visibility</p:attrName>
                                        </p:attrNameLst>
                                      </p:cBhvr>
                                      <p:to>
                                        <p:strVal val="visible"/>
                                      </p:to>
                                    </p:set>
                                    <p:animEffect transition="in" filter="fade">
                                      <p:cBhvr>
                                        <p:cTn id="35" dur="1000"/>
                                        <p:tgtEl>
                                          <p:spTgt spid="8">
                                            <p:txEl>
                                              <p:pRg st="6" end="6"/>
                                            </p:txEl>
                                          </p:spTgt>
                                        </p:tgtEl>
                                      </p:cBhvr>
                                    </p:animEffect>
                                    <p:anim calcmode="lin" valueType="num">
                                      <p:cBhvr>
                                        <p:cTn id="36" dur="1000" fill="hold"/>
                                        <p:tgtEl>
                                          <p:spTgt spid="8">
                                            <p:txEl>
                                              <p:pRg st="6" end="6"/>
                                            </p:txEl>
                                          </p:spTgt>
                                        </p:tgtEl>
                                        <p:attrNameLst>
                                          <p:attrName>ppt_x</p:attrName>
                                        </p:attrNameLst>
                                      </p:cBhvr>
                                      <p:tavLst>
                                        <p:tav tm="0">
                                          <p:val>
                                            <p:strVal val="#ppt_x"/>
                                          </p:val>
                                        </p:tav>
                                        <p:tav tm="100000">
                                          <p:val>
                                            <p:strVal val="#ppt_x"/>
                                          </p:val>
                                        </p:tav>
                                      </p:tavLst>
                                    </p:anim>
                                    <p:anim calcmode="lin" valueType="num">
                                      <p:cBhvr>
                                        <p:cTn id="37" dur="1000" fill="hold"/>
                                        <p:tgtEl>
                                          <p:spTgt spid="8">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8">
                                            <p:txEl>
                                              <p:pRg st="8" end="8"/>
                                            </p:txEl>
                                          </p:spTgt>
                                        </p:tgtEl>
                                        <p:attrNameLst>
                                          <p:attrName>style.visibility</p:attrName>
                                        </p:attrNameLst>
                                      </p:cBhvr>
                                      <p:to>
                                        <p:strVal val="visible"/>
                                      </p:to>
                                    </p:set>
                                    <p:animEffect transition="in" filter="fade">
                                      <p:cBhvr>
                                        <p:cTn id="42" dur="1000"/>
                                        <p:tgtEl>
                                          <p:spTgt spid="8">
                                            <p:txEl>
                                              <p:pRg st="8" end="8"/>
                                            </p:txEl>
                                          </p:spTgt>
                                        </p:tgtEl>
                                      </p:cBhvr>
                                    </p:animEffect>
                                    <p:anim calcmode="lin" valueType="num">
                                      <p:cBhvr>
                                        <p:cTn id="43" dur="1000" fill="hold"/>
                                        <p:tgtEl>
                                          <p:spTgt spid="8">
                                            <p:txEl>
                                              <p:pRg st="8" end="8"/>
                                            </p:txEl>
                                          </p:spTgt>
                                        </p:tgtEl>
                                        <p:attrNameLst>
                                          <p:attrName>ppt_x</p:attrName>
                                        </p:attrNameLst>
                                      </p:cBhvr>
                                      <p:tavLst>
                                        <p:tav tm="0">
                                          <p:val>
                                            <p:strVal val="#ppt_x"/>
                                          </p:val>
                                        </p:tav>
                                        <p:tav tm="100000">
                                          <p:val>
                                            <p:strVal val="#ppt_x"/>
                                          </p:val>
                                        </p:tav>
                                      </p:tavLst>
                                    </p:anim>
                                    <p:anim calcmode="lin" valueType="num">
                                      <p:cBhvr>
                                        <p:cTn id="44" dur="1000" fill="hold"/>
                                        <p:tgtEl>
                                          <p:spTgt spid="8">
                                            <p:txEl>
                                              <p:pRg st="8" end="8"/>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4" name="Picture 2" descr="http://2.bp.blogspot.com/-CDMBVIPz9Uw/UG-1jX3gCtI/AAAAAAAACiU/SnBHs8A-fmE/s640/October+7.jpg"/>
          <p:cNvPicPr>
            <a:picLocks noChangeAspect="1" noChangeArrowheads="1"/>
          </p:cNvPicPr>
          <p:nvPr/>
        </p:nvPicPr>
        <p:blipFill rotWithShape="1">
          <a:blip r:embed="rId2">
            <a:extLst>
              <a:ext uri="{28A0092B-C50C-407E-A947-70E740481C1C}">
                <a14:useLocalDpi xmlns:a14="http://schemas.microsoft.com/office/drawing/2010/main" val="0"/>
              </a:ext>
            </a:extLst>
          </a:blip>
          <a:srcRect r="23500"/>
          <a:stretch/>
        </p:blipFill>
        <p:spPr bwMode="auto">
          <a:xfrm>
            <a:off x="0" y="0"/>
            <a:ext cx="9144000" cy="6919464"/>
          </a:xfrm>
          <a:prstGeom prst="rect">
            <a:avLst/>
          </a:prstGeom>
          <a:noFill/>
          <a:extLst>
            <a:ext uri="{909E8E84-426E-40DD-AFC4-6F175D3DCCD1}">
              <a14:hiddenFill xmlns:a14="http://schemas.microsoft.com/office/drawing/2010/main">
                <a:solidFill>
                  <a:srgbClr val="FFFFFF"/>
                </a:solidFill>
              </a14:hiddenFill>
            </a:ext>
          </a:extLst>
        </p:spPr>
      </p:pic>
      <p:sp>
        <p:nvSpPr>
          <p:cNvPr id="5" name="Rounded Rectangle 4"/>
          <p:cNvSpPr/>
          <p:nvPr/>
        </p:nvSpPr>
        <p:spPr>
          <a:xfrm>
            <a:off x="98856" y="125052"/>
            <a:ext cx="9017496" cy="6669360"/>
          </a:xfrm>
          <a:prstGeom prst="roundRect">
            <a:avLst/>
          </a:prstGeom>
          <a:solidFill>
            <a:srgbClr val="FFFFC1"/>
          </a:solidFill>
          <a:ln>
            <a:noFill/>
          </a:ln>
          <a:effectLst>
            <a:softEdge rad="317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15000"/>
              </a:lnSpc>
              <a:spcAft>
                <a:spcPts val="1000"/>
              </a:spcAft>
            </a:pPr>
            <a:endParaRPr lang="en-GB" sz="1600" dirty="0">
              <a:ea typeface="Calibri"/>
              <a:cs typeface="Times New Roman"/>
            </a:endParaRPr>
          </a:p>
        </p:txBody>
      </p:sp>
      <p:sp>
        <p:nvSpPr>
          <p:cNvPr id="6" name="TextBox 5"/>
          <p:cNvSpPr txBox="1"/>
          <p:nvPr/>
        </p:nvSpPr>
        <p:spPr>
          <a:xfrm>
            <a:off x="340360" y="515770"/>
            <a:ext cx="8534488" cy="6278642"/>
          </a:xfrm>
          <a:prstGeom prst="rect">
            <a:avLst/>
          </a:prstGeom>
          <a:noFill/>
        </p:spPr>
        <p:txBody>
          <a:bodyPr wrap="square" rtlCol="0">
            <a:spAutoFit/>
          </a:bodyPr>
          <a:lstStyle/>
          <a:p>
            <a:pPr marL="542925" algn="ctr"/>
            <a:r>
              <a:rPr lang="en-GB" sz="2400" dirty="0">
                <a:solidFill>
                  <a:schemeClr val="accent1">
                    <a:lumMod val="50000"/>
                  </a:schemeClr>
                </a:solidFill>
                <a:latin typeface="Comic Sans MS" panose="030F0702030302020204" pitchFamily="66" charset="0"/>
              </a:rPr>
              <a:t> Well, you could try to take control …</a:t>
            </a:r>
          </a:p>
          <a:p>
            <a:pPr marL="185738"/>
            <a:endParaRPr lang="en-GB" sz="1400" dirty="0">
              <a:solidFill>
                <a:schemeClr val="accent1">
                  <a:lumMod val="50000"/>
                </a:schemeClr>
              </a:solidFill>
              <a:latin typeface="Comic Sans MS" panose="030F0702030302020204" pitchFamily="66" charset="0"/>
            </a:endParaRPr>
          </a:p>
          <a:p>
            <a:pPr marL="268288" indent="-268288">
              <a:buFont typeface="Courier New" panose="02070309020205020404" pitchFamily="49" charset="0"/>
              <a:buChar char="o"/>
            </a:pPr>
            <a:r>
              <a:rPr lang="en-GB" sz="2200" dirty="0">
                <a:solidFill>
                  <a:schemeClr val="accent1">
                    <a:lumMod val="50000"/>
                  </a:schemeClr>
                </a:solidFill>
                <a:latin typeface="Comic Sans MS" panose="030F0702030302020204" pitchFamily="66" charset="0"/>
              </a:rPr>
              <a:t>Try telling your family / teachers / people you know well, how eye contact makes you feel. If they know, they will probably accept that you won’t look at them when you’re talking with them.</a:t>
            </a:r>
          </a:p>
          <a:p>
            <a:pPr marL="268288" indent="-268288">
              <a:buFont typeface="Courier New" panose="02070309020205020404" pitchFamily="49" charset="0"/>
              <a:buChar char="o"/>
            </a:pPr>
            <a:endParaRPr lang="en-GB" sz="1600" dirty="0">
              <a:solidFill>
                <a:schemeClr val="accent1">
                  <a:lumMod val="50000"/>
                </a:schemeClr>
              </a:solidFill>
              <a:latin typeface="Comic Sans MS" panose="030F0702030302020204" pitchFamily="66" charset="0"/>
            </a:endParaRPr>
          </a:p>
          <a:p>
            <a:pPr marL="268288" indent="-268288">
              <a:buFont typeface="Courier New" panose="02070309020205020404" pitchFamily="49" charset="0"/>
              <a:buChar char="o"/>
            </a:pPr>
            <a:r>
              <a:rPr lang="en-GB" sz="2200" dirty="0">
                <a:solidFill>
                  <a:schemeClr val="accent1">
                    <a:lumMod val="50000"/>
                  </a:schemeClr>
                </a:solidFill>
                <a:latin typeface="Comic Sans MS" panose="030F0702030302020204" pitchFamily="66" charset="0"/>
              </a:rPr>
              <a:t>Try sitting to the side of people rather than face on – this will help you to avoid having to make eye contact in a very natural way. (If it’s with someone you know well, many people with ASD find talking while in a car helpful).</a:t>
            </a:r>
          </a:p>
          <a:p>
            <a:pPr marL="268288" indent="-268288"/>
            <a:endParaRPr lang="en-GB" sz="1600" dirty="0">
              <a:solidFill>
                <a:schemeClr val="accent1">
                  <a:lumMod val="50000"/>
                </a:schemeClr>
              </a:solidFill>
              <a:latin typeface="Comic Sans MS" panose="030F0702030302020204" pitchFamily="66" charset="0"/>
            </a:endParaRPr>
          </a:p>
          <a:p>
            <a:pPr marL="268288" indent="-268288">
              <a:buFont typeface="Courier New" panose="02070309020205020404" pitchFamily="49" charset="0"/>
              <a:buChar char="o"/>
            </a:pPr>
            <a:r>
              <a:rPr lang="en-GB" sz="2200" dirty="0">
                <a:solidFill>
                  <a:schemeClr val="accent1">
                    <a:lumMod val="50000"/>
                  </a:schemeClr>
                </a:solidFill>
                <a:latin typeface="Comic Sans MS" panose="030F0702030302020204" pitchFamily="66" charset="0"/>
              </a:rPr>
              <a:t>If you’re trying to develop your eye contact, when someone  is speaking to you begin by just letting your eyes flick up occasionally to meet theirs or look at the bridge of their nose! This will let them know you’re listening but won’t be as hard as keeping eye contact for a long time. (</a:t>
            </a:r>
            <a:r>
              <a:rPr lang="en-GB" sz="2200" b="1" dirty="0">
                <a:solidFill>
                  <a:schemeClr val="accent1">
                    <a:lumMod val="50000"/>
                  </a:schemeClr>
                </a:solidFill>
                <a:latin typeface="Comic Sans MS" panose="030F0702030302020204" pitchFamily="66" charset="0"/>
              </a:rPr>
              <a:t>Don’t feel under pressure to do this particularly if it feels awkward</a:t>
            </a:r>
            <a:r>
              <a:rPr lang="en-GB" sz="2200" dirty="0">
                <a:solidFill>
                  <a:schemeClr val="accent1">
                    <a:lumMod val="50000"/>
                  </a:schemeClr>
                </a:solidFill>
                <a:latin typeface="Comic Sans MS" panose="030F0702030302020204" pitchFamily="66" charset="0"/>
              </a:rPr>
              <a:t>).</a:t>
            </a:r>
          </a:p>
          <a:p>
            <a:pPr marL="457200" indent="-457200">
              <a:buFont typeface="Courier New" panose="02070309020205020404" pitchFamily="49" charset="0"/>
              <a:buChar char="o"/>
            </a:pPr>
            <a:endParaRPr lang="en-GB" sz="2400" dirty="0">
              <a:latin typeface="Comic Sans MS" panose="030F0702030302020204" pitchFamily="66" charset="0"/>
            </a:endParaRPr>
          </a:p>
        </p:txBody>
      </p:sp>
    </p:spTree>
    <p:extLst>
      <p:ext uri="{BB962C8B-B14F-4D97-AF65-F5344CB8AC3E}">
        <p14:creationId xmlns:p14="http://schemas.microsoft.com/office/powerpoint/2010/main" val="2356161069"/>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nodePh="1">
                                  <p:stCondLst>
                                    <p:cond delay="0"/>
                                  </p:stCondLst>
                                  <p:endCondLst>
                                    <p:cond evt="begin" delay="0">
                                      <p:tn val="5"/>
                                    </p:cond>
                                  </p:end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6">
                                            <p:txEl>
                                              <p:pRg st="2" end="2"/>
                                            </p:txEl>
                                          </p:spTgt>
                                        </p:tgtEl>
                                        <p:attrNameLst>
                                          <p:attrName>style.visibility</p:attrName>
                                        </p:attrNameLst>
                                      </p:cBhvr>
                                      <p:to>
                                        <p:strVal val="visible"/>
                                      </p:to>
                                    </p:set>
                                    <p:animEffect transition="in" filter="fade">
                                      <p:cBhvr>
                                        <p:cTn id="14" dur="1000"/>
                                        <p:tgtEl>
                                          <p:spTgt spid="6">
                                            <p:txEl>
                                              <p:pRg st="2" end="2"/>
                                            </p:txEl>
                                          </p:spTgt>
                                        </p:tgtEl>
                                      </p:cBhvr>
                                    </p:animEffect>
                                    <p:anim calcmode="lin" valueType="num">
                                      <p:cBhvr>
                                        <p:cTn id="15" dur="1000" fill="hold"/>
                                        <p:tgtEl>
                                          <p:spTgt spid="6">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6">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6">
                                            <p:txEl>
                                              <p:pRg st="4" end="4"/>
                                            </p:txEl>
                                          </p:spTgt>
                                        </p:tgtEl>
                                        <p:attrNameLst>
                                          <p:attrName>style.visibility</p:attrName>
                                        </p:attrNameLst>
                                      </p:cBhvr>
                                      <p:to>
                                        <p:strVal val="visible"/>
                                      </p:to>
                                    </p:set>
                                    <p:animEffect transition="in" filter="fade">
                                      <p:cBhvr>
                                        <p:cTn id="21" dur="1000"/>
                                        <p:tgtEl>
                                          <p:spTgt spid="6">
                                            <p:txEl>
                                              <p:pRg st="4" end="4"/>
                                            </p:txEl>
                                          </p:spTgt>
                                        </p:tgtEl>
                                      </p:cBhvr>
                                    </p:animEffect>
                                    <p:anim calcmode="lin" valueType="num">
                                      <p:cBhvr>
                                        <p:cTn id="22" dur="1000" fill="hold"/>
                                        <p:tgtEl>
                                          <p:spTgt spid="6">
                                            <p:txEl>
                                              <p:pRg st="4" end="4"/>
                                            </p:txEl>
                                          </p:spTgt>
                                        </p:tgtEl>
                                        <p:attrNameLst>
                                          <p:attrName>ppt_x</p:attrName>
                                        </p:attrNameLst>
                                      </p:cBhvr>
                                      <p:tavLst>
                                        <p:tav tm="0">
                                          <p:val>
                                            <p:strVal val="#ppt_x"/>
                                          </p:val>
                                        </p:tav>
                                        <p:tav tm="100000">
                                          <p:val>
                                            <p:strVal val="#ppt_x"/>
                                          </p:val>
                                        </p:tav>
                                      </p:tavLst>
                                    </p:anim>
                                    <p:anim calcmode="lin" valueType="num">
                                      <p:cBhvr>
                                        <p:cTn id="23" dur="1000" fill="hold"/>
                                        <p:tgtEl>
                                          <p:spTgt spid="6">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6">
                                            <p:txEl>
                                              <p:pRg st="6" end="6"/>
                                            </p:txEl>
                                          </p:spTgt>
                                        </p:tgtEl>
                                        <p:attrNameLst>
                                          <p:attrName>style.visibility</p:attrName>
                                        </p:attrNameLst>
                                      </p:cBhvr>
                                      <p:to>
                                        <p:strVal val="visible"/>
                                      </p:to>
                                    </p:set>
                                    <p:animEffect transition="in" filter="fade">
                                      <p:cBhvr>
                                        <p:cTn id="28" dur="1000"/>
                                        <p:tgtEl>
                                          <p:spTgt spid="6">
                                            <p:txEl>
                                              <p:pRg st="6" end="6"/>
                                            </p:txEl>
                                          </p:spTgt>
                                        </p:tgtEl>
                                      </p:cBhvr>
                                    </p:animEffect>
                                    <p:anim calcmode="lin" valueType="num">
                                      <p:cBhvr>
                                        <p:cTn id="29" dur="1000" fill="hold"/>
                                        <p:tgtEl>
                                          <p:spTgt spid="6">
                                            <p:txEl>
                                              <p:pRg st="6" end="6"/>
                                            </p:txEl>
                                          </p:spTgt>
                                        </p:tgtEl>
                                        <p:attrNameLst>
                                          <p:attrName>ppt_x</p:attrName>
                                        </p:attrNameLst>
                                      </p:cBhvr>
                                      <p:tavLst>
                                        <p:tav tm="0">
                                          <p:val>
                                            <p:strVal val="#ppt_x"/>
                                          </p:val>
                                        </p:tav>
                                        <p:tav tm="100000">
                                          <p:val>
                                            <p:strVal val="#ppt_x"/>
                                          </p:val>
                                        </p:tav>
                                      </p:tavLst>
                                    </p:anim>
                                    <p:anim calcmode="lin" valueType="num">
                                      <p:cBhvr>
                                        <p:cTn id="30" dur="1000" fill="hold"/>
                                        <p:tgtEl>
                                          <p:spTgt spid="6">
                                            <p:txEl>
                                              <p:pRg st="6" end="6"/>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dirty="0"/>
          </a:p>
        </p:txBody>
      </p:sp>
      <p:pic>
        <p:nvPicPr>
          <p:cNvPr id="7" name="Picture 2" descr="http://2.bp.blogspot.com/-CDMBVIPz9Uw/UG-1jX3gCtI/AAAAAAAACiU/SnBHs8A-fmE/s640/October+7.jpg"/>
          <p:cNvPicPr>
            <a:picLocks noChangeAspect="1" noChangeArrowheads="1"/>
          </p:cNvPicPr>
          <p:nvPr/>
        </p:nvPicPr>
        <p:blipFill rotWithShape="1">
          <a:blip r:embed="rId2">
            <a:extLst>
              <a:ext uri="{28A0092B-C50C-407E-A947-70E740481C1C}">
                <a14:useLocalDpi xmlns:a14="http://schemas.microsoft.com/office/drawing/2010/main" val="0"/>
              </a:ext>
            </a:extLst>
          </a:blip>
          <a:srcRect r="23500"/>
          <a:stretch/>
        </p:blipFill>
        <p:spPr bwMode="auto">
          <a:xfrm>
            <a:off x="0" y="-171400"/>
            <a:ext cx="9144000" cy="7037149"/>
          </a:xfrm>
          <a:prstGeom prst="rect">
            <a:avLst/>
          </a:prstGeom>
          <a:noFill/>
          <a:extLst>
            <a:ext uri="{909E8E84-426E-40DD-AFC4-6F175D3DCCD1}">
              <a14:hiddenFill xmlns:a14="http://schemas.microsoft.com/office/drawing/2010/main">
                <a:solidFill>
                  <a:srgbClr val="FFFFFF"/>
                </a:solidFill>
              </a14:hiddenFill>
            </a:ext>
          </a:extLst>
        </p:spPr>
      </p:pic>
      <p:sp>
        <p:nvSpPr>
          <p:cNvPr id="9" name="Rounded Rectangle 8"/>
          <p:cNvSpPr/>
          <p:nvPr/>
        </p:nvSpPr>
        <p:spPr>
          <a:xfrm>
            <a:off x="63252" y="12224"/>
            <a:ext cx="9017496" cy="6669360"/>
          </a:xfrm>
          <a:prstGeom prst="roundRect">
            <a:avLst/>
          </a:prstGeom>
          <a:solidFill>
            <a:srgbClr val="FFFFC1"/>
          </a:solidFill>
          <a:ln>
            <a:noFill/>
          </a:ln>
          <a:effectLst>
            <a:softEdge rad="317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63525" algn="ctr"/>
            <a:endParaRPr lang="en-GB" sz="2400" dirty="0">
              <a:solidFill>
                <a:schemeClr val="tx2">
                  <a:lumMod val="50000"/>
                </a:schemeClr>
              </a:solidFill>
              <a:latin typeface="Comic Sans MS" panose="030F0702030302020204" pitchFamily="66" charset="0"/>
            </a:endParaRPr>
          </a:p>
        </p:txBody>
      </p:sp>
      <p:sp>
        <p:nvSpPr>
          <p:cNvPr id="4" name="TextBox 3"/>
          <p:cNvSpPr txBox="1"/>
          <p:nvPr/>
        </p:nvSpPr>
        <p:spPr>
          <a:xfrm>
            <a:off x="457200" y="446110"/>
            <a:ext cx="8363272" cy="5801588"/>
          </a:xfrm>
          <a:prstGeom prst="rect">
            <a:avLst/>
          </a:prstGeom>
          <a:noFill/>
        </p:spPr>
        <p:txBody>
          <a:bodyPr wrap="square" rtlCol="0">
            <a:spAutoFit/>
          </a:bodyPr>
          <a:lstStyle/>
          <a:p>
            <a:pPr marL="263525" lvl="0" algn="ctr"/>
            <a:r>
              <a:rPr lang="en-GB" sz="2600" b="1" u="sng" dirty="0">
                <a:solidFill>
                  <a:schemeClr val="accent1">
                    <a:lumMod val="50000"/>
                  </a:schemeClr>
                </a:solidFill>
                <a:latin typeface="Comic Sans MS" panose="030F0702030302020204" pitchFamily="66" charset="0"/>
              </a:rPr>
              <a:t>Do you sometimes find it difficult </a:t>
            </a:r>
          </a:p>
          <a:p>
            <a:pPr marL="263525" lvl="0" algn="ctr"/>
            <a:r>
              <a:rPr lang="en-GB" sz="2600" b="1" u="sng" dirty="0">
                <a:solidFill>
                  <a:schemeClr val="accent1">
                    <a:lumMod val="50000"/>
                  </a:schemeClr>
                </a:solidFill>
                <a:latin typeface="Comic Sans MS" panose="030F0702030302020204" pitchFamily="66" charset="0"/>
              </a:rPr>
              <a:t>being part of a group?</a:t>
            </a:r>
          </a:p>
          <a:p>
            <a:pPr marL="263525" lvl="0"/>
            <a:endParaRPr lang="en-GB" u="sng" dirty="0">
              <a:solidFill>
                <a:schemeClr val="accent1">
                  <a:lumMod val="50000"/>
                </a:schemeClr>
              </a:solidFill>
              <a:latin typeface="Comic Sans MS" panose="030F0702030302020204" pitchFamily="66" charset="0"/>
            </a:endParaRPr>
          </a:p>
          <a:p>
            <a:pPr marL="263525" lvl="0"/>
            <a:r>
              <a:rPr lang="en-GB" sz="2300" dirty="0">
                <a:solidFill>
                  <a:schemeClr val="accent1">
                    <a:lumMod val="50000"/>
                  </a:schemeClr>
                </a:solidFill>
                <a:latin typeface="Comic Sans MS" panose="030F0702030302020204" pitchFamily="66" charset="0"/>
              </a:rPr>
              <a:t>For people with ASD being in a group of people can be really difficult. </a:t>
            </a:r>
          </a:p>
          <a:p>
            <a:pPr marL="263525" lvl="0"/>
            <a:endParaRPr lang="en-GB" sz="1600" dirty="0">
              <a:solidFill>
                <a:schemeClr val="accent1">
                  <a:lumMod val="50000"/>
                </a:schemeClr>
              </a:solidFill>
              <a:latin typeface="Comic Sans MS" panose="030F0702030302020204" pitchFamily="66" charset="0"/>
            </a:endParaRPr>
          </a:p>
          <a:p>
            <a:pPr marL="263525" lvl="0"/>
            <a:r>
              <a:rPr lang="en-GB" sz="2300" dirty="0">
                <a:solidFill>
                  <a:schemeClr val="accent1">
                    <a:lumMod val="50000"/>
                  </a:schemeClr>
                </a:solidFill>
                <a:latin typeface="Comic Sans MS" panose="030F0702030302020204" pitchFamily="66" charset="0"/>
              </a:rPr>
              <a:t>Some people with ASD say having to work in a group to discuss something or do a task is their worst nightmare! They say this is because they have to be ‘sociable’ and think about something else at the same time and that’s just too much!</a:t>
            </a:r>
          </a:p>
          <a:p>
            <a:pPr marL="263525" lvl="0"/>
            <a:endParaRPr lang="en-GB" sz="1600" dirty="0">
              <a:solidFill>
                <a:schemeClr val="accent1">
                  <a:lumMod val="50000"/>
                </a:schemeClr>
              </a:solidFill>
              <a:latin typeface="Comic Sans MS" panose="030F0702030302020204" pitchFamily="66" charset="0"/>
            </a:endParaRPr>
          </a:p>
          <a:p>
            <a:pPr marL="263525" lvl="0"/>
            <a:r>
              <a:rPr lang="en-GB" sz="2300" dirty="0">
                <a:solidFill>
                  <a:schemeClr val="accent1">
                    <a:lumMod val="50000"/>
                  </a:schemeClr>
                </a:solidFill>
                <a:latin typeface="Comic Sans MS" panose="030F0702030302020204" pitchFamily="66" charset="0"/>
              </a:rPr>
              <a:t>At school or college, you might be asked to do this.  Other people probably won’t understand that this is a real problem for you.</a:t>
            </a:r>
          </a:p>
          <a:p>
            <a:pPr marL="263525" lvl="0"/>
            <a:endParaRPr lang="en-GB" sz="1600" dirty="0">
              <a:solidFill>
                <a:schemeClr val="accent1">
                  <a:lumMod val="50000"/>
                </a:schemeClr>
              </a:solidFill>
              <a:latin typeface="Comic Sans MS" panose="030F0702030302020204" pitchFamily="66" charset="0"/>
            </a:endParaRPr>
          </a:p>
          <a:p>
            <a:pPr marL="263525" lvl="0"/>
            <a:r>
              <a:rPr lang="en-GB" sz="2300" dirty="0">
                <a:solidFill>
                  <a:schemeClr val="accent1">
                    <a:lumMod val="50000"/>
                  </a:schemeClr>
                </a:solidFill>
                <a:latin typeface="Comic Sans MS" panose="030F0702030302020204" pitchFamily="66" charset="0"/>
              </a:rPr>
              <a:t>So …what can you do?</a:t>
            </a:r>
          </a:p>
        </p:txBody>
      </p:sp>
    </p:spTree>
    <p:extLst>
      <p:ext uri="{BB962C8B-B14F-4D97-AF65-F5344CB8AC3E}">
        <p14:creationId xmlns:p14="http://schemas.microsoft.com/office/powerpoint/2010/main" val="3411237053"/>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
                                            <p:txEl>
                                              <p:pRg st="3" end="3"/>
                                            </p:txEl>
                                          </p:spTgt>
                                        </p:tgtEl>
                                        <p:attrNameLst>
                                          <p:attrName>style.visibility</p:attrName>
                                        </p:attrNameLst>
                                      </p:cBhvr>
                                      <p:to>
                                        <p:strVal val="visible"/>
                                      </p:to>
                                    </p:set>
                                    <p:animEffect transition="in" filter="fade">
                                      <p:cBhvr>
                                        <p:cTn id="7" dur="1000"/>
                                        <p:tgtEl>
                                          <p:spTgt spid="4">
                                            <p:txEl>
                                              <p:pRg st="3" end="3"/>
                                            </p:txEl>
                                          </p:spTgt>
                                        </p:tgtEl>
                                      </p:cBhvr>
                                    </p:animEffect>
                                    <p:anim calcmode="lin" valueType="num">
                                      <p:cBhvr>
                                        <p:cTn id="8" dur="1000" fill="hold"/>
                                        <p:tgtEl>
                                          <p:spTgt spid="4">
                                            <p:txEl>
                                              <p:pRg st="3" end="3"/>
                                            </p:txEl>
                                          </p:spTgt>
                                        </p:tgtEl>
                                        <p:attrNameLst>
                                          <p:attrName>ppt_x</p:attrName>
                                        </p:attrNameLst>
                                      </p:cBhvr>
                                      <p:tavLst>
                                        <p:tav tm="0">
                                          <p:val>
                                            <p:strVal val="#ppt_x"/>
                                          </p:val>
                                        </p:tav>
                                        <p:tav tm="100000">
                                          <p:val>
                                            <p:strVal val="#ppt_x"/>
                                          </p:val>
                                        </p:tav>
                                      </p:tavLst>
                                    </p:anim>
                                    <p:anim calcmode="lin" valueType="num">
                                      <p:cBhvr>
                                        <p:cTn id="9" dur="1000" fill="hold"/>
                                        <p:tgtEl>
                                          <p:spTgt spid="4">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4">
                                            <p:txEl>
                                              <p:pRg st="5" end="5"/>
                                            </p:txEl>
                                          </p:spTgt>
                                        </p:tgtEl>
                                        <p:attrNameLst>
                                          <p:attrName>style.visibility</p:attrName>
                                        </p:attrNameLst>
                                      </p:cBhvr>
                                      <p:to>
                                        <p:strVal val="visible"/>
                                      </p:to>
                                    </p:set>
                                    <p:animEffect transition="in" filter="fade">
                                      <p:cBhvr>
                                        <p:cTn id="14" dur="1000"/>
                                        <p:tgtEl>
                                          <p:spTgt spid="4">
                                            <p:txEl>
                                              <p:pRg st="5" end="5"/>
                                            </p:txEl>
                                          </p:spTgt>
                                        </p:tgtEl>
                                      </p:cBhvr>
                                    </p:animEffect>
                                    <p:anim calcmode="lin" valueType="num">
                                      <p:cBhvr>
                                        <p:cTn id="15" dur="1000" fill="hold"/>
                                        <p:tgtEl>
                                          <p:spTgt spid="4">
                                            <p:txEl>
                                              <p:pRg st="5" end="5"/>
                                            </p:txEl>
                                          </p:spTgt>
                                        </p:tgtEl>
                                        <p:attrNameLst>
                                          <p:attrName>ppt_x</p:attrName>
                                        </p:attrNameLst>
                                      </p:cBhvr>
                                      <p:tavLst>
                                        <p:tav tm="0">
                                          <p:val>
                                            <p:strVal val="#ppt_x"/>
                                          </p:val>
                                        </p:tav>
                                        <p:tav tm="100000">
                                          <p:val>
                                            <p:strVal val="#ppt_x"/>
                                          </p:val>
                                        </p:tav>
                                      </p:tavLst>
                                    </p:anim>
                                    <p:anim calcmode="lin" valueType="num">
                                      <p:cBhvr>
                                        <p:cTn id="16" dur="1000" fill="hold"/>
                                        <p:tgtEl>
                                          <p:spTgt spid="4">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4">
                                            <p:txEl>
                                              <p:pRg st="7" end="7"/>
                                            </p:txEl>
                                          </p:spTgt>
                                        </p:tgtEl>
                                        <p:attrNameLst>
                                          <p:attrName>style.visibility</p:attrName>
                                        </p:attrNameLst>
                                      </p:cBhvr>
                                      <p:to>
                                        <p:strVal val="visible"/>
                                      </p:to>
                                    </p:set>
                                    <p:animEffect transition="in" filter="fade">
                                      <p:cBhvr>
                                        <p:cTn id="21" dur="1000"/>
                                        <p:tgtEl>
                                          <p:spTgt spid="4">
                                            <p:txEl>
                                              <p:pRg st="7" end="7"/>
                                            </p:txEl>
                                          </p:spTgt>
                                        </p:tgtEl>
                                      </p:cBhvr>
                                    </p:animEffect>
                                    <p:anim calcmode="lin" valueType="num">
                                      <p:cBhvr>
                                        <p:cTn id="22" dur="1000" fill="hold"/>
                                        <p:tgtEl>
                                          <p:spTgt spid="4">
                                            <p:txEl>
                                              <p:pRg st="7" end="7"/>
                                            </p:txEl>
                                          </p:spTgt>
                                        </p:tgtEl>
                                        <p:attrNameLst>
                                          <p:attrName>ppt_x</p:attrName>
                                        </p:attrNameLst>
                                      </p:cBhvr>
                                      <p:tavLst>
                                        <p:tav tm="0">
                                          <p:val>
                                            <p:strVal val="#ppt_x"/>
                                          </p:val>
                                        </p:tav>
                                        <p:tav tm="100000">
                                          <p:val>
                                            <p:strVal val="#ppt_x"/>
                                          </p:val>
                                        </p:tav>
                                      </p:tavLst>
                                    </p:anim>
                                    <p:anim calcmode="lin" valueType="num">
                                      <p:cBhvr>
                                        <p:cTn id="23" dur="1000" fill="hold"/>
                                        <p:tgtEl>
                                          <p:spTgt spid="4">
                                            <p:txEl>
                                              <p:pRg st="7" end="7"/>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4">
                                            <p:txEl>
                                              <p:pRg st="9" end="9"/>
                                            </p:txEl>
                                          </p:spTgt>
                                        </p:tgtEl>
                                        <p:attrNameLst>
                                          <p:attrName>style.visibility</p:attrName>
                                        </p:attrNameLst>
                                      </p:cBhvr>
                                      <p:to>
                                        <p:strVal val="visible"/>
                                      </p:to>
                                    </p:set>
                                    <p:animEffect transition="in" filter="fade">
                                      <p:cBhvr>
                                        <p:cTn id="28" dur="1000"/>
                                        <p:tgtEl>
                                          <p:spTgt spid="4">
                                            <p:txEl>
                                              <p:pRg st="9" end="9"/>
                                            </p:txEl>
                                          </p:spTgt>
                                        </p:tgtEl>
                                      </p:cBhvr>
                                    </p:animEffect>
                                    <p:anim calcmode="lin" valueType="num">
                                      <p:cBhvr>
                                        <p:cTn id="29" dur="1000" fill="hold"/>
                                        <p:tgtEl>
                                          <p:spTgt spid="4">
                                            <p:txEl>
                                              <p:pRg st="9" end="9"/>
                                            </p:txEl>
                                          </p:spTgt>
                                        </p:tgtEl>
                                        <p:attrNameLst>
                                          <p:attrName>ppt_x</p:attrName>
                                        </p:attrNameLst>
                                      </p:cBhvr>
                                      <p:tavLst>
                                        <p:tav tm="0">
                                          <p:val>
                                            <p:strVal val="#ppt_x"/>
                                          </p:val>
                                        </p:tav>
                                        <p:tav tm="100000">
                                          <p:val>
                                            <p:strVal val="#ppt_x"/>
                                          </p:val>
                                        </p:tav>
                                      </p:tavLst>
                                    </p:anim>
                                    <p:anim calcmode="lin" valueType="num">
                                      <p:cBhvr>
                                        <p:cTn id="30" dur="1000" fill="hold"/>
                                        <p:tgtEl>
                                          <p:spTgt spid="4">
                                            <p:txEl>
                                              <p:pRg st="9" end="9"/>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4" name="Picture 2" descr="http://2.bp.blogspot.com/-CDMBVIPz9Uw/UG-1jX3gCtI/AAAAAAAACiU/SnBHs8A-fmE/s640/October+7.jpg"/>
          <p:cNvPicPr>
            <a:picLocks noChangeAspect="1" noChangeArrowheads="1"/>
          </p:cNvPicPr>
          <p:nvPr/>
        </p:nvPicPr>
        <p:blipFill rotWithShape="1">
          <a:blip r:embed="rId2">
            <a:extLst>
              <a:ext uri="{28A0092B-C50C-407E-A947-70E740481C1C}">
                <a14:useLocalDpi xmlns:a14="http://schemas.microsoft.com/office/drawing/2010/main" val="0"/>
              </a:ext>
            </a:extLst>
          </a:blip>
          <a:srcRect r="23500"/>
          <a:stretch/>
        </p:blipFill>
        <p:spPr bwMode="auto">
          <a:xfrm>
            <a:off x="0" y="0"/>
            <a:ext cx="9144000" cy="6919464"/>
          </a:xfrm>
          <a:prstGeom prst="rect">
            <a:avLst/>
          </a:prstGeom>
          <a:noFill/>
          <a:extLst>
            <a:ext uri="{909E8E84-426E-40DD-AFC4-6F175D3DCCD1}">
              <a14:hiddenFill xmlns:a14="http://schemas.microsoft.com/office/drawing/2010/main">
                <a:solidFill>
                  <a:srgbClr val="FFFFFF"/>
                </a:solidFill>
              </a14:hiddenFill>
            </a:ext>
          </a:extLst>
        </p:spPr>
      </p:pic>
      <p:sp>
        <p:nvSpPr>
          <p:cNvPr id="5" name="Rounded Rectangle 4"/>
          <p:cNvSpPr/>
          <p:nvPr/>
        </p:nvSpPr>
        <p:spPr>
          <a:xfrm>
            <a:off x="107504" y="125052"/>
            <a:ext cx="9017496" cy="6669360"/>
          </a:xfrm>
          <a:prstGeom prst="roundRect">
            <a:avLst/>
          </a:prstGeom>
          <a:solidFill>
            <a:srgbClr val="FFFFC1"/>
          </a:solidFill>
          <a:ln>
            <a:noFill/>
          </a:ln>
          <a:effectLst>
            <a:softEdge rad="317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63525" algn="ctr"/>
            <a:endParaRPr lang="en-GB" sz="2700" dirty="0">
              <a:solidFill>
                <a:schemeClr val="tx2">
                  <a:lumMod val="50000"/>
                </a:schemeClr>
              </a:solidFill>
            </a:endParaRPr>
          </a:p>
        </p:txBody>
      </p:sp>
      <p:sp>
        <p:nvSpPr>
          <p:cNvPr id="6" name="TextBox 5"/>
          <p:cNvSpPr txBox="1"/>
          <p:nvPr/>
        </p:nvSpPr>
        <p:spPr>
          <a:xfrm>
            <a:off x="395536" y="639851"/>
            <a:ext cx="8352928" cy="6217087"/>
          </a:xfrm>
          <a:prstGeom prst="rect">
            <a:avLst/>
          </a:prstGeom>
          <a:noFill/>
        </p:spPr>
        <p:txBody>
          <a:bodyPr wrap="square" rtlCol="0">
            <a:spAutoFit/>
          </a:bodyPr>
          <a:lstStyle/>
          <a:p>
            <a:pPr marL="542925"/>
            <a:r>
              <a:rPr lang="en-GB" sz="2800" dirty="0">
                <a:solidFill>
                  <a:schemeClr val="accent1">
                    <a:lumMod val="50000"/>
                  </a:schemeClr>
                </a:solidFill>
                <a:latin typeface="Comic Sans MS" panose="030F0702030302020204" pitchFamily="66" charset="0"/>
              </a:rPr>
              <a:t>    Well, you could try to take control …</a:t>
            </a:r>
          </a:p>
          <a:p>
            <a:pPr marL="457200" indent="-457200">
              <a:buFont typeface="Courier New" panose="02070309020205020404" pitchFamily="49" charset="0"/>
              <a:buChar char="o"/>
            </a:pPr>
            <a:endParaRPr lang="en-GB" sz="1600" dirty="0">
              <a:solidFill>
                <a:schemeClr val="accent1">
                  <a:lumMod val="50000"/>
                </a:schemeClr>
              </a:solidFill>
              <a:latin typeface="Comic Sans MS" panose="030F0702030302020204" pitchFamily="66" charset="0"/>
            </a:endParaRPr>
          </a:p>
          <a:p>
            <a:pPr marL="363538" indent="-363538">
              <a:buFont typeface="Courier New" panose="02070309020205020404" pitchFamily="49" charset="0"/>
              <a:buChar char="o"/>
            </a:pPr>
            <a:r>
              <a:rPr lang="en-GB" sz="2300" dirty="0">
                <a:solidFill>
                  <a:schemeClr val="accent1">
                    <a:lumMod val="50000"/>
                  </a:schemeClr>
                </a:solidFill>
                <a:latin typeface="Comic Sans MS" panose="030F0702030302020204" pitchFamily="66" charset="0"/>
              </a:rPr>
              <a:t>If there are people who you feel more comfortable with than others, tell the teacher (privately) and ask to be put in small groups with them when possible. (It probably won’t be possible all the time – but sometimes is better than never). </a:t>
            </a:r>
          </a:p>
          <a:p>
            <a:pPr marL="363538" indent="-363538">
              <a:buFont typeface="Courier New" panose="02070309020205020404" pitchFamily="49" charset="0"/>
              <a:buChar char="o"/>
            </a:pPr>
            <a:endParaRPr lang="en-GB" sz="1600" dirty="0">
              <a:solidFill>
                <a:schemeClr val="accent1">
                  <a:lumMod val="50000"/>
                </a:schemeClr>
              </a:solidFill>
              <a:latin typeface="Comic Sans MS" panose="030F0702030302020204" pitchFamily="66" charset="0"/>
            </a:endParaRPr>
          </a:p>
          <a:p>
            <a:pPr marL="363538" indent="-363538">
              <a:buFont typeface="Courier New" panose="02070309020205020404" pitchFamily="49" charset="0"/>
              <a:buChar char="o"/>
            </a:pPr>
            <a:r>
              <a:rPr lang="en-GB" sz="2300" dirty="0">
                <a:solidFill>
                  <a:schemeClr val="accent1">
                    <a:lumMod val="50000"/>
                  </a:schemeClr>
                </a:solidFill>
                <a:latin typeface="Comic Sans MS" panose="030F0702030302020204" pitchFamily="66" charset="0"/>
              </a:rPr>
              <a:t>Ask the teacher to allow you to leave the group if you feel you need to and sit somewhere else in the room for a while.</a:t>
            </a:r>
          </a:p>
          <a:p>
            <a:pPr marL="363538" indent="-363538">
              <a:buFont typeface="Courier New" panose="02070309020205020404" pitchFamily="49" charset="0"/>
              <a:buChar char="o"/>
            </a:pPr>
            <a:endParaRPr lang="en-GB" sz="1600" dirty="0">
              <a:solidFill>
                <a:schemeClr val="accent1">
                  <a:lumMod val="50000"/>
                </a:schemeClr>
              </a:solidFill>
              <a:latin typeface="Comic Sans MS" panose="030F0702030302020204" pitchFamily="66" charset="0"/>
            </a:endParaRPr>
          </a:p>
          <a:p>
            <a:pPr marL="363538" indent="-363538">
              <a:buFont typeface="Courier New" panose="02070309020205020404" pitchFamily="49" charset="0"/>
              <a:buChar char="o"/>
            </a:pPr>
            <a:r>
              <a:rPr lang="en-GB" sz="2300" dirty="0">
                <a:solidFill>
                  <a:schemeClr val="accent1">
                    <a:lumMod val="50000"/>
                  </a:schemeClr>
                </a:solidFill>
                <a:latin typeface="Comic Sans MS" panose="030F0702030302020204" pitchFamily="66" charset="0"/>
              </a:rPr>
              <a:t>If there are students you feel comfortable with, let them know that group work is a real problem for you; that might make it easier for you to leave the group if you need to.</a:t>
            </a:r>
          </a:p>
          <a:p>
            <a:pPr marL="457200" indent="-457200">
              <a:buFont typeface="Courier New" panose="02070309020205020404" pitchFamily="49" charset="0"/>
              <a:buChar char="o"/>
            </a:pPr>
            <a:endParaRPr lang="en-GB" sz="1600" dirty="0">
              <a:latin typeface="Comic Sans MS" panose="030F0702030302020204" pitchFamily="66" charset="0"/>
            </a:endParaRPr>
          </a:p>
          <a:p>
            <a:endParaRPr lang="en-GB" dirty="0"/>
          </a:p>
        </p:txBody>
      </p:sp>
    </p:spTree>
    <p:extLst>
      <p:ext uri="{BB962C8B-B14F-4D97-AF65-F5344CB8AC3E}">
        <p14:creationId xmlns:p14="http://schemas.microsoft.com/office/powerpoint/2010/main" val="474499440"/>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nodePh="1">
                                  <p:stCondLst>
                                    <p:cond delay="0"/>
                                  </p:stCondLst>
                                  <p:endCondLst>
                                    <p:cond evt="begin" delay="0">
                                      <p:tn val="5"/>
                                    </p:cond>
                                  </p:end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6">
                                            <p:txEl>
                                              <p:pRg st="2" end="2"/>
                                            </p:txEl>
                                          </p:spTgt>
                                        </p:tgtEl>
                                        <p:attrNameLst>
                                          <p:attrName>style.visibility</p:attrName>
                                        </p:attrNameLst>
                                      </p:cBhvr>
                                      <p:to>
                                        <p:strVal val="visible"/>
                                      </p:to>
                                    </p:set>
                                    <p:animEffect transition="in" filter="fade">
                                      <p:cBhvr>
                                        <p:cTn id="14" dur="1000"/>
                                        <p:tgtEl>
                                          <p:spTgt spid="6">
                                            <p:txEl>
                                              <p:pRg st="2" end="2"/>
                                            </p:txEl>
                                          </p:spTgt>
                                        </p:tgtEl>
                                      </p:cBhvr>
                                    </p:animEffect>
                                    <p:anim calcmode="lin" valueType="num">
                                      <p:cBhvr>
                                        <p:cTn id="15" dur="1000" fill="hold"/>
                                        <p:tgtEl>
                                          <p:spTgt spid="6">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6">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6">
                                            <p:txEl>
                                              <p:pRg st="4" end="4"/>
                                            </p:txEl>
                                          </p:spTgt>
                                        </p:tgtEl>
                                        <p:attrNameLst>
                                          <p:attrName>style.visibility</p:attrName>
                                        </p:attrNameLst>
                                      </p:cBhvr>
                                      <p:to>
                                        <p:strVal val="visible"/>
                                      </p:to>
                                    </p:set>
                                    <p:animEffect transition="in" filter="fade">
                                      <p:cBhvr>
                                        <p:cTn id="21" dur="1000"/>
                                        <p:tgtEl>
                                          <p:spTgt spid="6">
                                            <p:txEl>
                                              <p:pRg st="4" end="4"/>
                                            </p:txEl>
                                          </p:spTgt>
                                        </p:tgtEl>
                                      </p:cBhvr>
                                    </p:animEffect>
                                    <p:anim calcmode="lin" valueType="num">
                                      <p:cBhvr>
                                        <p:cTn id="22" dur="1000" fill="hold"/>
                                        <p:tgtEl>
                                          <p:spTgt spid="6">
                                            <p:txEl>
                                              <p:pRg st="4" end="4"/>
                                            </p:txEl>
                                          </p:spTgt>
                                        </p:tgtEl>
                                        <p:attrNameLst>
                                          <p:attrName>ppt_x</p:attrName>
                                        </p:attrNameLst>
                                      </p:cBhvr>
                                      <p:tavLst>
                                        <p:tav tm="0">
                                          <p:val>
                                            <p:strVal val="#ppt_x"/>
                                          </p:val>
                                        </p:tav>
                                        <p:tav tm="100000">
                                          <p:val>
                                            <p:strVal val="#ppt_x"/>
                                          </p:val>
                                        </p:tav>
                                      </p:tavLst>
                                    </p:anim>
                                    <p:anim calcmode="lin" valueType="num">
                                      <p:cBhvr>
                                        <p:cTn id="23" dur="1000" fill="hold"/>
                                        <p:tgtEl>
                                          <p:spTgt spid="6">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6">
                                            <p:txEl>
                                              <p:pRg st="6" end="6"/>
                                            </p:txEl>
                                          </p:spTgt>
                                        </p:tgtEl>
                                        <p:attrNameLst>
                                          <p:attrName>style.visibility</p:attrName>
                                        </p:attrNameLst>
                                      </p:cBhvr>
                                      <p:to>
                                        <p:strVal val="visible"/>
                                      </p:to>
                                    </p:set>
                                    <p:animEffect transition="in" filter="fade">
                                      <p:cBhvr>
                                        <p:cTn id="28" dur="1000"/>
                                        <p:tgtEl>
                                          <p:spTgt spid="6">
                                            <p:txEl>
                                              <p:pRg st="6" end="6"/>
                                            </p:txEl>
                                          </p:spTgt>
                                        </p:tgtEl>
                                      </p:cBhvr>
                                    </p:animEffect>
                                    <p:anim calcmode="lin" valueType="num">
                                      <p:cBhvr>
                                        <p:cTn id="29" dur="1000" fill="hold"/>
                                        <p:tgtEl>
                                          <p:spTgt spid="6">
                                            <p:txEl>
                                              <p:pRg st="6" end="6"/>
                                            </p:txEl>
                                          </p:spTgt>
                                        </p:tgtEl>
                                        <p:attrNameLst>
                                          <p:attrName>ppt_x</p:attrName>
                                        </p:attrNameLst>
                                      </p:cBhvr>
                                      <p:tavLst>
                                        <p:tav tm="0">
                                          <p:val>
                                            <p:strVal val="#ppt_x"/>
                                          </p:val>
                                        </p:tav>
                                        <p:tav tm="100000">
                                          <p:val>
                                            <p:strVal val="#ppt_x"/>
                                          </p:val>
                                        </p:tav>
                                      </p:tavLst>
                                    </p:anim>
                                    <p:anim calcmode="lin" valueType="num">
                                      <p:cBhvr>
                                        <p:cTn id="30" dur="1000" fill="hold"/>
                                        <p:tgtEl>
                                          <p:spTgt spid="6">
                                            <p:txEl>
                                              <p:pRg st="6" end="6"/>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4" name="Picture 2" descr="http://2.bp.blogspot.com/-CDMBVIPz9Uw/UG-1jX3gCtI/AAAAAAAACiU/SnBHs8A-fmE/s640/October+7.jpg"/>
          <p:cNvPicPr>
            <a:picLocks noChangeAspect="1" noChangeArrowheads="1"/>
          </p:cNvPicPr>
          <p:nvPr/>
        </p:nvPicPr>
        <p:blipFill rotWithShape="1">
          <a:blip r:embed="rId2">
            <a:extLst>
              <a:ext uri="{28A0092B-C50C-407E-A947-70E740481C1C}">
                <a14:useLocalDpi xmlns:a14="http://schemas.microsoft.com/office/drawing/2010/main" val="0"/>
              </a:ext>
            </a:extLst>
          </a:blip>
          <a:srcRect r="23500"/>
          <a:stretch/>
        </p:blipFill>
        <p:spPr bwMode="auto">
          <a:xfrm>
            <a:off x="0" y="0"/>
            <a:ext cx="9144000" cy="6919464"/>
          </a:xfrm>
          <a:prstGeom prst="rect">
            <a:avLst/>
          </a:prstGeom>
          <a:noFill/>
          <a:extLst>
            <a:ext uri="{909E8E84-426E-40DD-AFC4-6F175D3DCCD1}">
              <a14:hiddenFill xmlns:a14="http://schemas.microsoft.com/office/drawing/2010/main">
                <a:solidFill>
                  <a:srgbClr val="FFFFFF"/>
                </a:solidFill>
              </a14:hiddenFill>
            </a:ext>
          </a:extLst>
        </p:spPr>
      </p:pic>
      <p:sp>
        <p:nvSpPr>
          <p:cNvPr id="5" name="Rounded Rectangle 4"/>
          <p:cNvSpPr/>
          <p:nvPr/>
        </p:nvSpPr>
        <p:spPr>
          <a:xfrm>
            <a:off x="98856" y="125052"/>
            <a:ext cx="9017496" cy="6669360"/>
          </a:xfrm>
          <a:prstGeom prst="roundRect">
            <a:avLst/>
          </a:prstGeom>
          <a:solidFill>
            <a:srgbClr val="FFFFC1"/>
          </a:solidFill>
          <a:ln>
            <a:noFill/>
          </a:ln>
          <a:effectLst>
            <a:softEdge rad="317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15000"/>
              </a:lnSpc>
              <a:spcAft>
                <a:spcPts val="1000"/>
              </a:spcAft>
            </a:pPr>
            <a:endParaRPr lang="en-GB" sz="1600" dirty="0">
              <a:ea typeface="Calibri"/>
              <a:cs typeface="Times New Roman"/>
            </a:endParaRPr>
          </a:p>
        </p:txBody>
      </p:sp>
      <p:sp>
        <p:nvSpPr>
          <p:cNvPr id="8" name="TextBox 7"/>
          <p:cNvSpPr txBox="1"/>
          <p:nvPr/>
        </p:nvSpPr>
        <p:spPr>
          <a:xfrm>
            <a:off x="452778" y="899821"/>
            <a:ext cx="8196418" cy="4955203"/>
          </a:xfrm>
          <a:prstGeom prst="rect">
            <a:avLst/>
          </a:prstGeom>
          <a:noFill/>
        </p:spPr>
        <p:txBody>
          <a:bodyPr wrap="square" rtlCol="0">
            <a:spAutoFit/>
          </a:bodyPr>
          <a:lstStyle/>
          <a:p>
            <a:pPr marL="263525" algn="ctr"/>
            <a:r>
              <a:rPr lang="en-GB" sz="2400" b="1" u="sng" dirty="0">
                <a:solidFill>
                  <a:schemeClr val="accent1">
                    <a:lumMod val="50000"/>
                  </a:schemeClr>
                </a:solidFill>
                <a:latin typeface="Comic Sans MS" panose="030F0702030302020204" pitchFamily="66" charset="0"/>
              </a:rPr>
              <a:t>Do you sometimes find conversations difficult?</a:t>
            </a:r>
          </a:p>
          <a:p>
            <a:pPr marL="263525"/>
            <a:endParaRPr lang="en-GB" sz="2400" u="sng" dirty="0">
              <a:solidFill>
                <a:schemeClr val="accent1">
                  <a:lumMod val="50000"/>
                </a:schemeClr>
              </a:solidFill>
              <a:latin typeface="Comic Sans MS" panose="030F0702030302020204" pitchFamily="66" charset="0"/>
            </a:endParaRPr>
          </a:p>
          <a:p>
            <a:pPr marL="263525"/>
            <a:r>
              <a:rPr lang="en-GB" sz="2400" dirty="0">
                <a:solidFill>
                  <a:schemeClr val="accent1">
                    <a:lumMod val="50000"/>
                  </a:schemeClr>
                </a:solidFill>
                <a:latin typeface="Comic Sans MS" panose="030F0702030302020204" pitchFamily="66" charset="0"/>
              </a:rPr>
              <a:t>Some people with ASD have problems talking to others. </a:t>
            </a:r>
          </a:p>
          <a:p>
            <a:pPr marL="263525"/>
            <a:endParaRPr lang="en-GB" sz="2400" dirty="0">
              <a:solidFill>
                <a:schemeClr val="accent1">
                  <a:lumMod val="50000"/>
                </a:schemeClr>
              </a:solidFill>
              <a:latin typeface="Comic Sans MS" panose="030F0702030302020204" pitchFamily="66" charset="0"/>
            </a:endParaRPr>
          </a:p>
          <a:p>
            <a:pPr marL="263525"/>
            <a:r>
              <a:rPr lang="en-GB" sz="2400" dirty="0">
                <a:solidFill>
                  <a:schemeClr val="accent1">
                    <a:lumMod val="50000"/>
                  </a:schemeClr>
                </a:solidFill>
                <a:latin typeface="Comic Sans MS" panose="030F0702030302020204" pitchFamily="66" charset="0"/>
              </a:rPr>
              <a:t>Some of the issues that people experience are on the following slides. Some of them may apply to you, others may not, but it’s worth having a look at them all and trying to be honest with yourself as to whether or not they are relevant to you. </a:t>
            </a:r>
          </a:p>
          <a:p>
            <a:pPr marL="263525"/>
            <a:endParaRPr lang="en-GB" sz="2400" dirty="0">
              <a:solidFill>
                <a:schemeClr val="accent1">
                  <a:lumMod val="50000"/>
                </a:schemeClr>
              </a:solidFill>
              <a:latin typeface="Comic Sans MS" panose="030F0702030302020204" pitchFamily="66" charset="0"/>
            </a:endParaRPr>
          </a:p>
          <a:p>
            <a:pPr marL="263525"/>
            <a:r>
              <a:rPr lang="en-GB" sz="2400" dirty="0">
                <a:solidFill>
                  <a:schemeClr val="accent1">
                    <a:lumMod val="50000"/>
                  </a:schemeClr>
                </a:solidFill>
                <a:latin typeface="Comic Sans MS" panose="030F0702030302020204" pitchFamily="66" charset="0"/>
              </a:rPr>
              <a:t>You might want to talk the slides through with someone you trust.</a:t>
            </a:r>
          </a:p>
        </p:txBody>
      </p:sp>
    </p:spTree>
    <p:extLst>
      <p:ext uri="{BB962C8B-B14F-4D97-AF65-F5344CB8AC3E}">
        <p14:creationId xmlns:p14="http://schemas.microsoft.com/office/powerpoint/2010/main" val="2588060603"/>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nodePh="1">
                                  <p:stCondLst>
                                    <p:cond delay="0"/>
                                  </p:stCondLst>
                                  <p:endCondLst>
                                    <p:cond evt="begin" delay="0">
                                      <p:tn val="5"/>
                                    </p:cond>
                                  </p:end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8">
                                            <p:txEl>
                                              <p:pRg st="2" end="2"/>
                                            </p:txEl>
                                          </p:spTgt>
                                        </p:tgtEl>
                                        <p:attrNameLst>
                                          <p:attrName>style.visibility</p:attrName>
                                        </p:attrNameLst>
                                      </p:cBhvr>
                                      <p:to>
                                        <p:strVal val="visible"/>
                                      </p:to>
                                    </p:set>
                                    <p:animEffect transition="in" filter="fade">
                                      <p:cBhvr>
                                        <p:cTn id="14" dur="1000"/>
                                        <p:tgtEl>
                                          <p:spTgt spid="8">
                                            <p:txEl>
                                              <p:pRg st="2" end="2"/>
                                            </p:txEl>
                                          </p:spTgt>
                                        </p:tgtEl>
                                      </p:cBhvr>
                                    </p:animEffect>
                                    <p:anim calcmode="lin" valueType="num">
                                      <p:cBhvr>
                                        <p:cTn id="15" dur="1000" fill="hold"/>
                                        <p:tgtEl>
                                          <p:spTgt spid="8">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8">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8">
                                            <p:txEl>
                                              <p:pRg st="4" end="4"/>
                                            </p:txEl>
                                          </p:spTgt>
                                        </p:tgtEl>
                                        <p:attrNameLst>
                                          <p:attrName>style.visibility</p:attrName>
                                        </p:attrNameLst>
                                      </p:cBhvr>
                                      <p:to>
                                        <p:strVal val="visible"/>
                                      </p:to>
                                    </p:set>
                                    <p:animEffect transition="in" filter="fade">
                                      <p:cBhvr>
                                        <p:cTn id="21" dur="1000"/>
                                        <p:tgtEl>
                                          <p:spTgt spid="8">
                                            <p:txEl>
                                              <p:pRg st="4" end="4"/>
                                            </p:txEl>
                                          </p:spTgt>
                                        </p:tgtEl>
                                      </p:cBhvr>
                                    </p:animEffect>
                                    <p:anim calcmode="lin" valueType="num">
                                      <p:cBhvr>
                                        <p:cTn id="22" dur="1000" fill="hold"/>
                                        <p:tgtEl>
                                          <p:spTgt spid="8">
                                            <p:txEl>
                                              <p:pRg st="4" end="4"/>
                                            </p:txEl>
                                          </p:spTgt>
                                        </p:tgtEl>
                                        <p:attrNameLst>
                                          <p:attrName>ppt_x</p:attrName>
                                        </p:attrNameLst>
                                      </p:cBhvr>
                                      <p:tavLst>
                                        <p:tav tm="0">
                                          <p:val>
                                            <p:strVal val="#ppt_x"/>
                                          </p:val>
                                        </p:tav>
                                        <p:tav tm="100000">
                                          <p:val>
                                            <p:strVal val="#ppt_x"/>
                                          </p:val>
                                        </p:tav>
                                      </p:tavLst>
                                    </p:anim>
                                    <p:anim calcmode="lin" valueType="num">
                                      <p:cBhvr>
                                        <p:cTn id="23" dur="1000" fill="hold"/>
                                        <p:tgtEl>
                                          <p:spTgt spid="8">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8">
                                            <p:txEl>
                                              <p:pRg st="6" end="6"/>
                                            </p:txEl>
                                          </p:spTgt>
                                        </p:tgtEl>
                                        <p:attrNameLst>
                                          <p:attrName>style.visibility</p:attrName>
                                        </p:attrNameLst>
                                      </p:cBhvr>
                                      <p:to>
                                        <p:strVal val="visible"/>
                                      </p:to>
                                    </p:set>
                                    <p:animEffect transition="in" filter="fade">
                                      <p:cBhvr>
                                        <p:cTn id="28" dur="1000"/>
                                        <p:tgtEl>
                                          <p:spTgt spid="8">
                                            <p:txEl>
                                              <p:pRg st="6" end="6"/>
                                            </p:txEl>
                                          </p:spTgt>
                                        </p:tgtEl>
                                      </p:cBhvr>
                                    </p:animEffect>
                                    <p:anim calcmode="lin" valueType="num">
                                      <p:cBhvr>
                                        <p:cTn id="29" dur="1000" fill="hold"/>
                                        <p:tgtEl>
                                          <p:spTgt spid="8">
                                            <p:txEl>
                                              <p:pRg st="6" end="6"/>
                                            </p:txEl>
                                          </p:spTgt>
                                        </p:tgtEl>
                                        <p:attrNameLst>
                                          <p:attrName>ppt_x</p:attrName>
                                        </p:attrNameLst>
                                      </p:cBhvr>
                                      <p:tavLst>
                                        <p:tav tm="0">
                                          <p:val>
                                            <p:strVal val="#ppt_x"/>
                                          </p:val>
                                        </p:tav>
                                        <p:tav tm="100000">
                                          <p:val>
                                            <p:strVal val="#ppt_x"/>
                                          </p:val>
                                        </p:tav>
                                      </p:tavLst>
                                    </p:anim>
                                    <p:anim calcmode="lin" valueType="num">
                                      <p:cBhvr>
                                        <p:cTn id="30" dur="1000" fill="hold"/>
                                        <p:tgtEl>
                                          <p:spTgt spid="8">
                                            <p:txEl>
                                              <p:pRg st="6" end="6"/>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5" name="Picture 2" descr="http://2.bp.blogspot.com/-CDMBVIPz9Uw/UG-1jX3gCtI/AAAAAAAACiU/SnBHs8A-fmE/s640/October+7.jpg"/>
          <p:cNvPicPr>
            <a:picLocks noChangeAspect="1" noChangeArrowheads="1"/>
          </p:cNvPicPr>
          <p:nvPr/>
        </p:nvPicPr>
        <p:blipFill rotWithShape="1">
          <a:blip r:embed="rId2">
            <a:extLst>
              <a:ext uri="{28A0092B-C50C-407E-A947-70E740481C1C}">
                <a14:useLocalDpi xmlns:a14="http://schemas.microsoft.com/office/drawing/2010/main" val="0"/>
              </a:ext>
            </a:extLst>
          </a:blip>
          <a:srcRect r="23500"/>
          <a:stretch/>
        </p:blipFill>
        <p:spPr bwMode="auto">
          <a:xfrm>
            <a:off x="0" y="0"/>
            <a:ext cx="9144000" cy="6919464"/>
          </a:xfrm>
          <a:prstGeom prst="rect">
            <a:avLst/>
          </a:prstGeom>
          <a:noFill/>
          <a:extLst>
            <a:ext uri="{909E8E84-426E-40DD-AFC4-6F175D3DCCD1}">
              <a14:hiddenFill xmlns:a14="http://schemas.microsoft.com/office/drawing/2010/main">
                <a:solidFill>
                  <a:srgbClr val="FFFFFF"/>
                </a:solidFill>
              </a14:hiddenFill>
            </a:ext>
          </a:extLst>
        </p:spPr>
      </p:pic>
      <p:sp>
        <p:nvSpPr>
          <p:cNvPr id="6" name="Rounded Rectangle 5"/>
          <p:cNvSpPr/>
          <p:nvPr/>
        </p:nvSpPr>
        <p:spPr>
          <a:xfrm>
            <a:off x="98856" y="125052"/>
            <a:ext cx="9017496" cy="6669360"/>
          </a:xfrm>
          <a:prstGeom prst="roundRect">
            <a:avLst/>
          </a:prstGeom>
          <a:solidFill>
            <a:srgbClr val="FFFFC1"/>
          </a:solidFill>
          <a:ln>
            <a:noFill/>
          </a:ln>
          <a:effectLst>
            <a:softEdge rad="317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15000"/>
              </a:lnSpc>
              <a:spcAft>
                <a:spcPts val="1000"/>
              </a:spcAft>
            </a:pPr>
            <a:endParaRPr lang="en-GB" sz="1600" dirty="0">
              <a:ea typeface="Calibri"/>
              <a:cs typeface="Times New Roman"/>
            </a:endParaRPr>
          </a:p>
        </p:txBody>
      </p:sp>
      <p:sp>
        <p:nvSpPr>
          <p:cNvPr id="8" name="TextBox 7"/>
          <p:cNvSpPr txBox="1"/>
          <p:nvPr/>
        </p:nvSpPr>
        <p:spPr>
          <a:xfrm>
            <a:off x="671062" y="620688"/>
            <a:ext cx="8352868" cy="8202245"/>
          </a:xfrm>
          <a:prstGeom prst="rect">
            <a:avLst/>
          </a:prstGeom>
          <a:noFill/>
        </p:spPr>
        <p:txBody>
          <a:bodyPr wrap="square" rtlCol="0">
            <a:spAutoFit/>
          </a:bodyPr>
          <a:lstStyle/>
          <a:p>
            <a:r>
              <a:rPr lang="en-GB" sz="2400" u="sng" dirty="0">
                <a:solidFill>
                  <a:schemeClr val="accent1">
                    <a:lumMod val="50000"/>
                  </a:schemeClr>
                </a:solidFill>
                <a:latin typeface="Comic Sans MS" panose="030F0702030302020204" pitchFamily="66" charset="0"/>
              </a:rPr>
              <a:t>Problems with conversations:</a:t>
            </a:r>
            <a:endParaRPr lang="en-GB" sz="2400" dirty="0">
              <a:solidFill>
                <a:schemeClr val="accent1">
                  <a:lumMod val="50000"/>
                </a:schemeClr>
              </a:solidFill>
              <a:latin typeface="Comic Sans MS" panose="030F0702030302020204" pitchFamily="66" charset="0"/>
            </a:endParaRPr>
          </a:p>
          <a:p>
            <a:endParaRPr lang="en-GB" sz="800" dirty="0">
              <a:solidFill>
                <a:schemeClr val="accent1">
                  <a:lumMod val="50000"/>
                </a:schemeClr>
              </a:solidFill>
              <a:latin typeface="Comic Sans MS" panose="030F0702030302020204" pitchFamily="66" charset="0"/>
            </a:endParaRPr>
          </a:p>
          <a:p>
            <a:endParaRPr lang="en-GB" sz="800" dirty="0">
              <a:solidFill>
                <a:schemeClr val="accent1">
                  <a:lumMod val="50000"/>
                </a:schemeClr>
              </a:solidFill>
              <a:latin typeface="Comic Sans MS" panose="030F0702030302020204" pitchFamily="66" charset="0"/>
            </a:endParaRPr>
          </a:p>
          <a:p>
            <a:r>
              <a:rPr lang="en-GB" sz="2200" dirty="0">
                <a:solidFill>
                  <a:schemeClr val="accent1">
                    <a:lumMod val="50000"/>
                  </a:schemeClr>
                </a:solidFill>
                <a:latin typeface="Comic Sans MS" panose="030F0702030302020204" pitchFamily="66" charset="0"/>
              </a:rPr>
              <a:t>Some or all of these might fit with someone who has ASD:</a:t>
            </a:r>
            <a:endParaRPr lang="en-GB" sz="800" dirty="0">
              <a:solidFill>
                <a:schemeClr val="accent1">
                  <a:lumMod val="50000"/>
                </a:schemeClr>
              </a:solidFill>
              <a:latin typeface="Comic Sans MS" panose="030F0702030302020204" pitchFamily="66" charset="0"/>
            </a:endParaRPr>
          </a:p>
          <a:p>
            <a:endParaRPr lang="en-GB" sz="1000" dirty="0">
              <a:solidFill>
                <a:schemeClr val="accent1">
                  <a:lumMod val="50000"/>
                </a:schemeClr>
              </a:solidFill>
              <a:latin typeface="Comic Sans MS" panose="030F0702030302020204" pitchFamily="66" charset="0"/>
            </a:endParaRPr>
          </a:p>
          <a:p>
            <a:pPr marL="274638" indent="-274638">
              <a:spcAft>
                <a:spcPts val="600"/>
              </a:spcAft>
              <a:buFont typeface="Courier New" panose="02070309020205020404" pitchFamily="49" charset="0"/>
              <a:buChar char="o"/>
            </a:pPr>
            <a:r>
              <a:rPr lang="en-GB" sz="2100" dirty="0">
                <a:solidFill>
                  <a:schemeClr val="accent1">
                    <a:lumMod val="50000"/>
                  </a:schemeClr>
                </a:solidFill>
                <a:latin typeface="Comic Sans MS" panose="030F0702030302020204" pitchFamily="66" charset="0"/>
              </a:rPr>
              <a:t>Struggles to start conversations about general topics.</a:t>
            </a:r>
          </a:p>
          <a:p>
            <a:pPr marL="274638" indent="-274638">
              <a:spcAft>
                <a:spcPts val="600"/>
              </a:spcAft>
              <a:buFont typeface="Courier New" panose="02070309020205020404" pitchFamily="49" charset="0"/>
              <a:buChar char="o"/>
            </a:pPr>
            <a:r>
              <a:rPr lang="en-GB" sz="2100" dirty="0">
                <a:solidFill>
                  <a:schemeClr val="accent1">
                    <a:lumMod val="50000"/>
                  </a:schemeClr>
                </a:solidFill>
                <a:latin typeface="Comic Sans MS" panose="030F0702030302020204" pitchFamily="66" charset="0"/>
              </a:rPr>
              <a:t>Only feels comfortable talking about the subjects they know    a lot about.</a:t>
            </a:r>
          </a:p>
          <a:p>
            <a:pPr marL="274638" indent="-274638">
              <a:spcAft>
                <a:spcPts val="600"/>
              </a:spcAft>
              <a:buFont typeface="Courier New" panose="02070309020205020404" pitchFamily="49" charset="0"/>
              <a:buChar char="o"/>
            </a:pPr>
            <a:r>
              <a:rPr lang="en-GB" sz="2100" dirty="0">
                <a:solidFill>
                  <a:schemeClr val="accent1">
                    <a:lumMod val="50000"/>
                  </a:schemeClr>
                </a:solidFill>
                <a:latin typeface="Comic Sans MS" panose="030F0702030302020204" pitchFamily="66" charset="0"/>
              </a:rPr>
              <a:t>Has difficulty understanding what someone really means –    are they being mean or kind?</a:t>
            </a:r>
          </a:p>
          <a:p>
            <a:pPr marL="274638" indent="-274638">
              <a:spcAft>
                <a:spcPts val="600"/>
              </a:spcAft>
              <a:buFont typeface="Courier New" panose="02070309020205020404" pitchFamily="49" charset="0"/>
              <a:buChar char="o"/>
            </a:pPr>
            <a:r>
              <a:rPr lang="en-GB" sz="2100" dirty="0">
                <a:solidFill>
                  <a:schemeClr val="accent1">
                    <a:lumMod val="50000"/>
                  </a:schemeClr>
                </a:solidFill>
                <a:latin typeface="Comic Sans MS" panose="030F0702030302020204" pitchFamily="66" charset="0"/>
              </a:rPr>
              <a:t>Struggles with certain figures of speech that aren’t clear.</a:t>
            </a:r>
          </a:p>
          <a:p>
            <a:pPr marL="274638" indent="-274638">
              <a:spcAft>
                <a:spcPts val="600"/>
              </a:spcAft>
              <a:buFont typeface="Courier New" panose="02070309020205020404" pitchFamily="49" charset="0"/>
              <a:buChar char="o"/>
            </a:pPr>
            <a:r>
              <a:rPr lang="en-GB" sz="2100" dirty="0">
                <a:solidFill>
                  <a:schemeClr val="accent1">
                    <a:lumMod val="50000"/>
                  </a:schemeClr>
                </a:solidFill>
                <a:latin typeface="Comic Sans MS" panose="030F0702030302020204" pitchFamily="66" charset="0"/>
              </a:rPr>
              <a:t>Sometimes interrupts conversations without noticing.</a:t>
            </a:r>
          </a:p>
          <a:p>
            <a:pPr marL="274638" indent="-274638">
              <a:spcAft>
                <a:spcPts val="600"/>
              </a:spcAft>
              <a:buFont typeface="Courier New" panose="02070309020205020404" pitchFamily="49" charset="0"/>
              <a:buChar char="o"/>
            </a:pPr>
            <a:r>
              <a:rPr lang="en-GB" sz="2100" dirty="0">
                <a:solidFill>
                  <a:schemeClr val="accent1">
                    <a:lumMod val="50000"/>
                  </a:schemeClr>
                </a:solidFill>
                <a:latin typeface="Comic Sans MS" panose="030F0702030302020204" pitchFamily="66" charset="0"/>
              </a:rPr>
              <a:t>Doesn’t actively show interest in the things other people say.</a:t>
            </a:r>
          </a:p>
          <a:p>
            <a:pPr marL="274638" indent="-274638">
              <a:spcAft>
                <a:spcPts val="600"/>
              </a:spcAft>
              <a:buFont typeface="Courier New" panose="02070309020205020404" pitchFamily="49" charset="0"/>
              <a:buChar char="o"/>
            </a:pPr>
            <a:r>
              <a:rPr lang="en-GB" sz="2100" dirty="0">
                <a:solidFill>
                  <a:schemeClr val="accent1">
                    <a:lumMod val="50000"/>
                  </a:schemeClr>
                </a:solidFill>
                <a:latin typeface="Comic Sans MS" panose="030F0702030302020204" pitchFamily="66" charset="0"/>
              </a:rPr>
              <a:t>Has trouble taking turns in conversations.</a:t>
            </a:r>
          </a:p>
          <a:p>
            <a:pPr marL="274638" indent="-274638">
              <a:spcAft>
                <a:spcPts val="600"/>
              </a:spcAft>
              <a:buFont typeface="Courier New" panose="02070309020205020404" pitchFamily="49" charset="0"/>
              <a:buChar char="o"/>
            </a:pPr>
            <a:r>
              <a:rPr lang="en-GB" sz="2100" dirty="0">
                <a:solidFill>
                  <a:schemeClr val="accent1">
                    <a:lumMod val="50000"/>
                  </a:schemeClr>
                </a:solidFill>
                <a:latin typeface="Comic Sans MS" panose="030F0702030302020204" pitchFamily="66" charset="0"/>
              </a:rPr>
              <a:t>Asks lots and lots of questions.</a:t>
            </a:r>
          </a:p>
          <a:p>
            <a:pPr marL="274638" indent="-274638">
              <a:spcAft>
                <a:spcPts val="600"/>
              </a:spcAft>
              <a:buFont typeface="Courier New" panose="02070309020205020404" pitchFamily="49" charset="0"/>
              <a:buChar char="o"/>
            </a:pPr>
            <a:r>
              <a:rPr lang="en-GB" sz="2100" dirty="0">
                <a:solidFill>
                  <a:schemeClr val="accent1">
                    <a:lumMod val="50000"/>
                  </a:schemeClr>
                </a:solidFill>
                <a:latin typeface="Comic Sans MS" panose="030F0702030302020204" pitchFamily="66" charset="0"/>
              </a:rPr>
              <a:t>Suddenly changes topic in conversations or ends them suddenly.</a:t>
            </a:r>
          </a:p>
          <a:p>
            <a:pPr marL="263525"/>
            <a:endParaRPr lang="en-GB" sz="2400" dirty="0">
              <a:solidFill>
                <a:schemeClr val="tx2">
                  <a:lumMod val="50000"/>
                </a:schemeClr>
              </a:solidFill>
              <a:latin typeface="Comic Sans MS" panose="030F0702030302020204" pitchFamily="66" charset="0"/>
            </a:endParaRPr>
          </a:p>
          <a:p>
            <a:pPr marL="263525"/>
            <a:endParaRPr lang="en-GB" sz="2400" dirty="0">
              <a:solidFill>
                <a:schemeClr val="tx2">
                  <a:lumMod val="50000"/>
                </a:schemeClr>
              </a:solidFill>
              <a:latin typeface="Comic Sans MS" panose="030F0702030302020204" pitchFamily="66" charset="0"/>
            </a:endParaRPr>
          </a:p>
          <a:p>
            <a:pPr marL="263525"/>
            <a:endParaRPr lang="en-GB" sz="1400" dirty="0">
              <a:solidFill>
                <a:schemeClr val="tx2">
                  <a:lumMod val="50000"/>
                </a:schemeClr>
              </a:solidFill>
              <a:latin typeface="Comic Sans MS" panose="030F0702030302020204" pitchFamily="66" charset="0"/>
            </a:endParaRPr>
          </a:p>
          <a:p>
            <a:pPr marL="263525"/>
            <a:endParaRPr lang="en-GB" sz="2400" dirty="0">
              <a:solidFill>
                <a:schemeClr val="tx2">
                  <a:lumMod val="50000"/>
                </a:schemeClr>
              </a:solidFill>
              <a:latin typeface="Comic Sans MS" panose="030F0702030302020204" pitchFamily="66" charset="0"/>
            </a:endParaRPr>
          </a:p>
          <a:p>
            <a:pPr marL="263525"/>
            <a:endParaRPr lang="en-GB" sz="2400" dirty="0">
              <a:solidFill>
                <a:schemeClr val="tx2">
                  <a:lumMod val="50000"/>
                </a:schemeClr>
              </a:solidFill>
              <a:latin typeface="Comic Sans MS" panose="030F0702030302020204" pitchFamily="66" charset="0"/>
            </a:endParaRPr>
          </a:p>
          <a:p>
            <a:pPr marL="263525"/>
            <a:endParaRPr lang="en-GB" sz="2400" dirty="0">
              <a:solidFill>
                <a:schemeClr val="tx2">
                  <a:lumMod val="50000"/>
                </a:schemeClr>
              </a:solidFill>
              <a:latin typeface="Comic Sans MS" panose="030F0702030302020204" pitchFamily="66" charset="0"/>
            </a:endParaRPr>
          </a:p>
          <a:p>
            <a:pPr marL="263525"/>
            <a:endParaRPr lang="en-GB" sz="2400" dirty="0">
              <a:solidFill>
                <a:schemeClr val="tx2">
                  <a:lumMod val="50000"/>
                </a:schemeClr>
              </a:solidFill>
              <a:latin typeface="Comic Sans MS" panose="030F0702030302020204" pitchFamily="66" charset="0"/>
            </a:endParaRPr>
          </a:p>
        </p:txBody>
      </p:sp>
    </p:spTree>
    <p:extLst>
      <p:ext uri="{BB962C8B-B14F-4D97-AF65-F5344CB8AC3E}">
        <p14:creationId xmlns:p14="http://schemas.microsoft.com/office/powerpoint/2010/main" val="3345707366"/>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nodePh="1">
                                  <p:stCondLst>
                                    <p:cond delay="0"/>
                                  </p:stCondLst>
                                  <p:endCondLst>
                                    <p:cond evt="begin" delay="0">
                                      <p:tn val="5"/>
                                    </p:cond>
                                  </p:end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1000"/>
                                        <p:tgtEl>
                                          <p:spTgt spid="6">
                                            <p:txEl>
                                              <p:pRg st="0" end="0"/>
                                            </p:txEl>
                                          </p:spTgt>
                                        </p:tgtEl>
                                      </p:cBhvr>
                                    </p:animEffect>
                                    <p:anim calcmode="lin" valueType="num">
                                      <p:cBhvr>
                                        <p:cTn id="8" dur="1000" fill="hold"/>
                                        <p:tgtEl>
                                          <p:spTgt spid="6">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6">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8">
                                            <p:txEl>
                                              <p:pRg st="0" end="0"/>
                                            </p:txEl>
                                          </p:spTgt>
                                        </p:tgtEl>
                                        <p:attrNameLst>
                                          <p:attrName>style.visibility</p:attrName>
                                        </p:attrNameLst>
                                      </p:cBhvr>
                                      <p:to>
                                        <p:strVal val="visible"/>
                                      </p:to>
                                    </p:set>
                                    <p:animEffect transition="in" filter="fade">
                                      <p:cBhvr>
                                        <p:cTn id="14" dur="1000"/>
                                        <p:tgtEl>
                                          <p:spTgt spid="8">
                                            <p:txEl>
                                              <p:pRg st="0" end="0"/>
                                            </p:txEl>
                                          </p:spTgt>
                                        </p:tgtEl>
                                      </p:cBhvr>
                                    </p:animEffect>
                                    <p:anim calcmode="lin" valueType="num">
                                      <p:cBhvr>
                                        <p:cTn id="15" dur="1000" fill="hold"/>
                                        <p:tgtEl>
                                          <p:spTgt spid="8">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8">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8">
                                            <p:txEl>
                                              <p:pRg st="3" end="3"/>
                                            </p:txEl>
                                          </p:spTgt>
                                        </p:tgtEl>
                                        <p:attrNameLst>
                                          <p:attrName>style.visibility</p:attrName>
                                        </p:attrNameLst>
                                      </p:cBhvr>
                                      <p:to>
                                        <p:strVal val="visible"/>
                                      </p:to>
                                    </p:set>
                                    <p:animEffect transition="in" filter="fade">
                                      <p:cBhvr>
                                        <p:cTn id="21" dur="1000"/>
                                        <p:tgtEl>
                                          <p:spTgt spid="8">
                                            <p:txEl>
                                              <p:pRg st="3" end="3"/>
                                            </p:txEl>
                                          </p:spTgt>
                                        </p:tgtEl>
                                      </p:cBhvr>
                                    </p:animEffect>
                                    <p:anim calcmode="lin" valueType="num">
                                      <p:cBhvr>
                                        <p:cTn id="22" dur="1000" fill="hold"/>
                                        <p:tgtEl>
                                          <p:spTgt spid="8">
                                            <p:txEl>
                                              <p:pRg st="3" end="3"/>
                                            </p:txEl>
                                          </p:spTgt>
                                        </p:tgtEl>
                                        <p:attrNameLst>
                                          <p:attrName>ppt_x</p:attrName>
                                        </p:attrNameLst>
                                      </p:cBhvr>
                                      <p:tavLst>
                                        <p:tav tm="0">
                                          <p:val>
                                            <p:strVal val="#ppt_x"/>
                                          </p:val>
                                        </p:tav>
                                        <p:tav tm="100000">
                                          <p:val>
                                            <p:strVal val="#ppt_x"/>
                                          </p:val>
                                        </p:tav>
                                      </p:tavLst>
                                    </p:anim>
                                    <p:anim calcmode="lin" valueType="num">
                                      <p:cBhvr>
                                        <p:cTn id="23" dur="1000" fill="hold"/>
                                        <p:tgtEl>
                                          <p:spTgt spid="8">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8">
                                            <p:txEl>
                                              <p:pRg st="5" end="5"/>
                                            </p:txEl>
                                          </p:spTgt>
                                        </p:tgtEl>
                                        <p:attrNameLst>
                                          <p:attrName>style.visibility</p:attrName>
                                        </p:attrNameLst>
                                      </p:cBhvr>
                                      <p:to>
                                        <p:strVal val="visible"/>
                                      </p:to>
                                    </p:set>
                                    <p:animEffect transition="in" filter="fade">
                                      <p:cBhvr>
                                        <p:cTn id="28" dur="1000"/>
                                        <p:tgtEl>
                                          <p:spTgt spid="8">
                                            <p:txEl>
                                              <p:pRg st="5" end="5"/>
                                            </p:txEl>
                                          </p:spTgt>
                                        </p:tgtEl>
                                      </p:cBhvr>
                                    </p:animEffect>
                                    <p:anim calcmode="lin" valueType="num">
                                      <p:cBhvr>
                                        <p:cTn id="29" dur="1000" fill="hold"/>
                                        <p:tgtEl>
                                          <p:spTgt spid="8">
                                            <p:txEl>
                                              <p:pRg st="5" end="5"/>
                                            </p:txEl>
                                          </p:spTgt>
                                        </p:tgtEl>
                                        <p:attrNameLst>
                                          <p:attrName>ppt_x</p:attrName>
                                        </p:attrNameLst>
                                      </p:cBhvr>
                                      <p:tavLst>
                                        <p:tav tm="0">
                                          <p:val>
                                            <p:strVal val="#ppt_x"/>
                                          </p:val>
                                        </p:tav>
                                        <p:tav tm="100000">
                                          <p:val>
                                            <p:strVal val="#ppt_x"/>
                                          </p:val>
                                        </p:tav>
                                      </p:tavLst>
                                    </p:anim>
                                    <p:anim calcmode="lin" valueType="num">
                                      <p:cBhvr>
                                        <p:cTn id="30" dur="1000" fill="hold"/>
                                        <p:tgtEl>
                                          <p:spTgt spid="8">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8">
                                            <p:txEl>
                                              <p:pRg st="6" end="6"/>
                                            </p:txEl>
                                          </p:spTgt>
                                        </p:tgtEl>
                                        <p:attrNameLst>
                                          <p:attrName>style.visibility</p:attrName>
                                        </p:attrNameLst>
                                      </p:cBhvr>
                                      <p:to>
                                        <p:strVal val="visible"/>
                                      </p:to>
                                    </p:set>
                                    <p:animEffect transition="in" filter="fade">
                                      <p:cBhvr>
                                        <p:cTn id="35" dur="1000"/>
                                        <p:tgtEl>
                                          <p:spTgt spid="8">
                                            <p:txEl>
                                              <p:pRg st="6" end="6"/>
                                            </p:txEl>
                                          </p:spTgt>
                                        </p:tgtEl>
                                      </p:cBhvr>
                                    </p:animEffect>
                                    <p:anim calcmode="lin" valueType="num">
                                      <p:cBhvr>
                                        <p:cTn id="36" dur="1000" fill="hold"/>
                                        <p:tgtEl>
                                          <p:spTgt spid="8">
                                            <p:txEl>
                                              <p:pRg st="6" end="6"/>
                                            </p:txEl>
                                          </p:spTgt>
                                        </p:tgtEl>
                                        <p:attrNameLst>
                                          <p:attrName>ppt_x</p:attrName>
                                        </p:attrNameLst>
                                      </p:cBhvr>
                                      <p:tavLst>
                                        <p:tav tm="0">
                                          <p:val>
                                            <p:strVal val="#ppt_x"/>
                                          </p:val>
                                        </p:tav>
                                        <p:tav tm="100000">
                                          <p:val>
                                            <p:strVal val="#ppt_x"/>
                                          </p:val>
                                        </p:tav>
                                      </p:tavLst>
                                    </p:anim>
                                    <p:anim calcmode="lin" valueType="num">
                                      <p:cBhvr>
                                        <p:cTn id="37" dur="1000" fill="hold"/>
                                        <p:tgtEl>
                                          <p:spTgt spid="8">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8">
                                            <p:txEl>
                                              <p:pRg st="7" end="7"/>
                                            </p:txEl>
                                          </p:spTgt>
                                        </p:tgtEl>
                                        <p:attrNameLst>
                                          <p:attrName>style.visibility</p:attrName>
                                        </p:attrNameLst>
                                      </p:cBhvr>
                                      <p:to>
                                        <p:strVal val="visible"/>
                                      </p:to>
                                    </p:set>
                                    <p:animEffect transition="in" filter="fade">
                                      <p:cBhvr>
                                        <p:cTn id="42" dur="1000"/>
                                        <p:tgtEl>
                                          <p:spTgt spid="8">
                                            <p:txEl>
                                              <p:pRg st="7" end="7"/>
                                            </p:txEl>
                                          </p:spTgt>
                                        </p:tgtEl>
                                      </p:cBhvr>
                                    </p:animEffect>
                                    <p:anim calcmode="lin" valueType="num">
                                      <p:cBhvr>
                                        <p:cTn id="43" dur="1000" fill="hold"/>
                                        <p:tgtEl>
                                          <p:spTgt spid="8">
                                            <p:txEl>
                                              <p:pRg st="7" end="7"/>
                                            </p:txEl>
                                          </p:spTgt>
                                        </p:tgtEl>
                                        <p:attrNameLst>
                                          <p:attrName>ppt_x</p:attrName>
                                        </p:attrNameLst>
                                      </p:cBhvr>
                                      <p:tavLst>
                                        <p:tav tm="0">
                                          <p:val>
                                            <p:strVal val="#ppt_x"/>
                                          </p:val>
                                        </p:tav>
                                        <p:tav tm="100000">
                                          <p:val>
                                            <p:strVal val="#ppt_x"/>
                                          </p:val>
                                        </p:tav>
                                      </p:tavLst>
                                    </p:anim>
                                    <p:anim calcmode="lin" valueType="num">
                                      <p:cBhvr>
                                        <p:cTn id="44" dur="1000" fill="hold"/>
                                        <p:tgtEl>
                                          <p:spTgt spid="8">
                                            <p:txEl>
                                              <p:pRg st="7" end="7"/>
                                            </p:txEl>
                                          </p:spTgt>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nodeType="clickEffect">
                                  <p:stCondLst>
                                    <p:cond delay="0"/>
                                  </p:stCondLst>
                                  <p:childTnLst>
                                    <p:set>
                                      <p:cBhvr>
                                        <p:cTn id="48" dur="1" fill="hold">
                                          <p:stCondLst>
                                            <p:cond delay="0"/>
                                          </p:stCondLst>
                                        </p:cTn>
                                        <p:tgtEl>
                                          <p:spTgt spid="8">
                                            <p:txEl>
                                              <p:pRg st="8" end="8"/>
                                            </p:txEl>
                                          </p:spTgt>
                                        </p:tgtEl>
                                        <p:attrNameLst>
                                          <p:attrName>style.visibility</p:attrName>
                                        </p:attrNameLst>
                                      </p:cBhvr>
                                      <p:to>
                                        <p:strVal val="visible"/>
                                      </p:to>
                                    </p:set>
                                    <p:animEffect transition="in" filter="fade">
                                      <p:cBhvr>
                                        <p:cTn id="49" dur="1000"/>
                                        <p:tgtEl>
                                          <p:spTgt spid="8">
                                            <p:txEl>
                                              <p:pRg st="8" end="8"/>
                                            </p:txEl>
                                          </p:spTgt>
                                        </p:tgtEl>
                                      </p:cBhvr>
                                    </p:animEffect>
                                    <p:anim calcmode="lin" valueType="num">
                                      <p:cBhvr>
                                        <p:cTn id="50" dur="1000" fill="hold"/>
                                        <p:tgtEl>
                                          <p:spTgt spid="8">
                                            <p:txEl>
                                              <p:pRg st="8" end="8"/>
                                            </p:txEl>
                                          </p:spTgt>
                                        </p:tgtEl>
                                        <p:attrNameLst>
                                          <p:attrName>ppt_x</p:attrName>
                                        </p:attrNameLst>
                                      </p:cBhvr>
                                      <p:tavLst>
                                        <p:tav tm="0">
                                          <p:val>
                                            <p:strVal val="#ppt_x"/>
                                          </p:val>
                                        </p:tav>
                                        <p:tav tm="100000">
                                          <p:val>
                                            <p:strVal val="#ppt_x"/>
                                          </p:val>
                                        </p:tav>
                                      </p:tavLst>
                                    </p:anim>
                                    <p:anim calcmode="lin" valueType="num">
                                      <p:cBhvr>
                                        <p:cTn id="51" dur="1000" fill="hold"/>
                                        <p:tgtEl>
                                          <p:spTgt spid="8">
                                            <p:txEl>
                                              <p:pRg st="8" end="8"/>
                                            </p:txEl>
                                          </p:spTgt>
                                        </p:tgtEl>
                                        <p:attrNameLst>
                                          <p:attrName>ppt_y</p:attrName>
                                        </p:attrNameLst>
                                      </p:cBhvr>
                                      <p:tavLst>
                                        <p:tav tm="0">
                                          <p:val>
                                            <p:strVal val="#ppt_y+.1"/>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42" presetClass="entr" presetSubtype="0" fill="hold" nodeType="clickEffect">
                                  <p:stCondLst>
                                    <p:cond delay="0"/>
                                  </p:stCondLst>
                                  <p:childTnLst>
                                    <p:set>
                                      <p:cBhvr>
                                        <p:cTn id="55" dur="1" fill="hold">
                                          <p:stCondLst>
                                            <p:cond delay="0"/>
                                          </p:stCondLst>
                                        </p:cTn>
                                        <p:tgtEl>
                                          <p:spTgt spid="8">
                                            <p:txEl>
                                              <p:pRg st="9" end="9"/>
                                            </p:txEl>
                                          </p:spTgt>
                                        </p:tgtEl>
                                        <p:attrNameLst>
                                          <p:attrName>style.visibility</p:attrName>
                                        </p:attrNameLst>
                                      </p:cBhvr>
                                      <p:to>
                                        <p:strVal val="visible"/>
                                      </p:to>
                                    </p:set>
                                    <p:animEffect transition="in" filter="fade">
                                      <p:cBhvr>
                                        <p:cTn id="56" dur="1000"/>
                                        <p:tgtEl>
                                          <p:spTgt spid="8">
                                            <p:txEl>
                                              <p:pRg st="9" end="9"/>
                                            </p:txEl>
                                          </p:spTgt>
                                        </p:tgtEl>
                                      </p:cBhvr>
                                    </p:animEffect>
                                    <p:anim calcmode="lin" valueType="num">
                                      <p:cBhvr>
                                        <p:cTn id="57" dur="1000" fill="hold"/>
                                        <p:tgtEl>
                                          <p:spTgt spid="8">
                                            <p:txEl>
                                              <p:pRg st="9" end="9"/>
                                            </p:txEl>
                                          </p:spTgt>
                                        </p:tgtEl>
                                        <p:attrNameLst>
                                          <p:attrName>ppt_x</p:attrName>
                                        </p:attrNameLst>
                                      </p:cBhvr>
                                      <p:tavLst>
                                        <p:tav tm="0">
                                          <p:val>
                                            <p:strVal val="#ppt_x"/>
                                          </p:val>
                                        </p:tav>
                                        <p:tav tm="100000">
                                          <p:val>
                                            <p:strVal val="#ppt_x"/>
                                          </p:val>
                                        </p:tav>
                                      </p:tavLst>
                                    </p:anim>
                                    <p:anim calcmode="lin" valueType="num">
                                      <p:cBhvr>
                                        <p:cTn id="58" dur="1000" fill="hold"/>
                                        <p:tgtEl>
                                          <p:spTgt spid="8">
                                            <p:txEl>
                                              <p:pRg st="9" end="9"/>
                                            </p:txEl>
                                          </p:spTgt>
                                        </p:tgtEl>
                                        <p:attrNameLst>
                                          <p:attrName>ppt_y</p:attrName>
                                        </p:attrNameLst>
                                      </p:cBhvr>
                                      <p:tavLst>
                                        <p:tav tm="0">
                                          <p:val>
                                            <p:strVal val="#ppt_y+.1"/>
                                          </p:val>
                                        </p:tav>
                                        <p:tav tm="100000">
                                          <p:val>
                                            <p:strVal val="#ppt_y"/>
                                          </p:val>
                                        </p:tav>
                                      </p:tavLst>
                                    </p:anim>
                                  </p:childTnLst>
                                </p:cTn>
                              </p:par>
                            </p:childTnLst>
                          </p:cTn>
                        </p:par>
                      </p:childTnLst>
                    </p:cTn>
                  </p:par>
                  <p:par>
                    <p:cTn id="59" fill="hold">
                      <p:stCondLst>
                        <p:cond delay="indefinite"/>
                      </p:stCondLst>
                      <p:childTnLst>
                        <p:par>
                          <p:cTn id="60" fill="hold">
                            <p:stCondLst>
                              <p:cond delay="0"/>
                            </p:stCondLst>
                            <p:childTnLst>
                              <p:par>
                                <p:cTn id="61" presetID="42" presetClass="entr" presetSubtype="0" fill="hold" nodeType="clickEffect">
                                  <p:stCondLst>
                                    <p:cond delay="0"/>
                                  </p:stCondLst>
                                  <p:childTnLst>
                                    <p:set>
                                      <p:cBhvr>
                                        <p:cTn id="62" dur="1" fill="hold">
                                          <p:stCondLst>
                                            <p:cond delay="0"/>
                                          </p:stCondLst>
                                        </p:cTn>
                                        <p:tgtEl>
                                          <p:spTgt spid="8">
                                            <p:txEl>
                                              <p:pRg st="10" end="10"/>
                                            </p:txEl>
                                          </p:spTgt>
                                        </p:tgtEl>
                                        <p:attrNameLst>
                                          <p:attrName>style.visibility</p:attrName>
                                        </p:attrNameLst>
                                      </p:cBhvr>
                                      <p:to>
                                        <p:strVal val="visible"/>
                                      </p:to>
                                    </p:set>
                                    <p:animEffect transition="in" filter="fade">
                                      <p:cBhvr>
                                        <p:cTn id="63" dur="1000"/>
                                        <p:tgtEl>
                                          <p:spTgt spid="8">
                                            <p:txEl>
                                              <p:pRg st="10" end="10"/>
                                            </p:txEl>
                                          </p:spTgt>
                                        </p:tgtEl>
                                      </p:cBhvr>
                                    </p:animEffect>
                                    <p:anim calcmode="lin" valueType="num">
                                      <p:cBhvr>
                                        <p:cTn id="64" dur="1000" fill="hold"/>
                                        <p:tgtEl>
                                          <p:spTgt spid="8">
                                            <p:txEl>
                                              <p:pRg st="10" end="10"/>
                                            </p:txEl>
                                          </p:spTgt>
                                        </p:tgtEl>
                                        <p:attrNameLst>
                                          <p:attrName>ppt_x</p:attrName>
                                        </p:attrNameLst>
                                      </p:cBhvr>
                                      <p:tavLst>
                                        <p:tav tm="0">
                                          <p:val>
                                            <p:strVal val="#ppt_x"/>
                                          </p:val>
                                        </p:tav>
                                        <p:tav tm="100000">
                                          <p:val>
                                            <p:strVal val="#ppt_x"/>
                                          </p:val>
                                        </p:tav>
                                      </p:tavLst>
                                    </p:anim>
                                    <p:anim calcmode="lin" valueType="num">
                                      <p:cBhvr>
                                        <p:cTn id="65" dur="1000" fill="hold"/>
                                        <p:tgtEl>
                                          <p:spTgt spid="8">
                                            <p:txEl>
                                              <p:pRg st="10" end="10"/>
                                            </p:txEl>
                                          </p:spTgt>
                                        </p:tgtEl>
                                        <p:attrNameLst>
                                          <p:attrName>ppt_y</p:attrName>
                                        </p:attrNameLst>
                                      </p:cBhvr>
                                      <p:tavLst>
                                        <p:tav tm="0">
                                          <p:val>
                                            <p:strVal val="#ppt_y+.1"/>
                                          </p:val>
                                        </p:tav>
                                        <p:tav tm="100000">
                                          <p:val>
                                            <p:strVal val="#ppt_y"/>
                                          </p:val>
                                        </p:tav>
                                      </p:tavLst>
                                    </p:anim>
                                  </p:childTnLst>
                                </p:cTn>
                              </p:par>
                            </p:childTnLst>
                          </p:cTn>
                        </p:par>
                      </p:childTnLst>
                    </p:cTn>
                  </p:par>
                  <p:par>
                    <p:cTn id="66" fill="hold">
                      <p:stCondLst>
                        <p:cond delay="indefinite"/>
                      </p:stCondLst>
                      <p:childTnLst>
                        <p:par>
                          <p:cTn id="67" fill="hold">
                            <p:stCondLst>
                              <p:cond delay="0"/>
                            </p:stCondLst>
                            <p:childTnLst>
                              <p:par>
                                <p:cTn id="68" presetID="42" presetClass="entr" presetSubtype="0" fill="hold" nodeType="clickEffect">
                                  <p:stCondLst>
                                    <p:cond delay="0"/>
                                  </p:stCondLst>
                                  <p:childTnLst>
                                    <p:set>
                                      <p:cBhvr>
                                        <p:cTn id="69" dur="1" fill="hold">
                                          <p:stCondLst>
                                            <p:cond delay="0"/>
                                          </p:stCondLst>
                                        </p:cTn>
                                        <p:tgtEl>
                                          <p:spTgt spid="8">
                                            <p:txEl>
                                              <p:pRg st="11" end="11"/>
                                            </p:txEl>
                                          </p:spTgt>
                                        </p:tgtEl>
                                        <p:attrNameLst>
                                          <p:attrName>style.visibility</p:attrName>
                                        </p:attrNameLst>
                                      </p:cBhvr>
                                      <p:to>
                                        <p:strVal val="visible"/>
                                      </p:to>
                                    </p:set>
                                    <p:animEffect transition="in" filter="fade">
                                      <p:cBhvr>
                                        <p:cTn id="70" dur="1000"/>
                                        <p:tgtEl>
                                          <p:spTgt spid="8">
                                            <p:txEl>
                                              <p:pRg st="11" end="11"/>
                                            </p:txEl>
                                          </p:spTgt>
                                        </p:tgtEl>
                                      </p:cBhvr>
                                    </p:animEffect>
                                    <p:anim calcmode="lin" valueType="num">
                                      <p:cBhvr>
                                        <p:cTn id="71" dur="1000" fill="hold"/>
                                        <p:tgtEl>
                                          <p:spTgt spid="8">
                                            <p:txEl>
                                              <p:pRg st="11" end="11"/>
                                            </p:txEl>
                                          </p:spTgt>
                                        </p:tgtEl>
                                        <p:attrNameLst>
                                          <p:attrName>ppt_x</p:attrName>
                                        </p:attrNameLst>
                                      </p:cBhvr>
                                      <p:tavLst>
                                        <p:tav tm="0">
                                          <p:val>
                                            <p:strVal val="#ppt_x"/>
                                          </p:val>
                                        </p:tav>
                                        <p:tav tm="100000">
                                          <p:val>
                                            <p:strVal val="#ppt_x"/>
                                          </p:val>
                                        </p:tav>
                                      </p:tavLst>
                                    </p:anim>
                                    <p:anim calcmode="lin" valueType="num">
                                      <p:cBhvr>
                                        <p:cTn id="72" dur="1000" fill="hold"/>
                                        <p:tgtEl>
                                          <p:spTgt spid="8">
                                            <p:txEl>
                                              <p:pRg st="11" end="11"/>
                                            </p:txEl>
                                          </p:spTgt>
                                        </p:tgtEl>
                                        <p:attrNameLst>
                                          <p:attrName>ppt_y</p:attrName>
                                        </p:attrNameLst>
                                      </p:cBhvr>
                                      <p:tavLst>
                                        <p:tav tm="0">
                                          <p:val>
                                            <p:strVal val="#ppt_y+.1"/>
                                          </p:val>
                                        </p:tav>
                                        <p:tav tm="100000">
                                          <p:val>
                                            <p:strVal val="#ppt_y"/>
                                          </p:val>
                                        </p:tav>
                                      </p:tavLst>
                                    </p:anim>
                                  </p:childTnLst>
                                </p:cTn>
                              </p:par>
                            </p:childTnLst>
                          </p:cTn>
                        </p:par>
                      </p:childTnLst>
                    </p:cTn>
                  </p:par>
                  <p:par>
                    <p:cTn id="73" fill="hold">
                      <p:stCondLst>
                        <p:cond delay="indefinite"/>
                      </p:stCondLst>
                      <p:childTnLst>
                        <p:par>
                          <p:cTn id="74" fill="hold">
                            <p:stCondLst>
                              <p:cond delay="0"/>
                            </p:stCondLst>
                            <p:childTnLst>
                              <p:par>
                                <p:cTn id="75" presetID="42" presetClass="entr" presetSubtype="0" fill="hold" nodeType="clickEffect">
                                  <p:stCondLst>
                                    <p:cond delay="0"/>
                                  </p:stCondLst>
                                  <p:childTnLst>
                                    <p:set>
                                      <p:cBhvr>
                                        <p:cTn id="76" dur="1" fill="hold">
                                          <p:stCondLst>
                                            <p:cond delay="0"/>
                                          </p:stCondLst>
                                        </p:cTn>
                                        <p:tgtEl>
                                          <p:spTgt spid="8">
                                            <p:txEl>
                                              <p:pRg st="12" end="12"/>
                                            </p:txEl>
                                          </p:spTgt>
                                        </p:tgtEl>
                                        <p:attrNameLst>
                                          <p:attrName>style.visibility</p:attrName>
                                        </p:attrNameLst>
                                      </p:cBhvr>
                                      <p:to>
                                        <p:strVal val="visible"/>
                                      </p:to>
                                    </p:set>
                                    <p:animEffect transition="in" filter="fade">
                                      <p:cBhvr>
                                        <p:cTn id="77" dur="1000"/>
                                        <p:tgtEl>
                                          <p:spTgt spid="8">
                                            <p:txEl>
                                              <p:pRg st="12" end="12"/>
                                            </p:txEl>
                                          </p:spTgt>
                                        </p:tgtEl>
                                      </p:cBhvr>
                                    </p:animEffect>
                                    <p:anim calcmode="lin" valueType="num">
                                      <p:cBhvr>
                                        <p:cTn id="78" dur="1000" fill="hold"/>
                                        <p:tgtEl>
                                          <p:spTgt spid="8">
                                            <p:txEl>
                                              <p:pRg st="12" end="12"/>
                                            </p:txEl>
                                          </p:spTgt>
                                        </p:tgtEl>
                                        <p:attrNameLst>
                                          <p:attrName>ppt_x</p:attrName>
                                        </p:attrNameLst>
                                      </p:cBhvr>
                                      <p:tavLst>
                                        <p:tav tm="0">
                                          <p:val>
                                            <p:strVal val="#ppt_x"/>
                                          </p:val>
                                        </p:tav>
                                        <p:tav tm="100000">
                                          <p:val>
                                            <p:strVal val="#ppt_x"/>
                                          </p:val>
                                        </p:tav>
                                      </p:tavLst>
                                    </p:anim>
                                    <p:anim calcmode="lin" valueType="num">
                                      <p:cBhvr>
                                        <p:cTn id="79" dur="1000" fill="hold"/>
                                        <p:tgtEl>
                                          <p:spTgt spid="8">
                                            <p:txEl>
                                              <p:pRg st="12" end="12"/>
                                            </p:txEl>
                                          </p:spTgt>
                                        </p:tgtEl>
                                        <p:attrNameLst>
                                          <p:attrName>ppt_y</p:attrName>
                                        </p:attrNameLst>
                                      </p:cBhvr>
                                      <p:tavLst>
                                        <p:tav tm="0">
                                          <p:val>
                                            <p:strVal val="#ppt_y+.1"/>
                                          </p:val>
                                        </p:tav>
                                        <p:tav tm="100000">
                                          <p:val>
                                            <p:strVal val="#ppt_y"/>
                                          </p:val>
                                        </p:tav>
                                      </p:tavLst>
                                    </p:anim>
                                  </p:childTnLst>
                                </p:cTn>
                              </p:par>
                            </p:childTnLst>
                          </p:cTn>
                        </p:par>
                      </p:childTnLst>
                    </p:cTn>
                  </p:par>
                  <p:par>
                    <p:cTn id="80" fill="hold">
                      <p:stCondLst>
                        <p:cond delay="indefinite"/>
                      </p:stCondLst>
                      <p:childTnLst>
                        <p:par>
                          <p:cTn id="81" fill="hold">
                            <p:stCondLst>
                              <p:cond delay="0"/>
                            </p:stCondLst>
                            <p:childTnLst>
                              <p:par>
                                <p:cTn id="82" presetID="42" presetClass="entr" presetSubtype="0" fill="hold" nodeType="clickEffect">
                                  <p:stCondLst>
                                    <p:cond delay="0"/>
                                  </p:stCondLst>
                                  <p:childTnLst>
                                    <p:set>
                                      <p:cBhvr>
                                        <p:cTn id="83" dur="1" fill="hold">
                                          <p:stCondLst>
                                            <p:cond delay="0"/>
                                          </p:stCondLst>
                                        </p:cTn>
                                        <p:tgtEl>
                                          <p:spTgt spid="8">
                                            <p:txEl>
                                              <p:pRg st="13" end="13"/>
                                            </p:txEl>
                                          </p:spTgt>
                                        </p:tgtEl>
                                        <p:attrNameLst>
                                          <p:attrName>style.visibility</p:attrName>
                                        </p:attrNameLst>
                                      </p:cBhvr>
                                      <p:to>
                                        <p:strVal val="visible"/>
                                      </p:to>
                                    </p:set>
                                    <p:animEffect transition="in" filter="fade">
                                      <p:cBhvr>
                                        <p:cTn id="84" dur="1000"/>
                                        <p:tgtEl>
                                          <p:spTgt spid="8">
                                            <p:txEl>
                                              <p:pRg st="13" end="13"/>
                                            </p:txEl>
                                          </p:spTgt>
                                        </p:tgtEl>
                                      </p:cBhvr>
                                    </p:animEffect>
                                    <p:anim calcmode="lin" valueType="num">
                                      <p:cBhvr>
                                        <p:cTn id="85" dur="1000" fill="hold"/>
                                        <p:tgtEl>
                                          <p:spTgt spid="8">
                                            <p:txEl>
                                              <p:pRg st="13" end="13"/>
                                            </p:txEl>
                                          </p:spTgt>
                                        </p:tgtEl>
                                        <p:attrNameLst>
                                          <p:attrName>ppt_x</p:attrName>
                                        </p:attrNameLst>
                                      </p:cBhvr>
                                      <p:tavLst>
                                        <p:tav tm="0">
                                          <p:val>
                                            <p:strVal val="#ppt_x"/>
                                          </p:val>
                                        </p:tav>
                                        <p:tav tm="100000">
                                          <p:val>
                                            <p:strVal val="#ppt_x"/>
                                          </p:val>
                                        </p:tav>
                                      </p:tavLst>
                                    </p:anim>
                                    <p:anim calcmode="lin" valueType="num">
                                      <p:cBhvr>
                                        <p:cTn id="86" dur="1000" fill="hold"/>
                                        <p:tgtEl>
                                          <p:spTgt spid="8">
                                            <p:txEl>
                                              <p:pRg st="13" end="1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dirty="0"/>
          </a:p>
        </p:txBody>
      </p:sp>
      <p:pic>
        <p:nvPicPr>
          <p:cNvPr id="4" name="Picture 2" descr="http://2.bp.blogspot.com/-CDMBVIPz9Uw/UG-1jX3gCtI/AAAAAAAACiU/SnBHs8A-fmE/s640/October+7.jpg"/>
          <p:cNvPicPr>
            <a:picLocks noChangeAspect="1" noChangeArrowheads="1"/>
          </p:cNvPicPr>
          <p:nvPr/>
        </p:nvPicPr>
        <p:blipFill rotWithShape="1">
          <a:blip r:embed="rId2">
            <a:extLst>
              <a:ext uri="{28A0092B-C50C-407E-A947-70E740481C1C}">
                <a14:useLocalDpi xmlns:a14="http://schemas.microsoft.com/office/drawing/2010/main" val="0"/>
              </a:ext>
            </a:extLst>
          </a:blip>
          <a:srcRect r="23500"/>
          <a:stretch/>
        </p:blipFill>
        <p:spPr bwMode="auto">
          <a:xfrm>
            <a:off x="0" y="0"/>
            <a:ext cx="9144000" cy="6919464"/>
          </a:xfrm>
          <a:prstGeom prst="rect">
            <a:avLst/>
          </a:prstGeom>
          <a:noFill/>
          <a:extLst>
            <a:ext uri="{909E8E84-426E-40DD-AFC4-6F175D3DCCD1}">
              <a14:hiddenFill xmlns:a14="http://schemas.microsoft.com/office/drawing/2010/main">
                <a:solidFill>
                  <a:srgbClr val="FFFFFF"/>
                </a:solidFill>
              </a14:hiddenFill>
            </a:ext>
          </a:extLst>
        </p:spPr>
      </p:pic>
      <p:sp>
        <p:nvSpPr>
          <p:cNvPr id="5" name="Rounded Rectangle 4"/>
          <p:cNvSpPr/>
          <p:nvPr/>
        </p:nvSpPr>
        <p:spPr>
          <a:xfrm>
            <a:off x="98856" y="125052"/>
            <a:ext cx="9017496" cy="6669360"/>
          </a:xfrm>
          <a:prstGeom prst="roundRect">
            <a:avLst/>
          </a:prstGeom>
          <a:solidFill>
            <a:srgbClr val="FFFFC1"/>
          </a:solidFill>
          <a:ln>
            <a:noFill/>
          </a:ln>
          <a:effectLst>
            <a:softEdge rad="317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15000"/>
              </a:lnSpc>
              <a:spcAft>
                <a:spcPts val="1000"/>
              </a:spcAft>
            </a:pPr>
            <a:endParaRPr lang="en-GB" sz="1600" dirty="0">
              <a:ea typeface="Calibri"/>
              <a:cs typeface="Times New Roman"/>
            </a:endParaRPr>
          </a:p>
        </p:txBody>
      </p:sp>
      <p:sp>
        <p:nvSpPr>
          <p:cNvPr id="6" name="TextBox 5"/>
          <p:cNvSpPr txBox="1"/>
          <p:nvPr/>
        </p:nvSpPr>
        <p:spPr>
          <a:xfrm>
            <a:off x="539552" y="1052736"/>
            <a:ext cx="8136904" cy="5262979"/>
          </a:xfrm>
          <a:prstGeom prst="rect">
            <a:avLst/>
          </a:prstGeom>
          <a:noFill/>
        </p:spPr>
        <p:txBody>
          <a:bodyPr wrap="square" rtlCol="0">
            <a:spAutoFit/>
          </a:bodyPr>
          <a:lstStyle/>
          <a:p>
            <a:pPr marL="263525"/>
            <a:r>
              <a:rPr lang="en-GB" sz="2400" dirty="0">
                <a:solidFill>
                  <a:schemeClr val="accent1">
                    <a:lumMod val="50000"/>
                  </a:schemeClr>
                </a:solidFill>
                <a:latin typeface="Comic Sans MS" panose="030F0702030302020204" pitchFamily="66" charset="0"/>
              </a:rPr>
              <a:t>You may see some of this in yourself.</a:t>
            </a:r>
          </a:p>
          <a:p>
            <a:pPr marL="263525"/>
            <a:endParaRPr lang="en-GB" sz="2400" b="1" dirty="0">
              <a:solidFill>
                <a:schemeClr val="accent1">
                  <a:lumMod val="50000"/>
                </a:schemeClr>
              </a:solidFill>
              <a:latin typeface="Comic Sans MS" panose="030F0702030302020204" pitchFamily="66" charset="0"/>
            </a:endParaRPr>
          </a:p>
          <a:p>
            <a:pPr marL="263525" algn="ctr"/>
            <a:r>
              <a:rPr lang="en-GB" sz="2400" b="1" dirty="0">
                <a:solidFill>
                  <a:schemeClr val="accent1">
                    <a:lumMod val="50000"/>
                  </a:schemeClr>
                </a:solidFill>
                <a:latin typeface="Comic Sans MS" panose="030F0702030302020204" pitchFamily="66" charset="0"/>
              </a:rPr>
              <a:t>They are not good or bad ways of communicating; they’re just different!</a:t>
            </a:r>
          </a:p>
          <a:p>
            <a:pPr marL="263525"/>
            <a:endParaRPr lang="en-GB" sz="2400" dirty="0">
              <a:solidFill>
                <a:schemeClr val="accent1">
                  <a:lumMod val="50000"/>
                </a:schemeClr>
              </a:solidFill>
              <a:latin typeface="Comic Sans MS" panose="030F0702030302020204" pitchFamily="66" charset="0"/>
            </a:endParaRPr>
          </a:p>
          <a:p>
            <a:pPr marL="263525"/>
            <a:r>
              <a:rPr lang="en-GB" sz="2400" dirty="0">
                <a:solidFill>
                  <a:schemeClr val="accent1">
                    <a:lumMod val="50000"/>
                  </a:schemeClr>
                </a:solidFill>
                <a:latin typeface="Comic Sans MS" panose="030F0702030302020204" pitchFamily="66" charset="0"/>
              </a:rPr>
              <a:t>At school / college and in everyday life, however, other ‘non – ASD people’ may struggle to understand some of these ways of interacting and find them difficult to deal with. This NOT your problem but you may choose to try to adapt your conversation for certain situations. (If you don’t want to do this – that’s fine too).</a:t>
            </a:r>
          </a:p>
          <a:p>
            <a:pPr marL="263525"/>
            <a:endParaRPr lang="en-GB" sz="2400" dirty="0">
              <a:solidFill>
                <a:schemeClr val="accent1">
                  <a:lumMod val="50000"/>
                </a:schemeClr>
              </a:solidFill>
              <a:latin typeface="Comic Sans MS" panose="030F0702030302020204" pitchFamily="66" charset="0"/>
            </a:endParaRPr>
          </a:p>
          <a:p>
            <a:pPr marL="263525"/>
            <a:r>
              <a:rPr lang="en-GB" sz="2400" dirty="0">
                <a:solidFill>
                  <a:schemeClr val="accent1">
                    <a:lumMod val="50000"/>
                  </a:schemeClr>
                </a:solidFill>
                <a:latin typeface="Comic Sans MS" panose="030F0702030302020204" pitchFamily="66" charset="0"/>
              </a:rPr>
              <a:t>So, what can you do?</a:t>
            </a:r>
          </a:p>
        </p:txBody>
      </p:sp>
    </p:spTree>
    <p:extLst>
      <p:ext uri="{BB962C8B-B14F-4D97-AF65-F5344CB8AC3E}">
        <p14:creationId xmlns:p14="http://schemas.microsoft.com/office/powerpoint/2010/main" val="2814269997"/>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nodePh="1">
                                  <p:stCondLst>
                                    <p:cond delay="0"/>
                                  </p:stCondLst>
                                  <p:endCondLst>
                                    <p:cond evt="begin" delay="0">
                                      <p:tn val="5"/>
                                    </p:cond>
                                  </p:end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6">
                                            <p:txEl>
                                              <p:pRg st="0" end="0"/>
                                            </p:txEl>
                                          </p:spTgt>
                                        </p:tgtEl>
                                        <p:attrNameLst>
                                          <p:attrName>style.visibility</p:attrName>
                                        </p:attrNameLst>
                                      </p:cBhvr>
                                      <p:to>
                                        <p:strVal val="visible"/>
                                      </p:to>
                                    </p:set>
                                    <p:animEffect transition="in" filter="fade">
                                      <p:cBhvr>
                                        <p:cTn id="14" dur="1000"/>
                                        <p:tgtEl>
                                          <p:spTgt spid="6">
                                            <p:txEl>
                                              <p:pRg st="0" end="0"/>
                                            </p:txEl>
                                          </p:spTgt>
                                        </p:tgtEl>
                                      </p:cBhvr>
                                    </p:animEffect>
                                    <p:anim calcmode="lin" valueType="num">
                                      <p:cBhvr>
                                        <p:cTn id="15" dur="1000" fill="hold"/>
                                        <p:tgtEl>
                                          <p:spTgt spid="6">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6">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6">
                                            <p:txEl>
                                              <p:pRg st="2" end="2"/>
                                            </p:txEl>
                                          </p:spTgt>
                                        </p:tgtEl>
                                        <p:attrNameLst>
                                          <p:attrName>style.visibility</p:attrName>
                                        </p:attrNameLst>
                                      </p:cBhvr>
                                      <p:to>
                                        <p:strVal val="visible"/>
                                      </p:to>
                                    </p:set>
                                    <p:animEffect transition="in" filter="fade">
                                      <p:cBhvr>
                                        <p:cTn id="21" dur="1000"/>
                                        <p:tgtEl>
                                          <p:spTgt spid="6">
                                            <p:txEl>
                                              <p:pRg st="2" end="2"/>
                                            </p:txEl>
                                          </p:spTgt>
                                        </p:tgtEl>
                                      </p:cBhvr>
                                    </p:animEffect>
                                    <p:anim calcmode="lin" valueType="num">
                                      <p:cBhvr>
                                        <p:cTn id="22" dur="1000" fill="hold"/>
                                        <p:tgtEl>
                                          <p:spTgt spid="6">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6">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6">
                                            <p:txEl>
                                              <p:pRg st="4" end="4"/>
                                            </p:txEl>
                                          </p:spTgt>
                                        </p:tgtEl>
                                        <p:attrNameLst>
                                          <p:attrName>style.visibility</p:attrName>
                                        </p:attrNameLst>
                                      </p:cBhvr>
                                      <p:to>
                                        <p:strVal val="visible"/>
                                      </p:to>
                                    </p:set>
                                    <p:animEffect transition="in" filter="fade">
                                      <p:cBhvr>
                                        <p:cTn id="28" dur="1000"/>
                                        <p:tgtEl>
                                          <p:spTgt spid="6">
                                            <p:txEl>
                                              <p:pRg st="4" end="4"/>
                                            </p:txEl>
                                          </p:spTgt>
                                        </p:tgtEl>
                                      </p:cBhvr>
                                    </p:animEffect>
                                    <p:anim calcmode="lin" valueType="num">
                                      <p:cBhvr>
                                        <p:cTn id="29" dur="1000" fill="hold"/>
                                        <p:tgtEl>
                                          <p:spTgt spid="6">
                                            <p:txEl>
                                              <p:pRg st="4" end="4"/>
                                            </p:txEl>
                                          </p:spTgt>
                                        </p:tgtEl>
                                        <p:attrNameLst>
                                          <p:attrName>ppt_x</p:attrName>
                                        </p:attrNameLst>
                                      </p:cBhvr>
                                      <p:tavLst>
                                        <p:tav tm="0">
                                          <p:val>
                                            <p:strVal val="#ppt_x"/>
                                          </p:val>
                                        </p:tav>
                                        <p:tav tm="100000">
                                          <p:val>
                                            <p:strVal val="#ppt_x"/>
                                          </p:val>
                                        </p:tav>
                                      </p:tavLst>
                                    </p:anim>
                                    <p:anim calcmode="lin" valueType="num">
                                      <p:cBhvr>
                                        <p:cTn id="30" dur="1000" fill="hold"/>
                                        <p:tgtEl>
                                          <p:spTgt spid="6">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6">
                                            <p:txEl>
                                              <p:pRg st="6" end="6"/>
                                            </p:txEl>
                                          </p:spTgt>
                                        </p:tgtEl>
                                        <p:attrNameLst>
                                          <p:attrName>style.visibility</p:attrName>
                                        </p:attrNameLst>
                                      </p:cBhvr>
                                      <p:to>
                                        <p:strVal val="visible"/>
                                      </p:to>
                                    </p:set>
                                    <p:animEffect transition="in" filter="fade">
                                      <p:cBhvr>
                                        <p:cTn id="35" dur="1000"/>
                                        <p:tgtEl>
                                          <p:spTgt spid="6">
                                            <p:txEl>
                                              <p:pRg st="6" end="6"/>
                                            </p:txEl>
                                          </p:spTgt>
                                        </p:tgtEl>
                                      </p:cBhvr>
                                    </p:animEffect>
                                    <p:anim calcmode="lin" valueType="num">
                                      <p:cBhvr>
                                        <p:cTn id="36" dur="1000" fill="hold"/>
                                        <p:tgtEl>
                                          <p:spTgt spid="6">
                                            <p:txEl>
                                              <p:pRg st="6" end="6"/>
                                            </p:txEl>
                                          </p:spTgt>
                                        </p:tgtEl>
                                        <p:attrNameLst>
                                          <p:attrName>ppt_x</p:attrName>
                                        </p:attrNameLst>
                                      </p:cBhvr>
                                      <p:tavLst>
                                        <p:tav tm="0">
                                          <p:val>
                                            <p:strVal val="#ppt_x"/>
                                          </p:val>
                                        </p:tav>
                                        <p:tav tm="100000">
                                          <p:val>
                                            <p:strVal val="#ppt_x"/>
                                          </p:val>
                                        </p:tav>
                                      </p:tavLst>
                                    </p:anim>
                                    <p:anim calcmode="lin" valueType="num">
                                      <p:cBhvr>
                                        <p:cTn id="37" dur="1000" fill="hold"/>
                                        <p:tgtEl>
                                          <p:spTgt spid="6">
                                            <p:txEl>
                                              <p:pRg st="6" end="6"/>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4" name="Picture 2" descr="http://2.bp.blogspot.com/-CDMBVIPz9Uw/UG-1jX3gCtI/AAAAAAAACiU/SnBHs8A-fmE/s640/October+7.jpg"/>
          <p:cNvPicPr>
            <a:picLocks noChangeAspect="1" noChangeArrowheads="1"/>
          </p:cNvPicPr>
          <p:nvPr/>
        </p:nvPicPr>
        <p:blipFill rotWithShape="1">
          <a:blip r:embed="rId2">
            <a:extLst>
              <a:ext uri="{28A0092B-C50C-407E-A947-70E740481C1C}">
                <a14:useLocalDpi xmlns:a14="http://schemas.microsoft.com/office/drawing/2010/main" val="0"/>
              </a:ext>
            </a:extLst>
          </a:blip>
          <a:srcRect r="23500"/>
          <a:stretch/>
        </p:blipFill>
        <p:spPr bwMode="auto">
          <a:xfrm>
            <a:off x="0" y="0"/>
            <a:ext cx="9144000" cy="6919464"/>
          </a:xfrm>
          <a:prstGeom prst="rect">
            <a:avLst/>
          </a:prstGeom>
          <a:noFill/>
          <a:extLst>
            <a:ext uri="{909E8E84-426E-40DD-AFC4-6F175D3DCCD1}">
              <a14:hiddenFill xmlns:a14="http://schemas.microsoft.com/office/drawing/2010/main">
                <a:solidFill>
                  <a:srgbClr val="FFFFFF"/>
                </a:solidFill>
              </a14:hiddenFill>
            </a:ext>
          </a:extLst>
        </p:spPr>
      </p:pic>
      <p:sp>
        <p:nvSpPr>
          <p:cNvPr id="5" name="Rounded Rectangle 4"/>
          <p:cNvSpPr/>
          <p:nvPr/>
        </p:nvSpPr>
        <p:spPr>
          <a:xfrm>
            <a:off x="98856" y="125052"/>
            <a:ext cx="9017496" cy="6669360"/>
          </a:xfrm>
          <a:prstGeom prst="roundRect">
            <a:avLst/>
          </a:prstGeom>
          <a:solidFill>
            <a:srgbClr val="FFFFC1"/>
          </a:solidFill>
          <a:ln>
            <a:noFill/>
          </a:ln>
          <a:effectLst>
            <a:softEdge rad="317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15000"/>
              </a:lnSpc>
              <a:spcAft>
                <a:spcPts val="1000"/>
              </a:spcAft>
            </a:pPr>
            <a:endParaRPr lang="en-GB" sz="1600" dirty="0">
              <a:ea typeface="Calibri"/>
              <a:cs typeface="Times New Roman"/>
            </a:endParaRPr>
          </a:p>
        </p:txBody>
      </p:sp>
      <p:sp>
        <p:nvSpPr>
          <p:cNvPr id="6" name="TextBox 5"/>
          <p:cNvSpPr txBox="1"/>
          <p:nvPr/>
        </p:nvSpPr>
        <p:spPr>
          <a:xfrm>
            <a:off x="287124" y="548580"/>
            <a:ext cx="8640960" cy="5847755"/>
          </a:xfrm>
          <a:prstGeom prst="rect">
            <a:avLst/>
          </a:prstGeom>
          <a:noFill/>
        </p:spPr>
        <p:txBody>
          <a:bodyPr wrap="square" rtlCol="0">
            <a:spAutoFit/>
          </a:bodyPr>
          <a:lstStyle/>
          <a:p>
            <a:pPr marL="542925"/>
            <a:r>
              <a:rPr lang="en-GB" sz="2100" dirty="0">
                <a:solidFill>
                  <a:schemeClr val="accent1">
                    <a:lumMod val="50000"/>
                  </a:schemeClr>
                </a:solidFill>
                <a:latin typeface="Comic Sans MS" panose="030F0702030302020204" pitchFamily="66" charset="0"/>
              </a:rPr>
              <a:t>    Well, you could try to take control …</a:t>
            </a:r>
          </a:p>
          <a:p>
            <a:pPr marL="457200" indent="-457200">
              <a:buFont typeface="Courier New" panose="02070309020205020404" pitchFamily="49" charset="0"/>
              <a:buChar char="o"/>
            </a:pPr>
            <a:endParaRPr lang="en-GB" sz="2100" dirty="0">
              <a:solidFill>
                <a:schemeClr val="accent1">
                  <a:lumMod val="50000"/>
                </a:schemeClr>
              </a:solidFill>
              <a:latin typeface="Comic Sans MS" panose="030F0702030302020204" pitchFamily="66" charset="0"/>
            </a:endParaRPr>
          </a:p>
          <a:p>
            <a:pPr marL="273050" indent="-273050">
              <a:buFont typeface="Courier New" panose="02070309020205020404" pitchFamily="49" charset="0"/>
              <a:buChar char="o"/>
              <a:tabLst>
                <a:tab pos="450850" algn="l"/>
              </a:tabLst>
            </a:pPr>
            <a:r>
              <a:rPr lang="en-GB" sz="2100" dirty="0">
                <a:solidFill>
                  <a:schemeClr val="accent1">
                    <a:lumMod val="50000"/>
                  </a:schemeClr>
                </a:solidFill>
                <a:latin typeface="Comic Sans MS" panose="030F0702030302020204" pitchFamily="66" charset="0"/>
              </a:rPr>
              <a:t>If you have problems starting conversations, ask someone you trust (maybe a family member or learning mentor) to help you practise what you could say in different situations e.g. break time at school / college. Many people with ASD manage to teach themselves simple conversation starters. You would have to be careful that these don’t become too repetitive but once you start, you may begin to feel a bit less awkward as you will have something to work from which might help you to relax a little. Another tip is to arrive in rooms / groups first so that you feel more in control.</a:t>
            </a:r>
          </a:p>
          <a:p>
            <a:pPr marL="273050" indent="-273050">
              <a:buFont typeface="Courier New" panose="02070309020205020404" pitchFamily="49" charset="0"/>
              <a:buChar char="o"/>
              <a:tabLst>
                <a:tab pos="450850" algn="l"/>
              </a:tabLst>
            </a:pPr>
            <a:endParaRPr lang="en-GB" sz="2000" dirty="0">
              <a:solidFill>
                <a:schemeClr val="accent1">
                  <a:lumMod val="50000"/>
                </a:schemeClr>
              </a:solidFill>
              <a:latin typeface="Comic Sans MS" panose="030F0702030302020204" pitchFamily="66" charset="0"/>
            </a:endParaRPr>
          </a:p>
          <a:p>
            <a:pPr marL="273050" indent="-273050">
              <a:buFont typeface="Courier New" panose="02070309020205020404" pitchFamily="49" charset="0"/>
              <a:buChar char="o"/>
              <a:tabLst>
                <a:tab pos="450850" algn="l"/>
              </a:tabLst>
            </a:pPr>
            <a:r>
              <a:rPr lang="en-GB" sz="2100" dirty="0">
                <a:solidFill>
                  <a:schemeClr val="accent1">
                    <a:lumMod val="50000"/>
                  </a:schemeClr>
                </a:solidFill>
                <a:latin typeface="Comic Sans MS" panose="030F0702030302020204" pitchFamily="66" charset="0"/>
              </a:rPr>
              <a:t>If you often interrupt people’s conversations it might be helpful to study video of conversations. You could ask a professional (a learning mentor / CAMHS worker) to help you work out what the cues are, for you to take your turn to speak.</a:t>
            </a:r>
          </a:p>
          <a:p>
            <a:endParaRPr lang="en-GB" dirty="0"/>
          </a:p>
        </p:txBody>
      </p:sp>
    </p:spTree>
    <p:extLst>
      <p:ext uri="{BB962C8B-B14F-4D97-AF65-F5344CB8AC3E}">
        <p14:creationId xmlns:p14="http://schemas.microsoft.com/office/powerpoint/2010/main" val="3655753163"/>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nodePh="1">
                                  <p:stCondLst>
                                    <p:cond delay="0"/>
                                  </p:stCondLst>
                                  <p:endCondLst>
                                    <p:cond evt="begin" delay="0">
                                      <p:tn val="5"/>
                                    </p:cond>
                                  </p:end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6">
                                            <p:txEl>
                                              <p:pRg st="2" end="2"/>
                                            </p:txEl>
                                          </p:spTgt>
                                        </p:tgtEl>
                                        <p:attrNameLst>
                                          <p:attrName>style.visibility</p:attrName>
                                        </p:attrNameLst>
                                      </p:cBhvr>
                                      <p:to>
                                        <p:strVal val="visible"/>
                                      </p:to>
                                    </p:set>
                                    <p:animEffect transition="in" filter="fade">
                                      <p:cBhvr>
                                        <p:cTn id="14" dur="1000"/>
                                        <p:tgtEl>
                                          <p:spTgt spid="6">
                                            <p:txEl>
                                              <p:pRg st="2" end="2"/>
                                            </p:txEl>
                                          </p:spTgt>
                                        </p:tgtEl>
                                      </p:cBhvr>
                                    </p:animEffect>
                                    <p:anim calcmode="lin" valueType="num">
                                      <p:cBhvr>
                                        <p:cTn id="15" dur="1000" fill="hold"/>
                                        <p:tgtEl>
                                          <p:spTgt spid="6">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6">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6">
                                            <p:txEl>
                                              <p:pRg st="4" end="4"/>
                                            </p:txEl>
                                          </p:spTgt>
                                        </p:tgtEl>
                                        <p:attrNameLst>
                                          <p:attrName>style.visibility</p:attrName>
                                        </p:attrNameLst>
                                      </p:cBhvr>
                                      <p:to>
                                        <p:strVal val="visible"/>
                                      </p:to>
                                    </p:set>
                                    <p:animEffect transition="in" filter="fade">
                                      <p:cBhvr>
                                        <p:cTn id="21" dur="1000"/>
                                        <p:tgtEl>
                                          <p:spTgt spid="6">
                                            <p:txEl>
                                              <p:pRg st="4" end="4"/>
                                            </p:txEl>
                                          </p:spTgt>
                                        </p:tgtEl>
                                      </p:cBhvr>
                                    </p:animEffect>
                                    <p:anim calcmode="lin" valueType="num">
                                      <p:cBhvr>
                                        <p:cTn id="22" dur="1000" fill="hold"/>
                                        <p:tgtEl>
                                          <p:spTgt spid="6">
                                            <p:txEl>
                                              <p:pRg st="4" end="4"/>
                                            </p:txEl>
                                          </p:spTgt>
                                        </p:tgtEl>
                                        <p:attrNameLst>
                                          <p:attrName>ppt_x</p:attrName>
                                        </p:attrNameLst>
                                      </p:cBhvr>
                                      <p:tavLst>
                                        <p:tav tm="0">
                                          <p:val>
                                            <p:strVal val="#ppt_x"/>
                                          </p:val>
                                        </p:tav>
                                        <p:tav tm="100000">
                                          <p:val>
                                            <p:strVal val="#ppt_x"/>
                                          </p:val>
                                        </p:tav>
                                      </p:tavLst>
                                    </p:anim>
                                    <p:anim calcmode="lin" valueType="num">
                                      <p:cBhvr>
                                        <p:cTn id="23" dur="1000" fill="hold"/>
                                        <p:tgtEl>
                                          <p:spTgt spid="6">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4" name="Picture 2" descr="http://2.bp.blogspot.com/-CDMBVIPz9Uw/UG-1jX3gCtI/AAAAAAAACiU/SnBHs8A-fmE/s640/October+7.jpg"/>
          <p:cNvPicPr>
            <a:picLocks noChangeAspect="1" noChangeArrowheads="1"/>
          </p:cNvPicPr>
          <p:nvPr/>
        </p:nvPicPr>
        <p:blipFill rotWithShape="1">
          <a:blip r:embed="rId2">
            <a:extLst>
              <a:ext uri="{28A0092B-C50C-407E-A947-70E740481C1C}">
                <a14:useLocalDpi xmlns:a14="http://schemas.microsoft.com/office/drawing/2010/main" val="0"/>
              </a:ext>
            </a:extLst>
          </a:blip>
          <a:srcRect r="23500"/>
          <a:stretch/>
        </p:blipFill>
        <p:spPr bwMode="auto">
          <a:xfrm>
            <a:off x="0" y="0"/>
            <a:ext cx="9144000" cy="6919464"/>
          </a:xfrm>
          <a:prstGeom prst="rect">
            <a:avLst/>
          </a:prstGeom>
          <a:noFill/>
          <a:extLst>
            <a:ext uri="{909E8E84-426E-40DD-AFC4-6F175D3DCCD1}">
              <a14:hiddenFill xmlns:a14="http://schemas.microsoft.com/office/drawing/2010/main">
                <a:solidFill>
                  <a:srgbClr val="FFFFFF"/>
                </a:solidFill>
              </a14:hiddenFill>
            </a:ext>
          </a:extLst>
        </p:spPr>
      </p:pic>
      <p:sp>
        <p:nvSpPr>
          <p:cNvPr id="5" name="Rounded Rectangle 4"/>
          <p:cNvSpPr/>
          <p:nvPr/>
        </p:nvSpPr>
        <p:spPr>
          <a:xfrm>
            <a:off x="98856" y="125052"/>
            <a:ext cx="9017496" cy="6669360"/>
          </a:xfrm>
          <a:prstGeom prst="roundRect">
            <a:avLst/>
          </a:prstGeom>
          <a:solidFill>
            <a:srgbClr val="FFFFC1"/>
          </a:solidFill>
          <a:ln>
            <a:noFill/>
          </a:ln>
          <a:effectLst>
            <a:softEdge rad="317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15000"/>
              </a:lnSpc>
              <a:spcAft>
                <a:spcPts val="1000"/>
              </a:spcAft>
            </a:pPr>
            <a:endParaRPr lang="en-GB" sz="1600" dirty="0">
              <a:ea typeface="Calibri"/>
              <a:cs typeface="Times New Roman"/>
            </a:endParaRPr>
          </a:p>
        </p:txBody>
      </p:sp>
      <p:sp>
        <p:nvSpPr>
          <p:cNvPr id="9" name="TextBox 8"/>
          <p:cNvSpPr txBox="1"/>
          <p:nvPr/>
        </p:nvSpPr>
        <p:spPr>
          <a:xfrm>
            <a:off x="395536" y="563969"/>
            <a:ext cx="8424936" cy="6170920"/>
          </a:xfrm>
          <a:prstGeom prst="rect">
            <a:avLst/>
          </a:prstGeom>
          <a:noFill/>
        </p:spPr>
        <p:txBody>
          <a:bodyPr wrap="square" rtlCol="0">
            <a:spAutoFit/>
          </a:bodyPr>
          <a:lstStyle/>
          <a:p>
            <a:r>
              <a:rPr lang="en-GB" sz="2300" dirty="0">
                <a:solidFill>
                  <a:schemeClr val="accent1">
                    <a:lumMod val="50000"/>
                  </a:schemeClr>
                </a:solidFill>
                <a:latin typeface="Comic Sans MS" panose="030F0702030302020204" pitchFamily="66" charset="0"/>
              </a:rPr>
              <a:t>   </a:t>
            </a:r>
            <a:r>
              <a:rPr lang="en-GB" sz="2300" u="sng" dirty="0">
                <a:solidFill>
                  <a:schemeClr val="accent1">
                    <a:lumMod val="50000"/>
                  </a:schemeClr>
                </a:solidFill>
                <a:latin typeface="Comic Sans MS" panose="030F0702030302020204" pitchFamily="66" charset="0"/>
              </a:rPr>
              <a:t>The meaning of words.</a:t>
            </a:r>
          </a:p>
          <a:p>
            <a:endParaRPr lang="en-GB" sz="1600" u="sng" dirty="0">
              <a:solidFill>
                <a:schemeClr val="accent1">
                  <a:lumMod val="50000"/>
                </a:schemeClr>
              </a:solidFill>
              <a:latin typeface="Comic Sans MS" panose="030F0702030302020204" pitchFamily="66" charset="0"/>
            </a:endParaRPr>
          </a:p>
          <a:p>
            <a:r>
              <a:rPr lang="en-GB" sz="2300" dirty="0">
                <a:solidFill>
                  <a:schemeClr val="accent1">
                    <a:lumMod val="50000"/>
                  </a:schemeClr>
                </a:solidFill>
                <a:latin typeface="Comic Sans MS" panose="030F0702030302020204" pitchFamily="66" charset="0"/>
              </a:rPr>
              <a:t>Some people with ASD have problems with the meaning of words in conversation. It is often to do with taking things that are said to them literally.</a:t>
            </a:r>
          </a:p>
          <a:p>
            <a:endParaRPr lang="en-GB" sz="1600" dirty="0">
              <a:solidFill>
                <a:schemeClr val="accent1">
                  <a:lumMod val="50000"/>
                </a:schemeClr>
              </a:solidFill>
              <a:latin typeface="Comic Sans MS" panose="030F0702030302020204" pitchFamily="66" charset="0"/>
            </a:endParaRPr>
          </a:p>
          <a:p>
            <a:endParaRPr lang="en-GB" sz="500" dirty="0">
              <a:solidFill>
                <a:schemeClr val="accent1">
                  <a:lumMod val="50000"/>
                </a:schemeClr>
              </a:solidFill>
              <a:latin typeface="Comic Sans MS" panose="030F0702030302020204" pitchFamily="66" charset="0"/>
            </a:endParaRPr>
          </a:p>
          <a:p>
            <a:r>
              <a:rPr lang="en-GB" sz="2300" dirty="0">
                <a:solidFill>
                  <a:schemeClr val="accent1">
                    <a:lumMod val="50000"/>
                  </a:schemeClr>
                </a:solidFill>
                <a:latin typeface="Comic Sans MS" panose="030F0702030302020204" pitchFamily="66" charset="0"/>
              </a:rPr>
              <a:t>They might for example have difficulty understanding:</a:t>
            </a:r>
          </a:p>
          <a:p>
            <a:endParaRPr lang="en-GB" sz="800" dirty="0">
              <a:solidFill>
                <a:schemeClr val="accent1">
                  <a:lumMod val="50000"/>
                </a:schemeClr>
              </a:solidFill>
              <a:latin typeface="Comic Sans MS" panose="030F0702030302020204" pitchFamily="66" charset="0"/>
            </a:endParaRPr>
          </a:p>
          <a:p>
            <a:pPr marL="274638" indent="-274638">
              <a:buFont typeface="Courier New" panose="02070309020205020404" pitchFamily="49" charset="0"/>
              <a:buChar char="o"/>
            </a:pPr>
            <a:r>
              <a:rPr lang="en-GB" sz="2300" dirty="0">
                <a:solidFill>
                  <a:schemeClr val="accent1">
                    <a:lumMod val="50000"/>
                  </a:schemeClr>
                </a:solidFill>
                <a:latin typeface="Comic Sans MS" panose="030F0702030302020204" pitchFamily="66" charset="0"/>
              </a:rPr>
              <a:t>Figures of speech (idioms). E.g.: ‘It’s an uphill battle’. This is making a comment about something being very difficult to do (not about a fight on a mountain) but someone with ASD might misunderstand that.</a:t>
            </a:r>
          </a:p>
          <a:p>
            <a:endParaRPr lang="en-GB" sz="600" dirty="0">
              <a:solidFill>
                <a:schemeClr val="accent1">
                  <a:lumMod val="50000"/>
                </a:schemeClr>
              </a:solidFill>
              <a:latin typeface="Comic Sans MS" panose="030F0702030302020204" pitchFamily="66" charset="0"/>
            </a:endParaRPr>
          </a:p>
          <a:p>
            <a:pPr marL="274638" indent="-274638">
              <a:buFont typeface="Courier New" panose="02070309020205020404" pitchFamily="49" charset="0"/>
              <a:buChar char="o"/>
            </a:pPr>
            <a:r>
              <a:rPr lang="en-GB" sz="2300" dirty="0">
                <a:solidFill>
                  <a:schemeClr val="accent1">
                    <a:lumMod val="50000"/>
                  </a:schemeClr>
                </a:solidFill>
                <a:latin typeface="Comic Sans MS" panose="030F0702030302020204" pitchFamily="66" charset="0"/>
              </a:rPr>
              <a:t>Humour / jokes / sarcasm. Someone with ASD might feel left out as they ‘don’t get it’ when everyone else seems to.</a:t>
            </a:r>
          </a:p>
          <a:p>
            <a:endParaRPr lang="en-GB" sz="800" dirty="0">
              <a:solidFill>
                <a:schemeClr val="accent1">
                  <a:lumMod val="50000"/>
                </a:schemeClr>
              </a:solidFill>
              <a:latin typeface="Comic Sans MS" panose="030F0702030302020204" pitchFamily="66" charset="0"/>
            </a:endParaRPr>
          </a:p>
          <a:p>
            <a:pPr marL="274638" indent="-274638">
              <a:buFont typeface="Courier New" panose="02070309020205020404" pitchFamily="49" charset="0"/>
              <a:buChar char="o"/>
            </a:pPr>
            <a:r>
              <a:rPr lang="en-GB" sz="2300" dirty="0">
                <a:solidFill>
                  <a:schemeClr val="accent1">
                    <a:lumMod val="50000"/>
                  </a:schemeClr>
                </a:solidFill>
                <a:latin typeface="Comic Sans MS" panose="030F0702030302020204" pitchFamily="66" charset="0"/>
              </a:rPr>
              <a:t>Teasing. Someone with ASD might be very upset by a small comment which was only meant as a friendly remark.</a:t>
            </a:r>
          </a:p>
          <a:p>
            <a:pPr marL="263525"/>
            <a:endParaRPr lang="en-GB" sz="800" dirty="0">
              <a:solidFill>
                <a:schemeClr val="tx2">
                  <a:lumMod val="50000"/>
                </a:schemeClr>
              </a:solidFill>
              <a:latin typeface="Comic Sans MS" panose="030F0702030302020204" pitchFamily="66" charset="0"/>
            </a:endParaRPr>
          </a:p>
          <a:p>
            <a:pPr marL="274638" indent="-274638">
              <a:buFont typeface="Courier New" panose="02070309020205020404" pitchFamily="49" charset="0"/>
              <a:buChar char="o"/>
            </a:pPr>
            <a:endParaRPr lang="en-GB" sz="2100" dirty="0">
              <a:solidFill>
                <a:schemeClr val="tx2">
                  <a:lumMod val="50000"/>
                </a:schemeClr>
              </a:solidFill>
              <a:latin typeface="Comic Sans MS" panose="030F0702030302020204" pitchFamily="66" charset="0"/>
            </a:endParaRPr>
          </a:p>
          <a:p>
            <a:endParaRPr lang="en-GB" sz="800" dirty="0">
              <a:solidFill>
                <a:schemeClr val="tx2">
                  <a:lumMod val="50000"/>
                </a:schemeClr>
              </a:solidFill>
              <a:latin typeface="Comic Sans MS" panose="030F0702030302020204" pitchFamily="66" charset="0"/>
            </a:endParaRPr>
          </a:p>
        </p:txBody>
      </p:sp>
    </p:spTree>
    <p:extLst>
      <p:ext uri="{BB962C8B-B14F-4D97-AF65-F5344CB8AC3E}">
        <p14:creationId xmlns:p14="http://schemas.microsoft.com/office/powerpoint/2010/main" val="4215539762"/>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nodePh="1">
                                  <p:stCondLst>
                                    <p:cond delay="0"/>
                                  </p:stCondLst>
                                  <p:endCondLst>
                                    <p:cond evt="begin" delay="0">
                                      <p:tn val="5"/>
                                    </p:cond>
                                  </p:end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9">
                                            <p:txEl>
                                              <p:pRg st="2" end="2"/>
                                            </p:txEl>
                                          </p:spTgt>
                                        </p:tgtEl>
                                        <p:attrNameLst>
                                          <p:attrName>style.visibility</p:attrName>
                                        </p:attrNameLst>
                                      </p:cBhvr>
                                      <p:to>
                                        <p:strVal val="visible"/>
                                      </p:to>
                                    </p:set>
                                    <p:animEffect transition="in" filter="fade">
                                      <p:cBhvr>
                                        <p:cTn id="14" dur="1000"/>
                                        <p:tgtEl>
                                          <p:spTgt spid="9">
                                            <p:txEl>
                                              <p:pRg st="2" end="2"/>
                                            </p:txEl>
                                          </p:spTgt>
                                        </p:tgtEl>
                                      </p:cBhvr>
                                    </p:animEffect>
                                    <p:anim calcmode="lin" valueType="num">
                                      <p:cBhvr>
                                        <p:cTn id="15" dur="1000" fill="hold"/>
                                        <p:tgtEl>
                                          <p:spTgt spid="9">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9">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9">
                                            <p:txEl>
                                              <p:pRg st="5" end="5"/>
                                            </p:txEl>
                                          </p:spTgt>
                                        </p:tgtEl>
                                        <p:attrNameLst>
                                          <p:attrName>style.visibility</p:attrName>
                                        </p:attrNameLst>
                                      </p:cBhvr>
                                      <p:to>
                                        <p:strVal val="visible"/>
                                      </p:to>
                                    </p:set>
                                    <p:animEffect transition="in" filter="fade">
                                      <p:cBhvr>
                                        <p:cTn id="21" dur="1000"/>
                                        <p:tgtEl>
                                          <p:spTgt spid="9">
                                            <p:txEl>
                                              <p:pRg st="5" end="5"/>
                                            </p:txEl>
                                          </p:spTgt>
                                        </p:tgtEl>
                                      </p:cBhvr>
                                    </p:animEffect>
                                    <p:anim calcmode="lin" valueType="num">
                                      <p:cBhvr>
                                        <p:cTn id="22" dur="1000" fill="hold"/>
                                        <p:tgtEl>
                                          <p:spTgt spid="9">
                                            <p:txEl>
                                              <p:pRg st="5" end="5"/>
                                            </p:txEl>
                                          </p:spTgt>
                                        </p:tgtEl>
                                        <p:attrNameLst>
                                          <p:attrName>ppt_x</p:attrName>
                                        </p:attrNameLst>
                                      </p:cBhvr>
                                      <p:tavLst>
                                        <p:tav tm="0">
                                          <p:val>
                                            <p:strVal val="#ppt_x"/>
                                          </p:val>
                                        </p:tav>
                                        <p:tav tm="100000">
                                          <p:val>
                                            <p:strVal val="#ppt_x"/>
                                          </p:val>
                                        </p:tav>
                                      </p:tavLst>
                                    </p:anim>
                                    <p:anim calcmode="lin" valueType="num">
                                      <p:cBhvr>
                                        <p:cTn id="23" dur="1000" fill="hold"/>
                                        <p:tgtEl>
                                          <p:spTgt spid="9">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9">
                                            <p:txEl>
                                              <p:pRg st="7" end="7"/>
                                            </p:txEl>
                                          </p:spTgt>
                                        </p:tgtEl>
                                        <p:attrNameLst>
                                          <p:attrName>style.visibility</p:attrName>
                                        </p:attrNameLst>
                                      </p:cBhvr>
                                      <p:to>
                                        <p:strVal val="visible"/>
                                      </p:to>
                                    </p:set>
                                    <p:animEffect transition="in" filter="fade">
                                      <p:cBhvr>
                                        <p:cTn id="28" dur="1000"/>
                                        <p:tgtEl>
                                          <p:spTgt spid="9">
                                            <p:txEl>
                                              <p:pRg st="7" end="7"/>
                                            </p:txEl>
                                          </p:spTgt>
                                        </p:tgtEl>
                                      </p:cBhvr>
                                    </p:animEffect>
                                    <p:anim calcmode="lin" valueType="num">
                                      <p:cBhvr>
                                        <p:cTn id="29" dur="1000" fill="hold"/>
                                        <p:tgtEl>
                                          <p:spTgt spid="9">
                                            <p:txEl>
                                              <p:pRg st="7" end="7"/>
                                            </p:txEl>
                                          </p:spTgt>
                                        </p:tgtEl>
                                        <p:attrNameLst>
                                          <p:attrName>ppt_x</p:attrName>
                                        </p:attrNameLst>
                                      </p:cBhvr>
                                      <p:tavLst>
                                        <p:tav tm="0">
                                          <p:val>
                                            <p:strVal val="#ppt_x"/>
                                          </p:val>
                                        </p:tav>
                                        <p:tav tm="100000">
                                          <p:val>
                                            <p:strVal val="#ppt_x"/>
                                          </p:val>
                                        </p:tav>
                                      </p:tavLst>
                                    </p:anim>
                                    <p:anim calcmode="lin" valueType="num">
                                      <p:cBhvr>
                                        <p:cTn id="30" dur="1000" fill="hold"/>
                                        <p:tgtEl>
                                          <p:spTgt spid="9">
                                            <p:txEl>
                                              <p:pRg st="7" end="7"/>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9">
                                            <p:txEl>
                                              <p:pRg st="9" end="9"/>
                                            </p:txEl>
                                          </p:spTgt>
                                        </p:tgtEl>
                                        <p:attrNameLst>
                                          <p:attrName>style.visibility</p:attrName>
                                        </p:attrNameLst>
                                      </p:cBhvr>
                                      <p:to>
                                        <p:strVal val="visible"/>
                                      </p:to>
                                    </p:set>
                                    <p:animEffect transition="in" filter="fade">
                                      <p:cBhvr>
                                        <p:cTn id="35" dur="1000"/>
                                        <p:tgtEl>
                                          <p:spTgt spid="9">
                                            <p:txEl>
                                              <p:pRg st="9" end="9"/>
                                            </p:txEl>
                                          </p:spTgt>
                                        </p:tgtEl>
                                      </p:cBhvr>
                                    </p:animEffect>
                                    <p:anim calcmode="lin" valueType="num">
                                      <p:cBhvr>
                                        <p:cTn id="36" dur="1000" fill="hold"/>
                                        <p:tgtEl>
                                          <p:spTgt spid="9">
                                            <p:txEl>
                                              <p:pRg st="9" end="9"/>
                                            </p:txEl>
                                          </p:spTgt>
                                        </p:tgtEl>
                                        <p:attrNameLst>
                                          <p:attrName>ppt_x</p:attrName>
                                        </p:attrNameLst>
                                      </p:cBhvr>
                                      <p:tavLst>
                                        <p:tav tm="0">
                                          <p:val>
                                            <p:strVal val="#ppt_x"/>
                                          </p:val>
                                        </p:tav>
                                        <p:tav tm="100000">
                                          <p:val>
                                            <p:strVal val="#ppt_x"/>
                                          </p:val>
                                        </p:tav>
                                      </p:tavLst>
                                    </p:anim>
                                    <p:anim calcmode="lin" valueType="num">
                                      <p:cBhvr>
                                        <p:cTn id="37" dur="1000" fill="hold"/>
                                        <p:tgtEl>
                                          <p:spTgt spid="9">
                                            <p:txEl>
                                              <p:pRg st="9" end="9"/>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9">
                                            <p:txEl>
                                              <p:pRg st="11" end="11"/>
                                            </p:txEl>
                                          </p:spTgt>
                                        </p:tgtEl>
                                        <p:attrNameLst>
                                          <p:attrName>style.visibility</p:attrName>
                                        </p:attrNameLst>
                                      </p:cBhvr>
                                      <p:to>
                                        <p:strVal val="visible"/>
                                      </p:to>
                                    </p:set>
                                    <p:animEffect transition="in" filter="fade">
                                      <p:cBhvr>
                                        <p:cTn id="42" dur="1000"/>
                                        <p:tgtEl>
                                          <p:spTgt spid="9">
                                            <p:txEl>
                                              <p:pRg st="11" end="11"/>
                                            </p:txEl>
                                          </p:spTgt>
                                        </p:tgtEl>
                                      </p:cBhvr>
                                    </p:animEffect>
                                    <p:anim calcmode="lin" valueType="num">
                                      <p:cBhvr>
                                        <p:cTn id="43" dur="1000" fill="hold"/>
                                        <p:tgtEl>
                                          <p:spTgt spid="9">
                                            <p:txEl>
                                              <p:pRg st="11" end="11"/>
                                            </p:txEl>
                                          </p:spTgt>
                                        </p:tgtEl>
                                        <p:attrNameLst>
                                          <p:attrName>ppt_x</p:attrName>
                                        </p:attrNameLst>
                                      </p:cBhvr>
                                      <p:tavLst>
                                        <p:tav tm="0">
                                          <p:val>
                                            <p:strVal val="#ppt_x"/>
                                          </p:val>
                                        </p:tav>
                                        <p:tav tm="100000">
                                          <p:val>
                                            <p:strVal val="#ppt_x"/>
                                          </p:val>
                                        </p:tav>
                                      </p:tavLst>
                                    </p:anim>
                                    <p:anim calcmode="lin" valueType="num">
                                      <p:cBhvr>
                                        <p:cTn id="44" dur="1000" fill="hold"/>
                                        <p:tgtEl>
                                          <p:spTgt spid="9">
                                            <p:txEl>
                                              <p:pRg st="11" end="1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dirty="0"/>
          </a:p>
        </p:txBody>
      </p:sp>
      <p:pic>
        <p:nvPicPr>
          <p:cNvPr id="4" name="Picture 2" descr="http://2.bp.blogspot.com/-CDMBVIPz9Uw/UG-1jX3gCtI/AAAAAAAACiU/SnBHs8A-fmE/s640/October+7.jpg"/>
          <p:cNvPicPr>
            <a:picLocks noChangeAspect="1" noChangeArrowheads="1"/>
          </p:cNvPicPr>
          <p:nvPr/>
        </p:nvPicPr>
        <p:blipFill rotWithShape="1">
          <a:blip r:embed="rId2">
            <a:extLst>
              <a:ext uri="{28A0092B-C50C-407E-A947-70E740481C1C}">
                <a14:useLocalDpi xmlns:a14="http://schemas.microsoft.com/office/drawing/2010/main" val="0"/>
              </a:ext>
            </a:extLst>
          </a:blip>
          <a:srcRect r="23500"/>
          <a:stretch/>
        </p:blipFill>
        <p:spPr bwMode="auto">
          <a:xfrm>
            <a:off x="0" y="0"/>
            <a:ext cx="9144000" cy="6919464"/>
          </a:xfrm>
          <a:prstGeom prst="rect">
            <a:avLst/>
          </a:prstGeom>
          <a:noFill/>
          <a:extLst>
            <a:ext uri="{909E8E84-426E-40DD-AFC4-6F175D3DCCD1}">
              <a14:hiddenFill xmlns:a14="http://schemas.microsoft.com/office/drawing/2010/main">
                <a:solidFill>
                  <a:srgbClr val="FFFFFF"/>
                </a:solidFill>
              </a14:hiddenFill>
            </a:ext>
          </a:extLst>
        </p:spPr>
      </p:pic>
      <p:sp>
        <p:nvSpPr>
          <p:cNvPr id="5" name="Rounded Rectangle 4"/>
          <p:cNvSpPr/>
          <p:nvPr/>
        </p:nvSpPr>
        <p:spPr>
          <a:xfrm>
            <a:off x="98856" y="125052"/>
            <a:ext cx="9017496" cy="6669360"/>
          </a:xfrm>
          <a:prstGeom prst="roundRect">
            <a:avLst/>
          </a:prstGeom>
          <a:solidFill>
            <a:srgbClr val="FFFFC1"/>
          </a:solidFill>
          <a:ln>
            <a:noFill/>
          </a:ln>
          <a:effectLst>
            <a:softEdge rad="317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15000"/>
              </a:lnSpc>
              <a:spcAft>
                <a:spcPts val="1000"/>
              </a:spcAft>
            </a:pPr>
            <a:endParaRPr lang="en-GB" sz="1600" dirty="0">
              <a:ea typeface="Calibri"/>
              <a:cs typeface="Times New Roman"/>
            </a:endParaRPr>
          </a:p>
        </p:txBody>
      </p:sp>
      <p:sp>
        <p:nvSpPr>
          <p:cNvPr id="6" name="TextBox 5"/>
          <p:cNvSpPr txBox="1"/>
          <p:nvPr/>
        </p:nvSpPr>
        <p:spPr>
          <a:xfrm>
            <a:off x="755576" y="836712"/>
            <a:ext cx="7920880" cy="3416320"/>
          </a:xfrm>
          <a:prstGeom prst="rect">
            <a:avLst/>
          </a:prstGeom>
          <a:noFill/>
        </p:spPr>
        <p:txBody>
          <a:bodyPr wrap="square" rtlCol="0">
            <a:spAutoFit/>
          </a:bodyPr>
          <a:lstStyle/>
          <a:p>
            <a:pPr marL="263525"/>
            <a:r>
              <a:rPr lang="en-GB" sz="2400" dirty="0">
                <a:solidFill>
                  <a:schemeClr val="accent1">
                    <a:lumMod val="50000"/>
                  </a:schemeClr>
                </a:solidFill>
                <a:latin typeface="Comic Sans MS" panose="030F0702030302020204" pitchFamily="66" charset="0"/>
              </a:rPr>
              <a:t>You may see some of this in yourself. </a:t>
            </a:r>
          </a:p>
          <a:p>
            <a:pPr marL="263525"/>
            <a:endParaRPr lang="en-GB" sz="2400" dirty="0">
              <a:solidFill>
                <a:schemeClr val="accent1">
                  <a:lumMod val="50000"/>
                </a:schemeClr>
              </a:solidFill>
              <a:latin typeface="Comic Sans MS" panose="030F0702030302020204" pitchFamily="66" charset="0"/>
            </a:endParaRPr>
          </a:p>
          <a:p>
            <a:pPr marL="263525"/>
            <a:r>
              <a:rPr lang="en-GB" sz="2400" dirty="0">
                <a:solidFill>
                  <a:schemeClr val="accent1">
                    <a:lumMod val="50000"/>
                  </a:schemeClr>
                </a:solidFill>
                <a:latin typeface="Comic Sans MS" panose="030F0702030302020204" pitchFamily="66" charset="0"/>
              </a:rPr>
              <a:t>Misunderstanding the words that people say to you, might make you to feel that you are on the outside of things. It might make you reluctant to join in or hurt because you think someone is making fun of you.</a:t>
            </a:r>
          </a:p>
          <a:p>
            <a:pPr marL="263525"/>
            <a:endParaRPr lang="en-GB" sz="2400" dirty="0">
              <a:solidFill>
                <a:schemeClr val="accent1">
                  <a:lumMod val="50000"/>
                </a:schemeClr>
              </a:solidFill>
              <a:latin typeface="Comic Sans MS" panose="030F0702030302020204" pitchFamily="66" charset="0"/>
            </a:endParaRPr>
          </a:p>
          <a:p>
            <a:pPr marL="263525"/>
            <a:r>
              <a:rPr lang="en-GB" sz="2400" dirty="0">
                <a:solidFill>
                  <a:schemeClr val="accent1">
                    <a:lumMod val="50000"/>
                  </a:schemeClr>
                </a:solidFill>
                <a:latin typeface="Comic Sans MS" panose="030F0702030302020204" pitchFamily="66" charset="0"/>
              </a:rPr>
              <a:t>So, what can you do?</a:t>
            </a:r>
          </a:p>
        </p:txBody>
      </p:sp>
    </p:spTree>
    <p:extLst>
      <p:ext uri="{BB962C8B-B14F-4D97-AF65-F5344CB8AC3E}">
        <p14:creationId xmlns:p14="http://schemas.microsoft.com/office/powerpoint/2010/main" val="3137378917"/>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nodePh="1">
                                  <p:stCondLst>
                                    <p:cond delay="0"/>
                                  </p:stCondLst>
                                  <p:endCondLst>
                                    <p:cond evt="begin" delay="0">
                                      <p:tn val="5"/>
                                    </p:cond>
                                  </p:end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6">
                                            <p:txEl>
                                              <p:pRg st="0" end="0"/>
                                            </p:txEl>
                                          </p:spTgt>
                                        </p:tgtEl>
                                        <p:attrNameLst>
                                          <p:attrName>style.visibility</p:attrName>
                                        </p:attrNameLst>
                                      </p:cBhvr>
                                      <p:to>
                                        <p:strVal val="visible"/>
                                      </p:to>
                                    </p:set>
                                    <p:animEffect transition="in" filter="fade">
                                      <p:cBhvr>
                                        <p:cTn id="14" dur="1000"/>
                                        <p:tgtEl>
                                          <p:spTgt spid="6">
                                            <p:txEl>
                                              <p:pRg st="0" end="0"/>
                                            </p:txEl>
                                          </p:spTgt>
                                        </p:tgtEl>
                                      </p:cBhvr>
                                    </p:animEffect>
                                    <p:anim calcmode="lin" valueType="num">
                                      <p:cBhvr>
                                        <p:cTn id="15" dur="1000" fill="hold"/>
                                        <p:tgtEl>
                                          <p:spTgt spid="6">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6">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6">
                                            <p:txEl>
                                              <p:pRg st="2" end="2"/>
                                            </p:txEl>
                                          </p:spTgt>
                                        </p:tgtEl>
                                        <p:attrNameLst>
                                          <p:attrName>style.visibility</p:attrName>
                                        </p:attrNameLst>
                                      </p:cBhvr>
                                      <p:to>
                                        <p:strVal val="visible"/>
                                      </p:to>
                                    </p:set>
                                    <p:animEffect transition="in" filter="fade">
                                      <p:cBhvr>
                                        <p:cTn id="21" dur="1000"/>
                                        <p:tgtEl>
                                          <p:spTgt spid="6">
                                            <p:txEl>
                                              <p:pRg st="2" end="2"/>
                                            </p:txEl>
                                          </p:spTgt>
                                        </p:tgtEl>
                                      </p:cBhvr>
                                    </p:animEffect>
                                    <p:anim calcmode="lin" valueType="num">
                                      <p:cBhvr>
                                        <p:cTn id="22" dur="1000" fill="hold"/>
                                        <p:tgtEl>
                                          <p:spTgt spid="6">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6">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6">
                                            <p:txEl>
                                              <p:pRg st="4" end="4"/>
                                            </p:txEl>
                                          </p:spTgt>
                                        </p:tgtEl>
                                        <p:attrNameLst>
                                          <p:attrName>style.visibility</p:attrName>
                                        </p:attrNameLst>
                                      </p:cBhvr>
                                      <p:to>
                                        <p:strVal val="visible"/>
                                      </p:to>
                                    </p:set>
                                    <p:animEffect transition="in" filter="fade">
                                      <p:cBhvr>
                                        <p:cTn id="28" dur="1000"/>
                                        <p:tgtEl>
                                          <p:spTgt spid="6">
                                            <p:txEl>
                                              <p:pRg st="4" end="4"/>
                                            </p:txEl>
                                          </p:spTgt>
                                        </p:tgtEl>
                                      </p:cBhvr>
                                    </p:animEffect>
                                    <p:anim calcmode="lin" valueType="num">
                                      <p:cBhvr>
                                        <p:cTn id="29" dur="1000" fill="hold"/>
                                        <p:tgtEl>
                                          <p:spTgt spid="6">
                                            <p:txEl>
                                              <p:pRg st="4" end="4"/>
                                            </p:txEl>
                                          </p:spTgt>
                                        </p:tgtEl>
                                        <p:attrNameLst>
                                          <p:attrName>ppt_x</p:attrName>
                                        </p:attrNameLst>
                                      </p:cBhvr>
                                      <p:tavLst>
                                        <p:tav tm="0">
                                          <p:val>
                                            <p:strVal val="#ppt_x"/>
                                          </p:val>
                                        </p:tav>
                                        <p:tav tm="100000">
                                          <p:val>
                                            <p:strVal val="#ppt_x"/>
                                          </p:val>
                                        </p:tav>
                                      </p:tavLst>
                                    </p:anim>
                                    <p:anim calcmode="lin" valueType="num">
                                      <p:cBhvr>
                                        <p:cTn id="30" dur="1000" fill="hold"/>
                                        <p:tgtEl>
                                          <p:spTgt spid="6">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4" name="Picture 2" descr="http://2.bp.blogspot.com/-CDMBVIPz9Uw/UG-1jX3gCtI/AAAAAAAACiU/SnBHs8A-fmE/s640/October+7.jpg"/>
          <p:cNvPicPr>
            <a:picLocks noChangeAspect="1" noChangeArrowheads="1"/>
          </p:cNvPicPr>
          <p:nvPr/>
        </p:nvPicPr>
        <p:blipFill rotWithShape="1">
          <a:blip r:embed="rId2">
            <a:extLst>
              <a:ext uri="{28A0092B-C50C-407E-A947-70E740481C1C}">
                <a14:useLocalDpi xmlns:a14="http://schemas.microsoft.com/office/drawing/2010/main" val="0"/>
              </a:ext>
            </a:extLst>
          </a:blip>
          <a:srcRect r="23500"/>
          <a:stretch/>
        </p:blipFill>
        <p:spPr bwMode="auto">
          <a:xfrm>
            <a:off x="0" y="0"/>
            <a:ext cx="9144000" cy="6919464"/>
          </a:xfrm>
          <a:prstGeom prst="rect">
            <a:avLst/>
          </a:prstGeom>
          <a:noFill/>
          <a:extLst>
            <a:ext uri="{909E8E84-426E-40DD-AFC4-6F175D3DCCD1}">
              <a14:hiddenFill xmlns:a14="http://schemas.microsoft.com/office/drawing/2010/main">
                <a:solidFill>
                  <a:srgbClr val="FFFFFF"/>
                </a:solidFill>
              </a14:hiddenFill>
            </a:ext>
          </a:extLst>
        </p:spPr>
      </p:pic>
      <p:sp>
        <p:nvSpPr>
          <p:cNvPr id="5" name="Rounded Rectangle 4"/>
          <p:cNvSpPr/>
          <p:nvPr/>
        </p:nvSpPr>
        <p:spPr>
          <a:xfrm>
            <a:off x="98856" y="125052"/>
            <a:ext cx="9017496" cy="6669360"/>
          </a:xfrm>
          <a:prstGeom prst="roundRect">
            <a:avLst/>
          </a:prstGeom>
          <a:solidFill>
            <a:srgbClr val="FFFFC1"/>
          </a:solidFill>
          <a:ln>
            <a:noFill/>
          </a:ln>
          <a:effectLst>
            <a:softEdge rad="317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15000"/>
              </a:lnSpc>
              <a:spcAft>
                <a:spcPts val="1000"/>
              </a:spcAft>
            </a:pPr>
            <a:endParaRPr lang="en-GB" sz="1600" dirty="0">
              <a:ea typeface="Calibri"/>
              <a:cs typeface="Times New Roman"/>
            </a:endParaRPr>
          </a:p>
        </p:txBody>
      </p:sp>
      <p:sp>
        <p:nvSpPr>
          <p:cNvPr id="7" name="TextBox 6"/>
          <p:cNvSpPr txBox="1"/>
          <p:nvPr/>
        </p:nvSpPr>
        <p:spPr>
          <a:xfrm>
            <a:off x="779744" y="692696"/>
            <a:ext cx="7920880" cy="5478423"/>
          </a:xfrm>
          <a:prstGeom prst="rect">
            <a:avLst/>
          </a:prstGeom>
          <a:noFill/>
        </p:spPr>
        <p:txBody>
          <a:bodyPr wrap="square" rtlCol="0">
            <a:spAutoFit/>
          </a:bodyPr>
          <a:lstStyle/>
          <a:p>
            <a:pPr marL="542925"/>
            <a:r>
              <a:rPr lang="en-GB" sz="2400" dirty="0">
                <a:solidFill>
                  <a:schemeClr val="accent1">
                    <a:lumMod val="50000"/>
                  </a:schemeClr>
                </a:solidFill>
                <a:latin typeface="Comic Sans MS" panose="030F0702030302020204" pitchFamily="66" charset="0"/>
              </a:rPr>
              <a:t> Well, you could try to take control …</a:t>
            </a:r>
          </a:p>
          <a:p>
            <a:pPr marL="457200" indent="-457200">
              <a:buFont typeface="Courier New" panose="02070309020205020404" pitchFamily="49" charset="0"/>
              <a:buChar char="o"/>
            </a:pPr>
            <a:endParaRPr lang="en-GB" sz="2400" dirty="0">
              <a:solidFill>
                <a:schemeClr val="accent1">
                  <a:lumMod val="50000"/>
                </a:schemeClr>
              </a:solidFill>
              <a:latin typeface="Comic Sans MS" panose="030F0702030302020204" pitchFamily="66" charset="0"/>
            </a:endParaRPr>
          </a:p>
          <a:p>
            <a:pPr marL="457200" indent="-457200">
              <a:buFont typeface="Courier New" panose="02070309020205020404" pitchFamily="49" charset="0"/>
              <a:buChar char="o"/>
            </a:pPr>
            <a:r>
              <a:rPr lang="en-GB" sz="2400" dirty="0">
                <a:solidFill>
                  <a:schemeClr val="accent1">
                    <a:lumMod val="50000"/>
                  </a:schemeClr>
                </a:solidFill>
                <a:latin typeface="Comic Sans MS" panose="030F0702030302020204" pitchFamily="66" charset="0"/>
              </a:rPr>
              <a:t>Some people who have problems with ‘figures of speech’ make an effort to learn commonly used ones and their meanings. You could Google ‘Idioms’ and work your way through the alphabetical list. Some people find it helpful to use pictures / drawings for this – one for the literal meaning and one for what is really meant – as it helps to make it stick in their mind. </a:t>
            </a:r>
          </a:p>
          <a:p>
            <a:pPr marL="457200" indent="-457200">
              <a:buFont typeface="Courier New" panose="02070309020205020404" pitchFamily="49" charset="0"/>
              <a:buChar char="o"/>
            </a:pPr>
            <a:endParaRPr lang="en-GB" sz="2400" dirty="0">
              <a:solidFill>
                <a:schemeClr val="accent1">
                  <a:lumMod val="50000"/>
                </a:schemeClr>
              </a:solidFill>
              <a:latin typeface="Comic Sans MS" panose="030F0702030302020204" pitchFamily="66" charset="0"/>
            </a:endParaRPr>
          </a:p>
          <a:p>
            <a:pPr marL="450850"/>
            <a:r>
              <a:rPr lang="en-GB" sz="2400" b="1" dirty="0">
                <a:solidFill>
                  <a:schemeClr val="accent1">
                    <a:lumMod val="50000"/>
                  </a:schemeClr>
                </a:solidFill>
                <a:latin typeface="Comic Sans MS" panose="030F0702030302020204" pitchFamily="66" charset="0"/>
              </a:rPr>
              <a:t>Don’t feel you have to do this though – </a:t>
            </a:r>
          </a:p>
          <a:p>
            <a:pPr marL="450850"/>
            <a:r>
              <a:rPr lang="en-GB" sz="2400" b="1" dirty="0">
                <a:solidFill>
                  <a:schemeClr val="accent1">
                    <a:lumMod val="50000"/>
                  </a:schemeClr>
                </a:solidFill>
                <a:latin typeface="Comic Sans MS" panose="030F0702030302020204" pitchFamily="66" charset="0"/>
              </a:rPr>
              <a:t>only do it if you’re interested and feel you  want to. </a:t>
            </a:r>
          </a:p>
          <a:p>
            <a:pPr marL="457200" indent="-457200">
              <a:buFont typeface="Courier New" panose="02070309020205020404" pitchFamily="49" charset="0"/>
              <a:buChar char="o"/>
            </a:pPr>
            <a:endParaRPr lang="en-GB" sz="1400" dirty="0">
              <a:latin typeface="Comic Sans MS" panose="030F0702030302020204" pitchFamily="66" charset="0"/>
            </a:endParaRPr>
          </a:p>
        </p:txBody>
      </p:sp>
    </p:spTree>
    <p:extLst>
      <p:ext uri="{BB962C8B-B14F-4D97-AF65-F5344CB8AC3E}">
        <p14:creationId xmlns:p14="http://schemas.microsoft.com/office/powerpoint/2010/main" val="640083497"/>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nodePh="1">
                                  <p:stCondLst>
                                    <p:cond delay="0"/>
                                  </p:stCondLst>
                                  <p:endCondLst>
                                    <p:cond evt="begin" delay="0">
                                      <p:tn val="5"/>
                                    </p:cond>
                                  </p:end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7">
                                            <p:txEl>
                                              <p:pRg st="2" end="2"/>
                                            </p:txEl>
                                          </p:spTgt>
                                        </p:tgtEl>
                                        <p:attrNameLst>
                                          <p:attrName>style.visibility</p:attrName>
                                        </p:attrNameLst>
                                      </p:cBhvr>
                                      <p:to>
                                        <p:strVal val="visible"/>
                                      </p:to>
                                    </p:set>
                                    <p:animEffect transition="in" filter="fade">
                                      <p:cBhvr>
                                        <p:cTn id="14" dur="1000"/>
                                        <p:tgtEl>
                                          <p:spTgt spid="7">
                                            <p:txEl>
                                              <p:pRg st="2" end="2"/>
                                            </p:txEl>
                                          </p:spTgt>
                                        </p:tgtEl>
                                      </p:cBhvr>
                                    </p:animEffect>
                                    <p:anim calcmode="lin" valueType="num">
                                      <p:cBhvr>
                                        <p:cTn id="15" dur="1000" fill="hold"/>
                                        <p:tgtEl>
                                          <p:spTgt spid="7">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7">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7">
                                            <p:txEl>
                                              <p:pRg st="4" end="4"/>
                                            </p:txEl>
                                          </p:spTgt>
                                        </p:tgtEl>
                                        <p:attrNameLst>
                                          <p:attrName>style.visibility</p:attrName>
                                        </p:attrNameLst>
                                      </p:cBhvr>
                                      <p:to>
                                        <p:strVal val="visible"/>
                                      </p:to>
                                    </p:set>
                                    <p:animEffect transition="in" filter="fade">
                                      <p:cBhvr>
                                        <p:cTn id="21" dur="1000"/>
                                        <p:tgtEl>
                                          <p:spTgt spid="7">
                                            <p:txEl>
                                              <p:pRg st="4" end="4"/>
                                            </p:txEl>
                                          </p:spTgt>
                                        </p:tgtEl>
                                      </p:cBhvr>
                                    </p:animEffect>
                                    <p:anim calcmode="lin" valueType="num">
                                      <p:cBhvr>
                                        <p:cTn id="22" dur="1000" fill="hold"/>
                                        <p:tgtEl>
                                          <p:spTgt spid="7">
                                            <p:txEl>
                                              <p:pRg st="4" end="4"/>
                                            </p:txEl>
                                          </p:spTgt>
                                        </p:tgtEl>
                                        <p:attrNameLst>
                                          <p:attrName>ppt_x</p:attrName>
                                        </p:attrNameLst>
                                      </p:cBhvr>
                                      <p:tavLst>
                                        <p:tav tm="0">
                                          <p:val>
                                            <p:strVal val="#ppt_x"/>
                                          </p:val>
                                        </p:tav>
                                        <p:tav tm="100000">
                                          <p:val>
                                            <p:strVal val="#ppt_x"/>
                                          </p:val>
                                        </p:tav>
                                      </p:tavLst>
                                    </p:anim>
                                    <p:anim calcmode="lin" valueType="num">
                                      <p:cBhvr>
                                        <p:cTn id="23" dur="1000" fill="hold"/>
                                        <p:tgtEl>
                                          <p:spTgt spid="7">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7">
                                            <p:txEl>
                                              <p:pRg st="5" end="5"/>
                                            </p:txEl>
                                          </p:spTgt>
                                        </p:tgtEl>
                                        <p:attrNameLst>
                                          <p:attrName>style.visibility</p:attrName>
                                        </p:attrNameLst>
                                      </p:cBhvr>
                                      <p:to>
                                        <p:strVal val="visible"/>
                                      </p:to>
                                    </p:set>
                                    <p:animEffect transition="in" filter="fade">
                                      <p:cBhvr>
                                        <p:cTn id="28" dur="1000"/>
                                        <p:tgtEl>
                                          <p:spTgt spid="7">
                                            <p:txEl>
                                              <p:pRg st="5" end="5"/>
                                            </p:txEl>
                                          </p:spTgt>
                                        </p:tgtEl>
                                      </p:cBhvr>
                                    </p:animEffect>
                                    <p:anim calcmode="lin" valueType="num">
                                      <p:cBhvr>
                                        <p:cTn id="29" dur="1000" fill="hold"/>
                                        <p:tgtEl>
                                          <p:spTgt spid="7">
                                            <p:txEl>
                                              <p:pRg st="5" end="5"/>
                                            </p:txEl>
                                          </p:spTgt>
                                        </p:tgtEl>
                                        <p:attrNameLst>
                                          <p:attrName>ppt_x</p:attrName>
                                        </p:attrNameLst>
                                      </p:cBhvr>
                                      <p:tavLst>
                                        <p:tav tm="0">
                                          <p:val>
                                            <p:strVal val="#ppt_x"/>
                                          </p:val>
                                        </p:tav>
                                        <p:tav tm="100000">
                                          <p:val>
                                            <p:strVal val="#ppt_x"/>
                                          </p:val>
                                        </p:tav>
                                      </p:tavLst>
                                    </p:anim>
                                    <p:anim calcmode="lin" valueType="num">
                                      <p:cBhvr>
                                        <p:cTn id="30" dur="1000" fill="hold"/>
                                        <p:tgtEl>
                                          <p:spTgt spid="7">
                                            <p:txEl>
                                              <p:pRg st="5" end="5"/>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4" name="Picture 2" descr="http://2.bp.blogspot.com/-CDMBVIPz9Uw/UG-1jX3gCtI/AAAAAAAACiU/SnBHs8A-fmE/s640/October+7.jpg"/>
          <p:cNvPicPr>
            <a:picLocks noChangeAspect="1" noChangeArrowheads="1"/>
          </p:cNvPicPr>
          <p:nvPr/>
        </p:nvPicPr>
        <p:blipFill rotWithShape="1">
          <a:blip r:embed="rId2">
            <a:extLst>
              <a:ext uri="{28A0092B-C50C-407E-A947-70E740481C1C}">
                <a14:useLocalDpi xmlns:a14="http://schemas.microsoft.com/office/drawing/2010/main" val="0"/>
              </a:ext>
            </a:extLst>
          </a:blip>
          <a:srcRect r="23500"/>
          <a:stretch/>
        </p:blipFill>
        <p:spPr bwMode="auto">
          <a:xfrm>
            <a:off x="0" y="0"/>
            <a:ext cx="9144000" cy="6919464"/>
          </a:xfrm>
          <a:prstGeom prst="rect">
            <a:avLst/>
          </a:prstGeom>
          <a:noFill/>
          <a:extLst>
            <a:ext uri="{909E8E84-426E-40DD-AFC4-6F175D3DCCD1}">
              <a14:hiddenFill xmlns:a14="http://schemas.microsoft.com/office/drawing/2010/main">
                <a:solidFill>
                  <a:srgbClr val="FFFFFF"/>
                </a:solidFill>
              </a14:hiddenFill>
            </a:ext>
          </a:extLst>
        </p:spPr>
      </p:pic>
      <p:sp>
        <p:nvSpPr>
          <p:cNvPr id="5" name="Rounded Rectangle 4"/>
          <p:cNvSpPr/>
          <p:nvPr/>
        </p:nvSpPr>
        <p:spPr>
          <a:xfrm>
            <a:off x="98856" y="125052"/>
            <a:ext cx="9017496" cy="6669360"/>
          </a:xfrm>
          <a:prstGeom prst="roundRect">
            <a:avLst/>
          </a:prstGeom>
          <a:solidFill>
            <a:srgbClr val="FFFFC1"/>
          </a:solidFill>
          <a:ln>
            <a:noFill/>
          </a:ln>
          <a:effectLst>
            <a:softEdge rad="317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15000"/>
              </a:lnSpc>
              <a:spcAft>
                <a:spcPts val="1000"/>
              </a:spcAft>
            </a:pPr>
            <a:endParaRPr lang="en-GB" sz="1600" dirty="0">
              <a:ea typeface="Calibri"/>
              <a:cs typeface="Times New Roman"/>
            </a:endParaRPr>
          </a:p>
        </p:txBody>
      </p:sp>
      <p:sp>
        <p:nvSpPr>
          <p:cNvPr id="6" name="TextBox 5"/>
          <p:cNvSpPr txBox="1"/>
          <p:nvPr/>
        </p:nvSpPr>
        <p:spPr>
          <a:xfrm>
            <a:off x="514669" y="692696"/>
            <a:ext cx="8270987" cy="5770811"/>
          </a:xfrm>
          <a:prstGeom prst="rect">
            <a:avLst/>
          </a:prstGeom>
          <a:noFill/>
        </p:spPr>
        <p:txBody>
          <a:bodyPr wrap="square" rtlCol="0">
            <a:spAutoFit/>
          </a:bodyPr>
          <a:lstStyle/>
          <a:p>
            <a:pPr marL="274638" indent="-274638">
              <a:buFont typeface="Courier New" panose="02070309020205020404" pitchFamily="49" charset="0"/>
              <a:buChar char="o"/>
            </a:pPr>
            <a:r>
              <a:rPr lang="en-GB" sz="2100" dirty="0">
                <a:solidFill>
                  <a:schemeClr val="accent1">
                    <a:lumMod val="50000"/>
                  </a:schemeClr>
                </a:solidFill>
                <a:latin typeface="Comic Sans MS" panose="030F0702030302020204" pitchFamily="66" charset="0"/>
              </a:rPr>
              <a:t>If you find it difficult to tell if someone is teasing you in a friendly way OR being mean, try to put the words into context:</a:t>
            </a:r>
          </a:p>
          <a:p>
            <a:pPr marL="171450" indent="-171450">
              <a:buFont typeface="Arial" panose="020B0604020202020204" pitchFamily="34" charset="0"/>
              <a:buChar char="•"/>
            </a:pPr>
            <a:endParaRPr lang="en-GB" sz="1100" dirty="0">
              <a:solidFill>
                <a:schemeClr val="accent1">
                  <a:lumMod val="50000"/>
                </a:schemeClr>
              </a:solidFill>
              <a:latin typeface="Comic Sans MS" panose="030F0702030302020204" pitchFamily="66" charset="0"/>
            </a:endParaRPr>
          </a:p>
          <a:p>
            <a:pPr marL="274637"/>
            <a:r>
              <a:rPr lang="en-GB" sz="2100" dirty="0">
                <a:solidFill>
                  <a:schemeClr val="accent1">
                    <a:lumMod val="50000"/>
                  </a:schemeClr>
                </a:solidFill>
                <a:latin typeface="Comic Sans MS" panose="030F0702030302020204" pitchFamily="66" charset="0"/>
              </a:rPr>
              <a:t>- Take a minute to think about what happened just before it was said. If everything was going smoothly, it’s unlikely they would suddenly start being mean. </a:t>
            </a:r>
          </a:p>
          <a:p>
            <a:pPr marL="274637"/>
            <a:endParaRPr lang="en-GB" sz="1100" dirty="0">
              <a:solidFill>
                <a:schemeClr val="accent1">
                  <a:lumMod val="50000"/>
                </a:schemeClr>
              </a:solidFill>
              <a:latin typeface="Comic Sans MS" panose="030F0702030302020204" pitchFamily="66" charset="0"/>
            </a:endParaRPr>
          </a:p>
          <a:p>
            <a:pPr marL="274637"/>
            <a:r>
              <a:rPr lang="en-GB" sz="2100" dirty="0">
                <a:solidFill>
                  <a:schemeClr val="accent1">
                    <a:lumMod val="50000"/>
                  </a:schemeClr>
                </a:solidFill>
                <a:latin typeface="Comic Sans MS" panose="030F0702030302020204" pitchFamily="66" charset="0"/>
              </a:rPr>
              <a:t>- You might find it helpful to do some work on tone of voice. The way people say things can be closer to the real meaning than the words themselves. Try watching and replaying scenes from films and TV. Think about the tone of voice people have when they are being friendly and when they are being mean.</a:t>
            </a:r>
          </a:p>
          <a:p>
            <a:pPr marL="274637"/>
            <a:endParaRPr lang="en-GB" sz="1100" dirty="0">
              <a:solidFill>
                <a:schemeClr val="accent1">
                  <a:lumMod val="50000"/>
                </a:schemeClr>
              </a:solidFill>
              <a:latin typeface="Comic Sans MS" panose="030F0702030302020204" pitchFamily="66" charset="0"/>
            </a:endParaRPr>
          </a:p>
          <a:p>
            <a:pPr marL="274637"/>
            <a:r>
              <a:rPr lang="en-GB" sz="2100" dirty="0">
                <a:solidFill>
                  <a:schemeClr val="accent1">
                    <a:lumMod val="50000"/>
                  </a:schemeClr>
                </a:solidFill>
                <a:latin typeface="Comic Sans MS" panose="030F0702030302020204" pitchFamily="66" charset="0"/>
              </a:rPr>
              <a:t>- Facial expressions are part of our communication with each other. People with ASD sometimes find it hard to work out what they mean. It might help look at TV clips with people showing different emotions and discuss them with someone you trust.</a:t>
            </a:r>
            <a:endParaRPr lang="en-GB" sz="2100" dirty="0">
              <a:solidFill>
                <a:schemeClr val="accent1">
                  <a:lumMod val="50000"/>
                </a:schemeClr>
              </a:solidFill>
            </a:endParaRPr>
          </a:p>
        </p:txBody>
      </p:sp>
    </p:spTree>
    <p:extLst>
      <p:ext uri="{BB962C8B-B14F-4D97-AF65-F5344CB8AC3E}">
        <p14:creationId xmlns:p14="http://schemas.microsoft.com/office/powerpoint/2010/main" val="2406844040"/>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nodePh="1">
                                  <p:stCondLst>
                                    <p:cond delay="0"/>
                                  </p:stCondLst>
                                  <p:endCondLst>
                                    <p:cond evt="begin" delay="0">
                                      <p:tn val="5"/>
                                    </p:cond>
                                  </p:end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6">
                                            <p:txEl>
                                              <p:pRg st="0" end="0"/>
                                            </p:txEl>
                                          </p:spTgt>
                                        </p:tgtEl>
                                        <p:attrNameLst>
                                          <p:attrName>style.visibility</p:attrName>
                                        </p:attrNameLst>
                                      </p:cBhvr>
                                      <p:to>
                                        <p:strVal val="visible"/>
                                      </p:to>
                                    </p:set>
                                    <p:animEffect transition="in" filter="fade">
                                      <p:cBhvr>
                                        <p:cTn id="14" dur="1000"/>
                                        <p:tgtEl>
                                          <p:spTgt spid="6">
                                            <p:txEl>
                                              <p:pRg st="0" end="0"/>
                                            </p:txEl>
                                          </p:spTgt>
                                        </p:tgtEl>
                                      </p:cBhvr>
                                    </p:animEffect>
                                    <p:anim calcmode="lin" valueType="num">
                                      <p:cBhvr>
                                        <p:cTn id="15" dur="1000" fill="hold"/>
                                        <p:tgtEl>
                                          <p:spTgt spid="6">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6">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6">
                                            <p:txEl>
                                              <p:pRg st="2" end="2"/>
                                            </p:txEl>
                                          </p:spTgt>
                                        </p:tgtEl>
                                        <p:attrNameLst>
                                          <p:attrName>style.visibility</p:attrName>
                                        </p:attrNameLst>
                                      </p:cBhvr>
                                      <p:to>
                                        <p:strVal val="visible"/>
                                      </p:to>
                                    </p:set>
                                    <p:animEffect transition="in" filter="fade">
                                      <p:cBhvr>
                                        <p:cTn id="21" dur="1000"/>
                                        <p:tgtEl>
                                          <p:spTgt spid="6">
                                            <p:txEl>
                                              <p:pRg st="2" end="2"/>
                                            </p:txEl>
                                          </p:spTgt>
                                        </p:tgtEl>
                                      </p:cBhvr>
                                    </p:animEffect>
                                    <p:anim calcmode="lin" valueType="num">
                                      <p:cBhvr>
                                        <p:cTn id="22" dur="1000" fill="hold"/>
                                        <p:tgtEl>
                                          <p:spTgt spid="6">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6">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6">
                                            <p:txEl>
                                              <p:pRg st="4" end="4"/>
                                            </p:txEl>
                                          </p:spTgt>
                                        </p:tgtEl>
                                        <p:attrNameLst>
                                          <p:attrName>style.visibility</p:attrName>
                                        </p:attrNameLst>
                                      </p:cBhvr>
                                      <p:to>
                                        <p:strVal val="visible"/>
                                      </p:to>
                                    </p:set>
                                    <p:animEffect transition="in" filter="fade">
                                      <p:cBhvr>
                                        <p:cTn id="28" dur="1000"/>
                                        <p:tgtEl>
                                          <p:spTgt spid="6">
                                            <p:txEl>
                                              <p:pRg st="4" end="4"/>
                                            </p:txEl>
                                          </p:spTgt>
                                        </p:tgtEl>
                                      </p:cBhvr>
                                    </p:animEffect>
                                    <p:anim calcmode="lin" valueType="num">
                                      <p:cBhvr>
                                        <p:cTn id="29" dur="1000" fill="hold"/>
                                        <p:tgtEl>
                                          <p:spTgt spid="6">
                                            <p:txEl>
                                              <p:pRg st="4" end="4"/>
                                            </p:txEl>
                                          </p:spTgt>
                                        </p:tgtEl>
                                        <p:attrNameLst>
                                          <p:attrName>ppt_x</p:attrName>
                                        </p:attrNameLst>
                                      </p:cBhvr>
                                      <p:tavLst>
                                        <p:tav tm="0">
                                          <p:val>
                                            <p:strVal val="#ppt_x"/>
                                          </p:val>
                                        </p:tav>
                                        <p:tav tm="100000">
                                          <p:val>
                                            <p:strVal val="#ppt_x"/>
                                          </p:val>
                                        </p:tav>
                                      </p:tavLst>
                                    </p:anim>
                                    <p:anim calcmode="lin" valueType="num">
                                      <p:cBhvr>
                                        <p:cTn id="30" dur="1000" fill="hold"/>
                                        <p:tgtEl>
                                          <p:spTgt spid="6">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6">
                                            <p:txEl>
                                              <p:pRg st="6" end="6"/>
                                            </p:txEl>
                                          </p:spTgt>
                                        </p:tgtEl>
                                        <p:attrNameLst>
                                          <p:attrName>style.visibility</p:attrName>
                                        </p:attrNameLst>
                                      </p:cBhvr>
                                      <p:to>
                                        <p:strVal val="visible"/>
                                      </p:to>
                                    </p:set>
                                    <p:animEffect transition="in" filter="fade">
                                      <p:cBhvr>
                                        <p:cTn id="35" dur="1000"/>
                                        <p:tgtEl>
                                          <p:spTgt spid="6">
                                            <p:txEl>
                                              <p:pRg st="6" end="6"/>
                                            </p:txEl>
                                          </p:spTgt>
                                        </p:tgtEl>
                                      </p:cBhvr>
                                    </p:animEffect>
                                    <p:anim calcmode="lin" valueType="num">
                                      <p:cBhvr>
                                        <p:cTn id="36" dur="1000" fill="hold"/>
                                        <p:tgtEl>
                                          <p:spTgt spid="6">
                                            <p:txEl>
                                              <p:pRg st="6" end="6"/>
                                            </p:txEl>
                                          </p:spTgt>
                                        </p:tgtEl>
                                        <p:attrNameLst>
                                          <p:attrName>ppt_x</p:attrName>
                                        </p:attrNameLst>
                                      </p:cBhvr>
                                      <p:tavLst>
                                        <p:tav tm="0">
                                          <p:val>
                                            <p:strVal val="#ppt_x"/>
                                          </p:val>
                                        </p:tav>
                                        <p:tav tm="100000">
                                          <p:val>
                                            <p:strVal val="#ppt_x"/>
                                          </p:val>
                                        </p:tav>
                                      </p:tavLst>
                                    </p:anim>
                                    <p:anim calcmode="lin" valueType="num">
                                      <p:cBhvr>
                                        <p:cTn id="37" dur="1000" fill="hold"/>
                                        <p:tgtEl>
                                          <p:spTgt spid="6">
                                            <p:txEl>
                                              <p:pRg st="6" end="6"/>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4" name="Picture 2" descr="http://2.bp.blogspot.com/-CDMBVIPz9Uw/UG-1jX3gCtI/AAAAAAAACiU/SnBHs8A-fmE/s640/October+7.jpg"/>
          <p:cNvPicPr>
            <a:picLocks noChangeAspect="1" noChangeArrowheads="1"/>
          </p:cNvPicPr>
          <p:nvPr/>
        </p:nvPicPr>
        <p:blipFill rotWithShape="1">
          <a:blip r:embed="rId2">
            <a:extLst>
              <a:ext uri="{28A0092B-C50C-407E-A947-70E740481C1C}">
                <a14:useLocalDpi xmlns:a14="http://schemas.microsoft.com/office/drawing/2010/main" val="0"/>
              </a:ext>
            </a:extLst>
          </a:blip>
          <a:srcRect r="23500"/>
          <a:stretch/>
        </p:blipFill>
        <p:spPr bwMode="auto">
          <a:xfrm>
            <a:off x="0" y="0"/>
            <a:ext cx="9144000" cy="6919464"/>
          </a:xfrm>
          <a:prstGeom prst="rect">
            <a:avLst/>
          </a:prstGeom>
          <a:noFill/>
          <a:extLst>
            <a:ext uri="{909E8E84-426E-40DD-AFC4-6F175D3DCCD1}">
              <a14:hiddenFill xmlns:a14="http://schemas.microsoft.com/office/drawing/2010/main">
                <a:solidFill>
                  <a:srgbClr val="FFFFFF"/>
                </a:solidFill>
              </a14:hiddenFill>
            </a:ext>
          </a:extLst>
        </p:spPr>
      </p:pic>
      <p:sp>
        <p:nvSpPr>
          <p:cNvPr id="5" name="Rounded Rectangle 4"/>
          <p:cNvSpPr/>
          <p:nvPr/>
        </p:nvSpPr>
        <p:spPr>
          <a:xfrm>
            <a:off x="98856" y="125052"/>
            <a:ext cx="9017496" cy="6669360"/>
          </a:xfrm>
          <a:prstGeom prst="roundRect">
            <a:avLst/>
          </a:prstGeom>
          <a:solidFill>
            <a:srgbClr val="FFFFC1"/>
          </a:solidFill>
          <a:ln>
            <a:noFill/>
          </a:ln>
          <a:effectLst>
            <a:softEdge rad="317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15000"/>
              </a:lnSpc>
              <a:spcAft>
                <a:spcPts val="1000"/>
              </a:spcAft>
            </a:pPr>
            <a:endParaRPr lang="en-GB" sz="1600" dirty="0">
              <a:ea typeface="Calibri"/>
              <a:cs typeface="Times New Roman"/>
            </a:endParaRPr>
          </a:p>
        </p:txBody>
      </p:sp>
      <p:pic>
        <p:nvPicPr>
          <p:cNvPr id="6" name="Picture 2" descr="http://2.bp.blogspot.com/-CDMBVIPz9Uw/UG-1jX3gCtI/AAAAAAAACiU/SnBHs8A-fmE/s640/October+7.jpg"/>
          <p:cNvPicPr>
            <a:picLocks noChangeAspect="1" noChangeArrowheads="1"/>
          </p:cNvPicPr>
          <p:nvPr/>
        </p:nvPicPr>
        <p:blipFill rotWithShape="1">
          <a:blip r:embed="rId2">
            <a:extLst>
              <a:ext uri="{28A0092B-C50C-407E-A947-70E740481C1C}">
                <a14:useLocalDpi xmlns:a14="http://schemas.microsoft.com/office/drawing/2010/main" val="0"/>
              </a:ext>
            </a:extLst>
          </a:blip>
          <a:srcRect r="23500"/>
          <a:stretch/>
        </p:blipFill>
        <p:spPr bwMode="auto">
          <a:xfrm>
            <a:off x="0" y="0"/>
            <a:ext cx="9144000" cy="6919464"/>
          </a:xfrm>
          <a:prstGeom prst="rect">
            <a:avLst/>
          </a:prstGeom>
          <a:noFill/>
          <a:extLst>
            <a:ext uri="{909E8E84-426E-40DD-AFC4-6F175D3DCCD1}">
              <a14:hiddenFill xmlns:a14="http://schemas.microsoft.com/office/drawing/2010/main">
                <a:solidFill>
                  <a:srgbClr val="FFFFFF"/>
                </a:solidFill>
              </a14:hiddenFill>
            </a:ext>
          </a:extLst>
        </p:spPr>
      </p:pic>
      <p:sp>
        <p:nvSpPr>
          <p:cNvPr id="7" name="Rounded Rectangle 6"/>
          <p:cNvSpPr/>
          <p:nvPr/>
        </p:nvSpPr>
        <p:spPr>
          <a:xfrm>
            <a:off x="107504" y="188640"/>
            <a:ext cx="9017496" cy="6495246"/>
          </a:xfrm>
          <a:prstGeom prst="roundRect">
            <a:avLst/>
          </a:prstGeom>
          <a:solidFill>
            <a:srgbClr val="FFFFC1"/>
          </a:solidFill>
          <a:ln>
            <a:noFill/>
          </a:ln>
          <a:effectLst>
            <a:softEdge rad="317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15000"/>
              </a:lnSpc>
              <a:spcAft>
                <a:spcPts val="1000"/>
              </a:spcAft>
            </a:pPr>
            <a:endParaRPr lang="en-GB" sz="1600" dirty="0">
              <a:ea typeface="Calibri"/>
              <a:cs typeface="Times New Roman"/>
            </a:endParaRPr>
          </a:p>
        </p:txBody>
      </p:sp>
      <p:sp>
        <p:nvSpPr>
          <p:cNvPr id="8" name="TextBox 7"/>
          <p:cNvSpPr txBox="1"/>
          <p:nvPr/>
        </p:nvSpPr>
        <p:spPr>
          <a:xfrm>
            <a:off x="457200" y="646829"/>
            <a:ext cx="8507288" cy="6247864"/>
          </a:xfrm>
          <a:prstGeom prst="rect">
            <a:avLst/>
          </a:prstGeom>
          <a:noFill/>
        </p:spPr>
        <p:txBody>
          <a:bodyPr wrap="square" rtlCol="0">
            <a:spAutoFit/>
          </a:bodyPr>
          <a:lstStyle/>
          <a:p>
            <a:pPr algn="ctr"/>
            <a:r>
              <a:rPr lang="en-GB" sz="2200" b="1" u="sng" dirty="0">
                <a:solidFill>
                  <a:schemeClr val="accent1">
                    <a:lumMod val="50000"/>
                  </a:schemeClr>
                </a:solidFill>
                <a:latin typeface="Comic Sans MS" panose="030F0702030302020204" pitchFamily="66" charset="0"/>
              </a:rPr>
              <a:t>Are you sensitive to certain sounds?</a:t>
            </a:r>
          </a:p>
          <a:p>
            <a:endParaRPr lang="en-GB" sz="1400" dirty="0">
              <a:solidFill>
                <a:schemeClr val="accent1">
                  <a:lumMod val="50000"/>
                </a:schemeClr>
              </a:solidFill>
              <a:latin typeface="Comic Sans MS" panose="030F0702030302020204" pitchFamily="66" charset="0"/>
            </a:endParaRPr>
          </a:p>
          <a:p>
            <a:r>
              <a:rPr lang="en-GB" sz="2200" dirty="0">
                <a:solidFill>
                  <a:schemeClr val="accent1">
                    <a:lumMod val="50000"/>
                  </a:schemeClr>
                </a:solidFill>
                <a:latin typeface="Comic Sans MS" panose="030F0702030302020204" pitchFamily="66" charset="0"/>
              </a:rPr>
              <a:t>A lot of people who have ASD find certain sounds very  difficult to deal with. For example:</a:t>
            </a:r>
          </a:p>
          <a:p>
            <a:endParaRPr lang="en-GB" sz="800" dirty="0">
              <a:solidFill>
                <a:schemeClr val="accent1">
                  <a:lumMod val="50000"/>
                </a:schemeClr>
              </a:solidFill>
              <a:latin typeface="Comic Sans MS" panose="030F0702030302020204" pitchFamily="66" charset="0"/>
            </a:endParaRPr>
          </a:p>
          <a:p>
            <a:pPr marL="342900" indent="-342900">
              <a:buFont typeface="Courier New" panose="02070309020205020404" pitchFamily="49" charset="0"/>
              <a:buChar char="o"/>
            </a:pPr>
            <a:r>
              <a:rPr lang="en-GB" sz="2200" dirty="0">
                <a:solidFill>
                  <a:schemeClr val="accent1">
                    <a:lumMod val="50000"/>
                  </a:schemeClr>
                </a:solidFill>
                <a:latin typeface="Comic Sans MS" panose="030F0702030302020204" pitchFamily="66" charset="0"/>
              </a:rPr>
              <a:t>Barking dogs</a:t>
            </a:r>
            <a:endParaRPr lang="en-GB" sz="500" dirty="0">
              <a:solidFill>
                <a:schemeClr val="accent1">
                  <a:lumMod val="50000"/>
                </a:schemeClr>
              </a:solidFill>
              <a:latin typeface="Comic Sans MS" panose="030F0702030302020204" pitchFamily="66" charset="0"/>
            </a:endParaRPr>
          </a:p>
          <a:p>
            <a:endParaRPr lang="en-GB" sz="1000" dirty="0">
              <a:solidFill>
                <a:schemeClr val="accent1">
                  <a:lumMod val="50000"/>
                </a:schemeClr>
              </a:solidFill>
              <a:latin typeface="Comic Sans MS" panose="030F0702030302020204" pitchFamily="66" charset="0"/>
            </a:endParaRPr>
          </a:p>
          <a:p>
            <a:pPr marL="342900" indent="-342900">
              <a:buFont typeface="Courier New" panose="02070309020205020404" pitchFamily="49" charset="0"/>
              <a:buChar char="o"/>
            </a:pPr>
            <a:r>
              <a:rPr lang="en-GB" sz="2200" dirty="0">
                <a:solidFill>
                  <a:schemeClr val="accent1">
                    <a:lumMod val="50000"/>
                  </a:schemeClr>
                </a:solidFill>
                <a:latin typeface="Comic Sans MS" panose="030F0702030302020204" pitchFamily="66" charset="0"/>
              </a:rPr>
              <a:t>Ticking clocks</a:t>
            </a:r>
          </a:p>
          <a:p>
            <a:endParaRPr lang="en-GB" sz="1000" dirty="0">
              <a:solidFill>
                <a:schemeClr val="accent1">
                  <a:lumMod val="50000"/>
                </a:schemeClr>
              </a:solidFill>
              <a:latin typeface="Comic Sans MS" panose="030F0702030302020204" pitchFamily="66" charset="0"/>
            </a:endParaRPr>
          </a:p>
          <a:p>
            <a:pPr marL="342900" indent="-342900">
              <a:buFont typeface="Courier New" panose="02070309020205020404" pitchFamily="49" charset="0"/>
              <a:buChar char="o"/>
            </a:pPr>
            <a:r>
              <a:rPr lang="en-GB" sz="2200" dirty="0">
                <a:solidFill>
                  <a:schemeClr val="accent1">
                    <a:lumMod val="50000"/>
                  </a:schemeClr>
                </a:solidFill>
                <a:latin typeface="Comic Sans MS" panose="030F0702030302020204" pitchFamily="66" charset="0"/>
              </a:rPr>
              <a:t>Other people eating</a:t>
            </a:r>
          </a:p>
          <a:p>
            <a:endParaRPr lang="en-GB" sz="1000" dirty="0">
              <a:solidFill>
                <a:schemeClr val="accent1">
                  <a:lumMod val="50000"/>
                </a:schemeClr>
              </a:solidFill>
              <a:latin typeface="Comic Sans MS" panose="030F0702030302020204" pitchFamily="66" charset="0"/>
            </a:endParaRPr>
          </a:p>
          <a:p>
            <a:pPr marL="342900" indent="-342900">
              <a:buFont typeface="Courier New" panose="02070309020205020404" pitchFamily="49" charset="0"/>
              <a:buChar char="o"/>
            </a:pPr>
            <a:r>
              <a:rPr lang="en-GB" sz="2200" dirty="0">
                <a:solidFill>
                  <a:schemeClr val="accent1">
                    <a:lumMod val="50000"/>
                  </a:schemeClr>
                </a:solidFill>
                <a:latin typeface="Comic Sans MS" panose="030F0702030302020204" pitchFamily="66" charset="0"/>
              </a:rPr>
              <a:t>Loud speakers</a:t>
            </a:r>
          </a:p>
          <a:p>
            <a:endParaRPr lang="en-GB" sz="1000" dirty="0">
              <a:solidFill>
                <a:schemeClr val="accent1">
                  <a:lumMod val="50000"/>
                </a:schemeClr>
              </a:solidFill>
              <a:latin typeface="Comic Sans MS" panose="030F0702030302020204" pitchFamily="66" charset="0"/>
            </a:endParaRPr>
          </a:p>
          <a:p>
            <a:pPr marL="342900" indent="-342900">
              <a:buFont typeface="Courier New" panose="02070309020205020404" pitchFamily="49" charset="0"/>
              <a:buChar char="o"/>
            </a:pPr>
            <a:r>
              <a:rPr lang="en-GB" sz="2200" dirty="0">
                <a:solidFill>
                  <a:schemeClr val="accent1">
                    <a:lumMod val="50000"/>
                  </a:schemeClr>
                </a:solidFill>
                <a:latin typeface="Comic Sans MS" panose="030F0702030302020204" pitchFamily="66" charset="0"/>
              </a:rPr>
              <a:t>Motors - e.g. lawn mowers / hairdryers / vacuum cleaners</a:t>
            </a:r>
          </a:p>
          <a:p>
            <a:endParaRPr lang="en-GB" sz="1000" dirty="0">
              <a:solidFill>
                <a:schemeClr val="accent1">
                  <a:lumMod val="50000"/>
                </a:schemeClr>
              </a:solidFill>
              <a:latin typeface="Comic Sans MS" panose="030F0702030302020204" pitchFamily="66" charset="0"/>
            </a:endParaRPr>
          </a:p>
          <a:p>
            <a:pPr marL="342900" indent="-342900">
              <a:buFont typeface="Courier New" panose="02070309020205020404" pitchFamily="49" charset="0"/>
              <a:buChar char="o"/>
            </a:pPr>
            <a:r>
              <a:rPr lang="en-GB" sz="2200" dirty="0">
                <a:solidFill>
                  <a:schemeClr val="accent1">
                    <a:lumMod val="50000"/>
                  </a:schemeClr>
                </a:solidFill>
                <a:latin typeface="Comic Sans MS" panose="030F0702030302020204" pitchFamily="66" charset="0"/>
              </a:rPr>
              <a:t>Sudden noises like fireworks, fire alarms or a glass smashing</a:t>
            </a:r>
          </a:p>
          <a:p>
            <a:endParaRPr lang="en-GB" sz="1400" dirty="0">
              <a:solidFill>
                <a:schemeClr val="accent1">
                  <a:lumMod val="50000"/>
                </a:schemeClr>
              </a:solidFill>
              <a:latin typeface="Comic Sans MS" panose="030F0702030302020204" pitchFamily="66" charset="0"/>
            </a:endParaRPr>
          </a:p>
          <a:p>
            <a:r>
              <a:rPr lang="en-GB" sz="2200" dirty="0">
                <a:solidFill>
                  <a:schemeClr val="accent1">
                    <a:lumMod val="50000"/>
                  </a:schemeClr>
                </a:solidFill>
                <a:latin typeface="Comic Sans MS" panose="030F0702030302020204" pitchFamily="66" charset="0"/>
              </a:rPr>
              <a:t>If you are sensitive to noise, sounds like these could leave you feeling upset, frightened or angry.</a:t>
            </a:r>
          </a:p>
          <a:p>
            <a:endParaRPr lang="en-GB" sz="1400" dirty="0">
              <a:solidFill>
                <a:schemeClr val="accent1">
                  <a:lumMod val="50000"/>
                </a:schemeClr>
              </a:solidFill>
              <a:latin typeface="Comic Sans MS" panose="030F0702030302020204" pitchFamily="66" charset="0"/>
            </a:endParaRPr>
          </a:p>
          <a:p>
            <a:r>
              <a:rPr lang="en-GB" sz="2200" dirty="0">
                <a:solidFill>
                  <a:schemeClr val="accent1">
                    <a:lumMod val="50000"/>
                  </a:schemeClr>
                </a:solidFill>
                <a:latin typeface="Comic Sans MS" panose="030F0702030302020204" pitchFamily="66" charset="0"/>
              </a:rPr>
              <a:t> So …what can you do?</a:t>
            </a:r>
          </a:p>
          <a:p>
            <a:endParaRPr lang="en-GB" sz="2400" dirty="0">
              <a:latin typeface="Comic Sans MS" panose="030F0702030302020204" pitchFamily="66" charset="0"/>
            </a:endParaRPr>
          </a:p>
        </p:txBody>
      </p:sp>
    </p:spTree>
    <p:extLst>
      <p:ext uri="{BB962C8B-B14F-4D97-AF65-F5344CB8AC3E}">
        <p14:creationId xmlns:p14="http://schemas.microsoft.com/office/powerpoint/2010/main" val="217694134"/>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nodePh="1">
                                  <p:stCondLst>
                                    <p:cond delay="0"/>
                                  </p:stCondLst>
                                  <p:endCondLst>
                                    <p:cond evt="begin" delay="0">
                                      <p:tn val="5"/>
                                    </p:cond>
                                  </p:end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nodePh="1">
                                  <p:stCondLst>
                                    <p:cond delay="0"/>
                                  </p:stCondLst>
                                  <p:endCondLst>
                                    <p:cond evt="begin" delay="0">
                                      <p:tn val="12"/>
                                    </p:cond>
                                  </p:endCondLst>
                                  <p:childTnLst>
                                    <p:set>
                                      <p:cBhvr>
                                        <p:cTn id="13" dur="1" fill="hold">
                                          <p:stCondLst>
                                            <p:cond delay="0"/>
                                          </p:stCondLst>
                                        </p:cTn>
                                        <p:tgtEl>
                                          <p:spTgt spid="7">
                                            <p:txEl>
                                              <p:pRg st="0" end="0"/>
                                            </p:txEl>
                                          </p:spTgt>
                                        </p:tgtEl>
                                        <p:attrNameLst>
                                          <p:attrName>style.visibility</p:attrName>
                                        </p:attrNameLst>
                                      </p:cBhvr>
                                      <p:to>
                                        <p:strVal val="visible"/>
                                      </p:to>
                                    </p:set>
                                    <p:animEffect transition="in" filter="fade">
                                      <p:cBhvr>
                                        <p:cTn id="14" dur="1000"/>
                                        <p:tgtEl>
                                          <p:spTgt spid="7">
                                            <p:txEl>
                                              <p:pRg st="0" end="0"/>
                                            </p:txEl>
                                          </p:spTgt>
                                        </p:tgtEl>
                                      </p:cBhvr>
                                    </p:animEffect>
                                    <p:anim calcmode="lin" valueType="num">
                                      <p:cBhvr>
                                        <p:cTn id="15" dur="1000" fill="hold"/>
                                        <p:tgtEl>
                                          <p:spTgt spid="7">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7">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8">
                                            <p:txEl>
                                              <p:pRg st="2" end="2"/>
                                            </p:txEl>
                                          </p:spTgt>
                                        </p:tgtEl>
                                        <p:attrNameLst>
                                          <p:attrName>style.visibility</p:attrName>
                                        </p:attrNameLst>
                                      </p:cBhvr>
                                      <p:to>
                                        <p:strVal val="visible"/>
                                      </p:to>
                                    </p:set>
                                    <p:animEffect transition="in" filter="fade">
                                      <p:cBhvr>
                                        <p:cTn id="21" dur="1000"/>
                                        <p:tgtEl>
                                          <p:spTgt spid="8">
                                            <p:txEl>
                                              <p:pRg st="2" end="2"/>
                                            </p:txEl>
                                          </p:spTgt>
                                        </p:tgtEl>
                                      </p:cBhvr>
                                    </p:animEffect>
                                    <p:anim calcmode="lin" valueType="num">
                                      <p:cBhvr>
                                        <p:cTn id="22" dur="1000" fill="hold"/>
                                        <p:tgtEl>
                                          <p:spTgt spid="8">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8">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8">
                                            <p:txEl>
                                              <p:pRg st="4" end="4"/>
                                            </p:txEl>
                                          </p:spTgt>
                                        </p:tgtEl>
                                        <p:attrNameLst>
                                          <p:attrName>style.visibility</p:attrName>
                                        </p:attrNameLst>
                                      </p:cBhvr>
                                      <p:to>
                                        <p:strVal val="visible"/>
                                      </p:to>
                                    </p:set>
                                    <p:animEffect transition="in" filter="fade">
                                      <p:cBhvr>
                                        <p:cTn id="28" dur="1000"/>
                                        <p:tgtEl>
                                          <p:spTgt spid="8">
                                            <p:txEl>
                                              <p:pRg st="4" end="4"/>
                                            </p:txEl>
                                          </p:spTgt>
                                        </p:tgtEl>
                                      </p:cBhvr>
                                    </p:animEffect>
                                    <p:anim calcmode="lin" valueType="num">
                                      <p:cBhvr>
                                        <p:cTn id="29" dur="1000" fill="hold"/>
                                        <p:tgtEl>
                                          <p:spTgt spid="8">
                                            <p:txEl>
                                              <p:pRg st="4" end="4"/>
                                            </p:txEl>
                                          </p:spTgt>
                                        </p:tgtEl>
                                        <p:attrNameLst>
                                          <p:attrName>ppt_x</p:attrName>
                                        </p:attrNameLst>
                                      </p:cBhvr>
                                      <p:tavLst>
                                        <p:tav tm="0">
                                          <p:val>
                                            <p:strVal val="#ppt_x"/>
                                          </p:val>
                                        </p:tav>
                                        <p:tav tm="100000">
                                          <p:val>
                                            <p:strVal val="#ppt_x"/>
                                          </p:val>
                                        </p:tav>
                                      </p:tavLst>
                                    </p:anim>
                                    <p:anim calcmode="lin" valueType="num">
                                      <p:cBhvr>
                                        <p:cTn id="30" dur="1000" fill="hold"/>
                                        <p:tgtEl>
                                          <p:spTgt spid="8">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8">
                                            <p:txEl>
                                              <p:pRg st="6" end="6"/>
                                            </p:txEl>
                                          </p:spTgt>
                                        </p:tgtEl>
                                        <p:attrNameLst>
                                          <p:attrName>style.visibility</p:attrName>
                                        </p:attrNameLst>
                                      </p:cBhvr>
                                      <p:to>
                                        <p:strVal val="visible"/>
                                      </p:to>
                                    </p:set>
                                    <p:animEffect transition="in" filter="fade">
                                      <p:cBhvr>
                                        <p:cTn id="35" dur="1000"/>
                                        <p:tgtEl>
                                          <p:spTgt spid="8">
                                            <p:txEl>
                                              <p:pRg st="6" end="6"/>
                                            </p:txEl>
                                          </p:spTgt>
                                        </p:tgtEl>
                                      </p:cBhvr>
                                    </p:animEffect>
                                    <p:anim calcmode="lin" valueType="num">
                                      <p:cBhvr>
                                        <p:cTn id="36" dur="1000" fill="hold"/>
                                        <p:tgtEl>
                                          <p:spTgt spid="8">
                                            <p:txEl>
                                              <p:pRg st="6" end="6"/>
                                            </p:txEl>
                                          </p:spTgt>
                                        </p:tgtEl>
                                        <p:attrNameLst>
                                          <p:attrName>ppt_x</p:attrName>
                                        </p:attrNameLst>
                                      </p:cBhvr>
                                      <p:tavLst>
                                        <p:tav tm="0">
                                          <p:val>
                                            <p:strVal val="#ppt_x"/>
                                          </p:val>
                                        </p:tav>
                                        <p:tav tm="100000">
                                          <p:val>
                                            <p:strVal val="#ppt_x"/>
                                          </p:val>
                                        </p:tav>
                                      </p:tavLst>
                                    </p:anim>
                                    <p:anim calcmode="lin" valueType="num">
                                      <p:cBhvr>
                                        <p:cTn id="37" dur="1000" fill="hold"/>
                                        <p:tgtEl>
                                          <p:spTgt spid="8">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8">
                                            <p:txEl>
                                              <p:pRg st="8" end="8"/>
                                            </p:txEl>
                                          </p:spTgt>
                                        </p:tgtEl>
                                        <p:attrNameLst>
                                          <p:attrName>style.visibility</p:attrName>
                                        </p:attrNameLst>
                                      </p:cBhvr>
                                      <p:to>
                                        <p:strVal val="visible"/>
                                      </p:to>
                                    </p:set>
                                    <p:animEffect transition="in" filter="fade">
                                      <p:cBhvr>
                                        <p:cTn id="42" dur="1000"/>
                                        <p:tgtEl>
                                          <p:spTgt spid="8">
                                            <p:txEl>
                                              <p:pRg st="8" end="8"/>
                                            </p:txEl>
                                          </p:spTgt>
                                        </p:tgtEl>
                                      </p:cBhvr>
                                    </p:animEffect>
                                    <p:anim calcmode="lin" valueType="num">
                                      <p:cBhvr>
                                        <p:cTn id="43" dur="1000" fill="hold"/>
                                        <p:tgtEl>
                                          <p:spTgt spid="8">
                                            <p:txEl>
                                              <p:pRg st="8" end="8"/>
                                            </p:txEl>
                                          </p:spTgt>
                                        </p:tgtEl>
                                        <p:attrNameLst>
                                          <p:attrName>ppt_x</p:attrName>
                                        </p:attrNameLst>
                                      </p:cBhvr>
                                      <p:tavLst>
                                        <p:tav tm="0">
                                          <p:val>
                                            <p:strVal val="#ppt_x"/>
                                          </p:val>
                                        </p:tav>
                                        <p:tav tm="100000">
                                          <p:val>
                                            <p:strVal val="#ppt_x"/>
                                          </p:val>
                                        </p:tav>
                                      </p:tavLst>
                                    </p:anim>
                                    <p:anim calcmode="lin" valueType="num">
                                      <p:cBhvr>
                                        <p:cTn id="44" dur="1000" fill="hold"/>
                                        <p:tgtEl>
                                          <p:spTgt spid="8">
                                            <p:txEl>
                                              <p:pRg st="8" end="8"/>
                                            </p:txEl>
                                          </p:spTgt>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nodeType="clickEffect">
                                  <p:stCondLst>
                                    <p:cond delay="0"/>
                                  </p:stCondLst>
                                  <p:childTnLst>
                                    <p:set>
                                      <p:cBhvr>
                                        <p:cTn id="48" dur="1" fill="hold">
                                          <p:stCondLst>
                                            <p:cond delay="0"/>
                                          </p:stCondLst>
                                        </p:cTn>
                                        <p:tgtEl>
                                          <p:spTgt spid="8">
                                            <p:txEl>
                                              <p:pRg st="10" end="10"/>
                                            </p:txEl>
                                          </p:spTgt>
                                        </p:tgtEl>
                                        <p:attrNameLst>
                                          <p:attrName>style.visibility</p:attrName>
                                        </p:attrNameLst>
                                      </p:cBhvr>
                                      <p:to>
                                        <p:strVal val="visible"/>
                                      </p:to>
                                    </p:set>
                                    <p:animEffect transition="in" filter="fade">
                                      <p:cBhvr>
                                        <p:cTn id="49" dur="1000"/>
                                        <p:tgtEl>
                                          <p:spTgt spid="8">
                                            <p:txEl>
                                              <p:pRg st="10" end="10"/>
                                            </p:txEl>
                                          </p:spTgt>
                                        </p:tgtEl>
                                      </p:cBhvr>
                                    </p:animEffect>
                                    <p:anim calcmode="lin" valueType="num">
                                      <p:cBhvr>
                                        <p:cTn id="50" dur="1000" fill="hold"/>
                                        <p:tgtEl>
                                          <p:spTgt spid="8">
                                            <p:txEl>
                                              <p:pRg st="10" end="10"/>
                                            </p:txEl>
                                          </p:spTgt>
                                        </p:tgtEl>
                                        <p:attrNameLst>
                                          <p:attrName>ppt_x</p:attrName>
                                        </p:attrNameLst>
                                      </p:cBhvr>
                                      <p:tavLst>
                                        <p:tav tm="0">
                                          <p:val>
                                            <p:strVal val="#ppt_x"/>
                                          </p:val>
                                        </p:tav>
                                        <p:tav tm="100000">
                                          <p:val>
                                            <p:strVal val="#ppt_x"/>
                                          </p:val>
                                        </p:tav>
                                      </p:tavLst>
                                    </p:anim>
                                    <p:anim calcmode="lin" valueType="num">
                                      <p:cBhvr>
                                        <p:cTn id="51" dur="1000" fill="hold"/>
                                        <p:tgtEl>
                                          <p:spTgt spid="8">
                                            <p:txEl>
                                              <p:pRg st="10" end="10"/>
                                            </p:txEl>
                                          </p:spTgt>
                                        </p:tgtEl>
                                        <p:attrNameLst>
                                          <p:attrName>ppt_y</p:attrName>
                                        </p:attrNameLst>
                                      </p:cBhvr>
                                      <p:tavLst>
                                        <p:tav tm="0">
                                          <p:val>
                                            <p:strVal val="#ppt_y+.1"/>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42" presetClass="entr" presetSubtype="0" fill="hold" nodeType="clickEffect">
                                  <p:stCondLst>
                                    <p:cond delay="0"/>
                                  </p:stCondLst>
                                  <p:childTnLst>
                                    <p:set>
                                      <p:cBhvr>
                                        <p:cTn id="55" dur="1" fill="hold">
                                          <p:stCondLst>
                                            <p:cond delay="0"/>
                                          </p:stCondLst>
                                        </p:cTn>
                                        <p:tgtEl>
                                          <p:spTgt spid="8">
                                            <p:txEl>
                                              <p:pRg st="12" end="12"/>
                                            </p:txEl>
                                          </p:spTgt>
                                        </p:tgtEl>
                                        <p:attrNameLst>
                                          <p:attrName>style.visibility</p:attrName>
                                        </p:attrNameLst>
                                      </p:cBhvr>
                                      <p:to>
                                        <p:strVal val="visible"/>
                                      </p:to>
                                    </p:set>
                                    <p:animEffect transition="in" filter="fade">
                                      <p:cBhvr>
                                        <p:cTn id="56" dur="1000"/>
                                        <p:tgtEl>
                                          <p:spTgt spid="8">
                                            <p:txEl>
                                              <p:pRg st="12" end="12"/>
                                            </p:txEl>
                                          </p:spTgt>
                                        </p:tgtEl>
                                      </p:cBhvr>
                                    </p:animEffect>
                                    <p:anim calcmode="lin" valueType="num">
                                      <p:cBhvr>
                                        <p:cTn id="57" dur="1000" fill="hold"/>
                                        <p:tgtEl>
                                          <p:spTgt spid="8">
                                            <p:txEl>
                                              <p:pRg st="12" end="12"/>
                                            </p:txEl>
                                          </p:spTgt>
                                        </p:tgtEl>
                                        <p:attrNameLst>
                                          <p:attrName>ppt_x</p:attrName>
                                        </p:attrNameLst>
                                      </p:cBhvr>
                                      <p:tavLst>
                                        <p:tav tm="0">
                                          <p:val>
                                            <p:strVal val="#ppt_x"/>
                                          </p:val>
                                        </p:tav>
                                        <p:tav tm="100000">
                                          <p:val>
                                            <p:strVal val="#ppt_x"/>
                                          </p:val>
                                        </p:tav>
                                      </p:tavLst>
                                    </p:anim>
                                    <p:anim calcmode="lin" valueType="num">
                                      <p:cBhvr>
                                        <p:cTn id="58" dur="1000" fill="hold"/>
                                        <p:tgtEl>
                                          <p:spTgt spid="8">
                                            <p:txEl>
                                              <p:pRg st="12" end="12"/>
                                            </p:txEl>
                                          </p:spTgt>
                                        </p:tgtEl>
                                        <p:attrNameLst>
                                          <p:attrName>ppt_y</p:attrName>
                                        </p:attrNameLst>
                                      </p:cBhvr>
                                      <p:tavLst>
                                        <p:tav tm="0">
                                          <p:val>
                                            <p:strVal val="#ppt_y+.1"/>
                                          </p:val>
                                        </p:tav>
                                        <p:tav tm="100000">
                                          <p:val>
                                            <p:strVal val="#ppt_y"/>
                                          </p:val>
                                        </p:tav>
                                      </p:tavLst>
                                    </p:anim>
                                  </p:childTnLst>
                                </p:cTn>
                              </p:par>
                            </p:childTnLst>
                          </p:cTn>
                        </p:par>
                      </p:childTnLst>
                    </p:cTn>
                  </p:par>
                  <p:par>
                    <p:cTn id="59" fill="hold">
                      <p:stCondLst>
                        <p:cond delay="indefinite"/>
                      </p:stCondLst>
                      <p:childTnLst>
                        <p:par>
                          <p:cTn id="60" fill="hold">
                            <p:stCondLst>
                              <p:cond delay="0"/>
                            </p:stCondLst>
                            <p:childTnLst>
                              <p:par>
                                <p:cTn id="61" presetID="42" presetClass="entr" presetSubtype="0" fill="hold" nodeType="clickEffect">
                                  <p:stCondLst>
                                    <p:cond delay="0"/>
                                  </p:stCondLst>
                                  <p:childTnLst>
                                    <p:set>
                                      <p:cBhvr>
                                        <p:cTn id="62" dur="1" fill="hold">
                                          <p:stCondLst>
                                            <p:cond delay="0"/>
                                          </p:stCondLst>
                                        </p:cTn>
                                        <p:tgtEl>
                                          <p:spTgt spid="8">
                                            <p:txEl>
                                              <p:pRg st="14" end="14"/>
                                            </p:txEl>
                                          </p:spTgt>
                                        </p:tgtEl>
                                        <p:attrNameLst>
                                          <p:attrName>style.visibility</p:attrName>
                                        </p:attrNameLst>
                                      </p:cBhvr>
                                      <p:to>
                                        <p:strVal val="visible"/>
                                      </p:to>
                                    </p:set>
                                    <p:animEffect transition="in" filter="fade">
                                      <p:cBhvr>
                                        <p:cTn id="63" dur="1000"/>
                                        <p:tgtEl>
                                          <p:spTgt spid="8">
                                            <p:txEl>
                                              <p:pRg st="14" end="14"/>
                                            </p:txEl>
                                          </p:spTgt>
                                        </p:tgtEl>
                                      </p:cBhvr>
                                    </p:animEffect>
                                    <p:anim calcmode="lin" valueType="num">
                                      <p:cBhvr>
                                        <p:cTn id="64" dur="1000" fill="hold"/>
                                        <p:tgtEl>
                                          <p:spTgt spid="8">
                                            <p:txEl>
                                              <p:pRg st="14" end="14"/>
                                            </p:txEl>
                                          </p:spTgt>
                                        </p:tgtEl>
                                        <p:attrNameLst>
                                          <p:attrName>ppt_x</p:attrName>
                                        </p:attrNameLst>
                                      </p:cBhvr>
                                      <p:tavLst>
                                        <p:tav tm="0">
                                          <p:val>
                                            <p:strVal val="#ppt_x"/>
                                          </p:val>
                                        </p:tav>
                                        <p:tav tm="100000">
                                          <p:val>
                                            <p:strVal val="#ppt_x"/>
                                          </p:val>
                                        </p:tav>
                                      </p:tavLst>
                                    </p:anim>
                                    <p:anim calcmode="lin" valueType="num">
                                      <p:cBhvr>
                                        <p:cTn id="65" dur="1000" fill="hold"/>
                                        <p:tgtEl>
                                          <p:spTgt spid="8">
                                            <p:txEl>
                                              <p:pRg st="14" end="14"/>
                                            </p:txEl>
                                          </p:spTgt>
                                        </p:tgtEl>
                                        <p:attrNameLst>
                                          <p:attrName>ppt_y</p:attrName>
                                        </p:attrNameLst>
                                      </p:cBhvr>
                                      <p:tavLst>
                                        <p:tav tm="0">
                                          <p:val>
                                            <p:strVal val="#ppt_y+.1"/>
                                          </p:val>
                                        </p:tav>
                                        <p:tav tm="100000">
                                          <p:val>
                                            <p:strVal val="#ppt_y"/>
                                          </p:val>
                                        </p:tav>
                                      </p:tavLst>
                                    </p:anim>
                                  </p:childTnLst>
                                </p:cTn>
                              </p:par>
                            </p:childTnLst>
                          </p:cTn>
                        </p:par>
                      </p:childTnLst>
                    </p:cTn>
                  </p:par>
                  <p:par>
                    <p:cTn id="66" fill="hold">
                      <p:stCondLst>
                        <p:cond delay="indefinite"/>
                      </p:stCondLst>
                      <p:childTnLst>
                        <p:par>
                          <p:cTn id="67" fill="hold">
                            <p:stCondLst>
                              <p:cond delay="0"/>
                            </p:stCondLst>
                            <p:childTnLst>
                              <p:par>
                                <p:cTn id="68" presetID="42" presetClass="entr" presetSubtype="0" fill="hold" nodeType="clickEffect">
                                  <p:stCondLst>
                                    <p:cond delay="0"/>
                                  </p:stCondLst>
                                  <p:childTnLst>
                                    <p:set>
                                      <p:cBhvr>
                                        <p:cTn id="69" dur="1" fill="hold">
                                          <p:stCondLst>
                                            <p:cond delay="0"/>
                                          </p:stCondLst>
                                        </p:cTn>
                                        <p:tgtEl>
                                          <p:spTgt spid="8">
                                            <p:txEl>
                                              <p:pRg st="16" end="16"/>
                                            </p:txEl>
                                          </p:spTgt>
                                        </p:tgtEl>
                                        <p:attrNameLst>
                                          <p:attrName>style.visibility</p:attrName>
                                        </p:attrNameLst>
                                      </p:cBhvr>
                                      <p:to>
                                        <p:strVal val="visible"/>
                                      </p:to>
                                    </p:set>
                                    <p:animEffect transition="in" filter="fade">
                                      <p:cBhvr>
                                        <p:cTn id="70" dur="1000"/>
                                        <p:tgtEl>
                                          <p:spTgt spid="8">
                                            <p:txEl>
                                              <p:pRg st="16" end="16"/>
                                            </p:txEl>
                                          </p:spTgt>
                                        </p:tgtEl>
                                      </p:cBhvr>
                                    </p:animEffect>
                                    <p:anim calcmode="lin" valueType="num">
                                      <p:cBhvr>
                                        <p:cTn id="71" dur="1000" fill="hold"/>
                                        <p:tgtEl>
                                          <p:spTgt spid="8">
                                            <p:txEl>
                                              <p:pRg st="16" end="16"/>
                                            </p:txEl>
                                          </p:spTgt>
                                        </p:tgtEl>
                                        <p:attrNameLst>
                                          <p:attrName>ppt_x</p:attrName>
                                        </p:attrNameLst>
                                      </p:cBhvr>
                                      <p:tavLst>
                                        <p:tav tm="0">
                                          <p:val>
                                            <p:strVal val="#ppt_x"/>
                                          </p:val>
                                        </p:tav>
                                        <p:tav tm="100000">
                                          <p:val>
                                            <p:strVal val="#ppt_x"/>
                                          </p:val>
                                        </p:tav>
                                      </p:tavLst>
                                    </p:anim>
                                    <p:anim calcmode="lin" valueType="num">
                                      <p:cBhvr>
                                        <p:cTn id="72" dur="1000" fill="hold"/>
                                        <p:tgtEl>
                                          <p:spTgt spid="8">
                                            <p:txEl>
                                              <p:pRg st="16" end="16"/>
                                            </p:txEl>
                                          </p:spTgt>
                                        </p:tgtEl>
                                        <p:attrNameLst>
                                          <p:attrName>ppt_y</p:attrName>
                                        </p:attrNameLst>
                                      </p:cBhvr>
                                      <p:tavLst>
                                        <p:tav tm="0">
                                          <p:val>
                                            <p:strVal val="#ppt_y+.1"/>
                                          </p:val>
                                        </p:tav>
                                        <p:tav tm="100000">
                                          <p:val>
                                            <p:strVal val="#ppt_y"/>
                                          </p:val>
                                        </p:tav>
                                      </p:tavLst>
                                    </p:anim>
                                  </p:childTnLst>
                                </p:cTn>
                              </p:par>
                            </p:childTnLst>
                          </p:cTn>
                        </p:par>
                      </p:childTnLst>
                    </p:cTn>
                  </p:par>
                  <p:par>
                    <p:cTn id="73" fill="hold">
                      <p:stCondLst>
                        <p:cond delay="indefinite"/>
                      </p:stCondLst>
                      <p:childTnLst>
                        <p:par>
                          <p:cTn id="74" fill="hold">
                            <p:stCondLst>
                              <p:cond delay="0"/>
                            </p:stCondLst>
                            <p:childTnLst>
                              <p:par>
                                <p:cTn id="75" presetID="42" presetClass="entr" presetSubtype="0" fill="hold" nodeType="clickEffect">
                                  <p:stCondLst>
                                    <p:cond delay="0"/>
                                  </p:stCondLst>
                                  <p:childTnLst>
                                    <p:set>
                                      <p:cBhvr>
                                        <p:cTn id="76" dur="1" fill="hold">
                                          <p:stCondLst>
                                            <p:cond delay="0"/>
                                          </p:stCondLst>
                                        </p:cTn>
                                        <p:tgtEl>
                                          <p:spTgt spid="8">
                                            <p:txEl>
                                              <p:pRg st="18" end="18"/>
                                            </p:txEl>
                                          </p:spTgt>
                                        </p:tgtEl>
                                        <p:attrNameLst>
                                          <p:attrName>style.visibility</p:attrName>
                                        </p:attrNameLst>
                                      </p:cBhvr>
                                      <p:to>
                                        <p:strVal val="visible"/>
                                      </p:to>
                                    </p:set>
                                    <p:animEffect transition="in" filter="fade">
                                      <p:cBhvr>
                                        <p:cTn id="77" dur="1000"/>
                                        <p:tgtEl>
                                          <p:spTgt spid="8">
                                            <p:txEl>
                                              <p:pRg st="18" end="18"/>
                                            </p:txEl>
                                          </p:spTgt>
                                        </p:tgtEl>
                                      </p:cBhvr>
                                    </p:animEffect>
                                    <p:anim calcmode="lin" valueType="num">
                                      <p:cBhvr>
                                        <p:cTn id="78" dur="1000" fill="hold"/>
                                        <p:tgtEl>
                                          <p:spTgt spid="8">
                                            <p:txEl>
                                              <p:pRg st="18" end="18"/>
                                            </p:txEl>
                                          </p:spTgt>
                                        </p:tgtEl>
                                        <p:attrNameLst>
                                          <p:attrName>ppt_x</p:attrName>
                                        </p:attrNameLst>
                                      </p:cBhvr>
                                      <p:tavLst>
                                        <p:tav tm="0">
                                          <p:val>
                                            <p:strVal val="#ppt_x"/>
                                          </p:val>
                                        </p:tav>
                                        <p:tav tm="100000">
                                          <p:val>
                                            <p:strVal val="#ppt_x"/>
                                          </p:val>
                                        </p:tav>
                                      </p:tavLst>
                                    </p:anim>
                                    <p:anim calcmode="lin" valueType="num">
                                      <p:cBhvr>
                                        <p:cTn id="79" dur="1000" fill="hold"/>
                                        <p:tgtEl>
                                          <p:spTgt spid="8">
                                            <p:txEl>
                                              <p:pRg st="18" end="18"/>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4" name="Picture 2" descr="http://2.bp.blogspot.com/-CDMBVIPz9Uw/UG-1jX3gCtI/AAAAAAAACiU/SnBHs8A-fmE/s640/October+7.jpg"/>
          <p:cNvPicPr>
            <a:picLocks noChangeAspect="1" noChangeArrowheads="1"/>
          </p:cNvPicPr>
          <p:nvPr/>
        </p:nvPicPr>
        <p:blipFill rotWithShape="1">
          <a:blip r:embed="rId2">
            <a:extLst>
              <a:ext uri="{28A0092B-C50C-407E-A947-70E740481C1C}">
                <a14:useLocalDpi xmlns:a14="http://schemas.microsoft.com/office/drawing/2010/main" val="0"/>
              </a:ext>
            </a:extLst>
          </a:blip>
          <a:srcRect r="23500"/>
          <a:stretch/>
        </p:blipFill>
        <p:spPr bwMode="auto">
          <a:xfrm>
            <a:off x="0" y="0"/>
            <a:ext cx="9144000" cy="6919464"/>
          </a:xfrm>
          <a:prstGeom prst="rect">
            <a:avLst/>
          </a:prstGeom>
          <a:noFill/>
          <a:extLst>
            <a:ext uri="{909E8E84-426E-40DD-AFC4-6F175D3DCCD1}">
              <a14:hiddenFill xmlns:a14="http://schemas.microsoft.com/office/drawing/2010/main">
                <a:solidFill>
                  <a:srgbClr val="FFFFFF"/>
                </a:solidFill>
              </a14:hiddenFill>
            </a:ext>
          </a:extLst>
        </p:spPr>
      </p:pic>
      <p:sp>
        <p:nvSpPr>
          <p:cNvPr id="5" name="Rounded Rectangle 4"/>
          <p:cNvSpPr/>
          <p:nvPr/>
        </p:nvSpPr>
        <p:spPr>
          <a:xfrm>
            <a:off x="98856" y="125052"/>
            <a:ext cx="9017496" cy="6669360"/>
          </a:xfrm>
          <a:prstGeom prst="roundRect">
            <a:avLst/>
          </a:prstGeom>
          <a:solidFill>
            <a:srgbClr val="FFFFC1"/>
          </a:solidFill>
          <a:ln>
            <a:noFill/>
          </a:ln>
          <a:effectLst>
            <a:softEdge rad="317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15000"/>
              </a:lnSpc>
              <a:spcAft>
                <a:spcPts val="1000"/>
              </a:spcAft>
            </a:pPr>
            <a:endParaRPr lang="en-GB" sz="1600" dirty="0">
              <a:ea typeface="Calibri"/>
              <a:cs typeface="Times New Roman"/>
            </a:endParaRPr>
          </a:p>
        </p:txBody>
      </p:sp>
      <p:sp>
        <p:nvSpPr>
          <p:cNvPr id="6" name="TextBox 5"/>
          <p:cNvSpPr txBox="1"/>
          <p:nvPr/>
        </p:nvSpPr>
        <p:spPr>
          <a:xfrm>
            <a:off x="495752" y="404664"/>
            <a:ext cx="8208912" cy="6370975"/>
          </a:xfrm>
          <a:prstGeom prst="rect">
            <a:avLst/>
          </a:prstGeom>
          <a:noFill/>
        </p:spPr>
        <p:txBody>
          <a:bodyPr wrap="square" rtlCol="0">
            <a:spAutoFit/>
          </a:bodyPr>
          <a:lstStyle/>
          <a:p>
            <a:pPr marL="542925" algn="ctr"/>
            <a:r>
              <a:rPr lang="en-GB" sz="2400" dirty="0">
                <a:solidFill>
                  <a:schemeClr val="accent1">
                    <a:lumMod val="50000"/>
                  </a:schemeClr>
                </a:solidFill>
                <a:latin typeface="Comic Sans MS" panose="030F0702030302020204" pitchFamily="66" charset="0"/>
              </a:rPr>
              <a:t>Well, you could try to take control …</a:t>
            </a:r>
          </a:p>
          <a:p>
            <a:pPr marL="185738"/>
            <a:endParaRPr lang="en-GB" sz="1400" dirty="0">
              <a:solidFill>
                <a:schemeClr val="accent1">
                  <a:lumMod val="50000"/>
                </a:schemeClr>
              </a:solidFill>
              <a:latin typeface="Comic Sans MS" panose="030F0702030302020204" pitchFamily="66" charset="0"/>
            </a:endParaRPr>
          </a:p>
          <a:p>
            <a:pPr marL="457200" indent="-457200">
              <a:buFont typeface="Courier New" panose="02070309020205020404" pitchFamily="49" charset="0"/>
              <a:buChar char="o"/>
            </a:pPr>
            <a:r>
              <a:rPr lang="en-GB" sz="2300" dirty="0">
                <a:solidFill>
                  <a:schemeClr val="accent1">
                    <a:lumMod val="50000"/>
                  </a:schemeClr>
                </a:solidFill>
                <a:latin typeface="Comic Sans MS" panose="030F0702030302020204" pitchFamily="66" charset="0"/>
              </a:rPr>
              <a:t>At school / college, tell your teacher / tutor which sounds you find difficult. They may be able to remove the chance of the noise happening. If they can’t do this, at least they will understand why you react the way you do.</a:t>
            </a:r>
          </a:p>
          <a:p>
            <a:pPr marL="457200" indent="-457200">
              <a:buFont typeface="Courier New" panose="02070309020205020404" pitchFamily="49" charset="0"/>
              <a:buChar char="o"/>
            </a:pPr>
            <a:endParaRPr lang="en-GB" sz="1400" dirty="0">
              <a:solidFill>
                <a:schemeClr val="accent1">
                  <a:lumMod val="50000"/>
                </a:schemeClr>
              </a:solidFill>
              <a:latin typeface="Comic Sans MS" panose="030F0702030302020204" pitchFamily="66" charset="0"/>
            </a:endParaRPr>
          </a:p>
          <a:p>
            <a:pPr marL="457200" indent="-457200">
              <a:buFont typeface="Courier New" panose="02070309020205020404" pitchFamily="49" charset="0"/>
              <a:buChar char="o"/>
            </a:pPr>
            <a:r>
              <a:rPr lang="en-GB" sz="2300" dirty="0">
                <a:solidFill>
                  <a:schemeClr val="accent1">
                    <a:lumMod val="50000"/>
                  </a:schemeClr>
                </a:solidFill>
                <a:latin typeface="Comic Sans MS" panose="030F0702030302020204" pitchFamily="66" charset="0"/>
              </a:rPr>
              <a:t>Ask people you know, to be sensitive about the noise they make when they are around you. They could for example, turn their phone ring-tone down / avoid using a hairdryer right next to you.</a:t>
            </a:r>
          </a:p>
          <a:p>
            <a:pPr marL="457200" indent="-457200">
              <a:buFont typeface="Courier New" panose="02070309020205020404" pitchFamily="49" charset="0"/>
              <a:buChar char="o"/>
            </a:pPr>
            <a:endParaRPr lang="en-GB" sz="1600" dirty="0">
              <a:solidFill>
                <a:schemeClr val="accent1">
                  <a:lumMod val="50000"/>
                </a:schemeClr>
              </a:solidFill>
              <a:latin typeface="Comic Sans MS" panose="030F0702030302020204" pitchFamily="66" charset="0"/>
            </a:endParaRPr>
          </a:p>
          <a:p>
            <a:pPr marL="457200" indent="-457200">
              <a:buFont typeface="Courier New" panose="02070309020205020404" pitchFamily="49" charset="0"/>
              <a:buChar char="o"/>
            </a:pPr>
            <a:r>
              <a:rPr lang="en-GB" sz="2300" dirty="0">
                <a:solidFill>
                  <a:schemeClr val="accent1">
                    <a:lumMod val="50000"/>
                  </a:schemeClr>
                </a:solidFill>
                <a:latin typeface="Comic Sans MS" panose="030F0702030302020204" pitchFamily="66" charset="0"/>
              </a:rPr>
              <a:t>If there are noises that can’t be stopped, try to distract yourself from them. You could:</a:t>
            </a:r>
          </a:p>
          <a:p>
            <a:pPr marL="625475" indent="-184150">
              <a:buFont typeface="Arial" panose="020B0604020202020204" pitchFamily="34" charset="0"/>
              <a:buChar char="•"/>
            </a:pPr>
            <a:r>
              <a:rPr lang="en-GB" sz="2300" dirty="0">
                <a:solidFill>
                  <a:schemeClr val="accent1">
                    <a:lumMod val="50000"/>
                  </a:schemeClr>
                </a:solidFill>
                <a:latin typeface="Comic Sans MS" panose="030F0702030302020204" pitchFamily="66" charset="0"/>
              </a:rPr>
              <a:t>Watch a TV programme or film that you know well.</a:t>
            </a:r>
          </a:p>
          <a:p>
            <a:pPr marL="625475" indent="-184150">
              <a:buFont typeface="Arial" panose="020B0604020202020204" pitchFamily="34" charset="0"/>
              <a:buChar char="•"/>
            </a:pPr>
            <a:r>
              <a:rPr lang="en-GB" sz="2300" dirty="0">
                <a:solidFill>
                  <a:schemeClr val="accent1">
                    <a:lumMod val="50000"/>
                  </a:schemeClr>
                </a:solidFill>
                <a:latin typeface="Comic Sans MS" panose="030F0702030302020204" pitchFamily="66" charset="0"/>
              </a:rPr>
              <a:t>Listen to music through headphones.</a:t>
            </a:r>
          </a:p>
          <a:p>
            <a:pPr marL="625475" indent="-184150">
              <a:buFont typeface="Arial" panose="020B0604020202020204" pitchFamily="34" charset="0"/>
              <a:buChar char="•"/>
            </a:pPr>
            <a:r>
              <a:rPr lang="en-GB" sz="2300" dirty="0">
                <a:solidFill>
                  <a:schemeClr val="accent1">
                    <a:lumMod val="50000"/>
                  </a:schemeClr>
                </a:solidFill>
                <a:latin typeface="Comic Sans MS" panose="030F0702030302020204" pitchFamily="66" charset="0"/>
              </a:rPr>
              <a:t>Use ear defenders.</a:t>
            </a:r>
          </a:p>
          <a:p>
            <a:pPr marL="457200" indent="-457200">
              <a:buFont typeface="Courier New" panose="02070309020205020404" pitchFamily="49" charset="0"/>
              <a:buChar char="o"/>
            </a:pPr>
            <a:endParaRPr lang="en-GB" dirty="0">
              <a:latin typeface="Comic Sans MS" panose="030F0702030302020204" pitchFamily="66" charset="0"/>
            </a:endParaRPr>
          </a:p>
        </p:txBody>
      </p:sp>
    </p:spTree>
    <p:extLst>
      <p:ext uri="{BB962C8B-B14F-4D97-AF65-F5344CB8AC3E}">
        <p14:creationId xmlns:p14="http://schemas.microsoft.com/office/powerpoint/2010/main" val="2144377760"/>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nodePh="1">
                                  <p:stCondLst>
                                    <p:cond delay="0"/>
                                  </p:stCondLst>
                                  <p:endCondLst>
                                    <p:cond evt="begin" delay="0">
                                      <p:tn val="5"/>
                                    </p:cond>
                                  </p:end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6">
                                            <p:txEl>
                                              <p:pRg st="2" end="2"/>
                                            </p:txEl>
                                          </p:spTgt>
                                        </p:tgtEl>
                                        <p:attrNameLst>
                                          <p:attrName>style.visibility</p:attrName>
                                        </p:attrNameLst>
                                      </p:cBhvr>
                                      <p:to>
                                        <p:strVal val="visible"/>
                                      </p:to>
                                    </p:set>
                                    <p:animEffect transition="in" filter="fade">
                                      <p:cBhvr>
                                        <p:cTn id="14" dur="1000"/>
                                        <p:tgtEl>
                                          <p:spTgt spid="6">
                                            <p:txEl>
                                              <p:pRg st="2" end="2"/>
                                            </p:txEl>
                                          </p:spTgt>
                                        </p:tgtEl>
                                      </p:cBhvr>
                                    </p:animEffect>
                                    <p:anim calcmode="lin" valueType="num">
                                      <p:cBhvr>
                                        <p:cTn id="15" dur="1000" fill="hold"/>
                                        <p:tgtEl>
                                          <p:spTgt spid="6">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6">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6">
                                            <p:txEl>
                                              <p:pRg st="4" end="4"/>
                                            </p:txEl>
                                          </p:spTgt>
                                        </p:tgtEl>
                                        <p:attrNameLst>
                                          <p:attrName>style.visibility</p:attrName>
                                        </p:attrNameLst>
                                      </p:cBhvr>
                                      <p:to>
                                        <p:strVal val="visible"/>
                                      </p:to>
                                    </p:set>
                                    <p:animEffect transition="in" filter="fade">
                                      <p:cBhvr>
                                        <p:cTn id="21" dur="1000"/>
                                        <p:tgtEl>
                                          <p:spTgt spid="6">
                                            <p:txEl>
                                              <p:pRg st="4" end="4"/>
                                            </p:txEl>
                                          </p:spTgt>
                                        </p:tgtEl>
                                      </p:cBhvr>
                                    </p:animEffect>
                                    <p:anim calcmode="lin" valueType="num">
                                      <p:cBhvr>
                                        <p:cTn id="22" dur="1000" fill="hold"/>
                                        <p:tgtEl>
                                          <p:spTgt spid="6">
                                            <p:txEl>
                                              <p:pRg st="4" end="4"/>
                                            </p:txEl>
                                          </p:spTgt>
                                        </p:tgtEl>
                                        <p:attrNameLst>
                                          <p:attrName>ppt_x</p:attrName>
                                        </p:attrNameLst>
                                      </p:cBhvr>
                                      <p:tavLst>
                                        <p:tav tm="0">
                                          <p:val>
                                            <p:strVal val="#ppt_x"/>
                                          </p:val>
                                        </p:tav>
                                        <p:tav tm="100000">
                                          <p:val>
                                            <p:strVal val="#ppt_x"/>
                                          </p:val>
                                        </p:tav>
                                      </p:tavLst>
                                    </p:anim>
                                    <p:anim calcmode="lin" valueType="num">
                                      <p:cBhvr>
                                        <p:cTn id="23" dur="1000" fill="hold"/>
                                        <p:tgtEl>
                                          <p:spTgt spid="6">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6">
                                            <p:txEl>
                                              <p:pRg st="6" end="6"/>
                                            </p:txEl>
                                          </p:spTgt>
                                        </p:tgtEl>
                                        <p:attrNameLst>
                                          <p:attrName>style.visibility</p:attrName>
                                        </p:attrNameLst>
                                      </p:cBhvr>
                                      <p:to>
                                        <p:strVal val="visible"/>
                                      </p:to>
                                    </p:set>
                                    <p:animEffect transition="in" filter="fade">
                                      <p:cBhvr>
                                        <p:cTn id="28" dur="1000"/>
                                        <p:tgtEl>
                                          <p:spTgt spid="6">
                                            <p:txEl>
                                              <p:pRg st="6" end="6"/>
                                            </p:txEl>
                                          </p:spTgt>
                                        </p:tgtEl>
                                      </p:cBhvr>
                                    </p:animEffect>
                                    <p:anim calcmode="lin" valueType="num">
                                      <p:cBhvr>
                                        <p:cTn id="29" dur="1000" fill="hold"/>
                                        <p:tgtEl>
                                          <p:spTgt spid="6">
                                            <p:txEl>
                                              <p:pRg st="6" end="6"/>
                                            </p:txEl>
                                          </p:spTgt>
                                        </p:tgtEl>
                                        <p:attrNameLst>
                                          <p:attrName>ppt_x</p:attrName>
                                        </p:attrNameLst>
                                      </p:cBhvr>
                                      <p:tavLst>
                                        <p:tav tm="0">
                                          <p:val>
                                            <p:strVal val="#ppt_x"/>
                                          </p:val>
                                        </p:tav>
                                        <p:tav tm="100000">
                                          <p:val>
                                            <p:strVal val="#ppt_x"/>
                                          </p:val>
                                        </p:tav>
                                      </p:tavLst>
                                    </p:anim>
                                    <p:anim calcmode="lin" valueType="num">
                                      <p:cBhvr>
                                        <p:cTn id="30" dur="1000" fill="hold"/>
                                        <p:tgtEl>
                                          <p:spTgt spid="6">
                                            <p:txEl>
                                              <p:pRg st="6" end="6"/>
                                            </p:txEl>
                                          </p:spTgt>
                                        </p:tgtEl>
                                        <p:attrNameLst>
                                          <p:attrName>ppt_y</p:attrName>
                                        </p:attrNameLst>
                                      </p:cBhvr>
                                      <p:tavLst>
                                        <p:tav tm="0">
                                          <p:val>
                                            <p:strVal val="#ppt_y+.1"/>
                                          </p:val>
                                        </p:tav>
                                        <p:tav tm="100000">
                                          <p:val>
                                            <p:strVal val="#ppt_y"/>
                                          </p:val>
                                        </p:tav>
                                      </p:tavLst>
                                    </p:anim>
                                  </p:childTnLst>
                                </p:cTn>
                              </p:par>
                              <p:par>
                                <p:cTn id="31" presetID="42" presetClass="entr" presetSubtype="0" fill="hold" nodeType="withEffect">
                                  <p:stCondLst>
                                    <p:cond delay="0"/>
                                  </p:stCondLst>
                                  <p:childTnLst>
                                    <p:set>
                                      <p:cBhvr>
                                        <p:cTn id="32" dur="1" fill="hold">
                                          <p:stCondLst>
                                            <p:cond delay="0"/>
                                          </p:stCondLst>
                                        </p:cTn>
                                        <p:tgtEl>
                                          <p:spTgt spid="6">
                                            <p:txEl>
                                              <p:pRg st="7" end="7"/>
                                            </p:txEl>
                                          </p:spTgt>
                                        </p:tgtEl>
                                        <p:attrNameLst>
                                          <p:attrName>style.visibility</p:attrName>
                                        </p:attrNameLst>
                                      </p:cBhvr>
                                      <p:to>
                                        <p:strVal val="visible"/>
                                      </p:to>
                                    </p:set>
                                    <p:animEffect transition="in" filter="fade">
                                      <p:cBhvr>
                                        <p:cTn id="33" dur="1000"/>
                                        <p:tgtEl>
                                          <p:spTgt spid="6">
                                            <p:txEl>
                                              <p:pRg st="7" end="7"/>
                                            </p:txEl>
                                          </p:spTgt>
                                        </p:tgtEl>
                                      </p:cBhvr>
                                    </p:animEffect>
                                    <p:anim calcmode="lin" valueType="num">
                                      <p:cBhvr>
                                        <p:cTn id="34" dur="1000" fill="hold"/>
                                        <p:tgtEl>
                                          <p:spTgt spid="6">
                                            <p:txEl>
                                              <p:pRg st="7" end="7"/>
                                            </p:txEl>
                                          </p:spTgt>
                                        </p:tgtEl>
                                        <p:attrNameLst>
                                          <p:attrName>ppt_x</p:attrName>
                                        </p:attrNameLst>
                                      </p:cBhvr>
                                      <p:tavLst>
                                        <p:tav tm="0">
                                          <p:val>
                                            <p:strVal val="#ppt_x"/>
                                          </p:val>
                                        </p:tav>
                                        <p:tav tm="100000">
                                          <p:val>
                                            <p:strVal val="#ppt_x"/>
                                          </p:val>
                                        </p:tav>
                                      </p:tavLst>
                                    </p:anim>
                                    <p:anim calcmode="lin" valueType="num">
                                      <p:cBhvr>
                                        <p:cTn id="35" dur="1000" fill="hold"/>
                                        <p:tgtEl>
                                          <p:spTgt spid="6">
                                            <p:txEl>
                                              <p:pRg st="7" end="7"/>
                                            </p:txEl>
                                          </p:spTgt>
                                        </p:tgtEl>
                                        <p:attrNameLst>
                                          <p:attrName>ppt_y</p:attrName>
                                        </p:attrNameLst>
                                      </p:cBhvr>
                                      <p:tavLst>
                                        <p:tav tm="0">
                                          <p:val>
                                            <p:strVal val="#ppt_y+.1"/>
                                          </p:val>
                                        </p:tav>
                                        <p:tav tm="100000">
                                          <p:val>
                                            <p:strVal val="#ppt_y"/>
                                          </p:val>
                                        </p:tav>
                                      </p:tavLst>
                                    </p:anim>
                                  </p:childTnLst>
                                </p:cTn>
                              </p:par>
                              <p:par>
                                <p:cTn id="36" presetID="42" presetClass="entr" presetSubtype="0" fill="hold" nodeType="withEffect">
                                  <p:stCondLst>
                                    <p:cond delay="0"/>
                                  </p:stCondLst>
                                  <p:childTnLst>
                                    <p:set>
                                      <p:cBhvr>
                                        <p:cTn id="37" dur="1" fill="hold">
                                          <p:stCondLst>
                                            <p:cond delay="0"/>
                                          </p:stCondLst>
                                        </p:cTn>
                                        <p:tgtEl>
                                          <p:spTgt spid="6">
                                            <p:txEl>
                                              <p:pRg st="8" end="8"/>
                                            </p:txEl>
                                          </p:spTgt>
                                        </p:tgtEl>
                                        <p:attrNameLst>
                                          <p:attrName>style.visibility</p:attrName>
                                        </p:attrNameLst>
                                      </p:cBhvr>
                                      <p:to>
                                        <p:strVal val="visible"/>
                                      </p:to>
                                    </p:set>
                                    <p:animEffect transition="in" filter="fade">
                                      <p:cBhvr>
                                        <p:cTn id="38" dur="1000"/>
                                        <p:tgtEl>
                                          <p:spTgt spid="6">
                                            <p:txEl>
                                              <p:pRg st="8" end="8"/>
                                            </p:txEl>
                                          </p:spTgt>
                                        </p:tgtEl>
                                      </p:cBhvr>
                                    </p:animEffect>
                                    <p:anim calcmode="lin" valueType="num">
                                      <p:cBhvr>
                                        <p:cTn id="39" dur="1000" fill="hold"/>
                                        <p:tgtEl>
                                          <p:spTgt spid="6">
                                            <p:txEl>
                                              <p:pRg st="8" end="8"/>
                                            </p:txEl>
                                          </p:spTgt>
                                        </p:tgtEl>
                                        <p:attrNameLst>
                                          <p:attrName>ppt_x</p:attrName>
                                        </p:attrNameLst>
                                      </p:cBhvr>
                                      <p:tavLst>
                                        <p:tav tm="0">
                                          <p:val>
                                            <p:strVal val="#ppt_x"/>
                                          </p:val>
                                        </p:tav>
                                        <p:tav tm="100000">
                                          <p:val>
                                            <p:strVal val="#ppt_x"/>
                                          </p:val>
                                        </p:tav>
                                      </p:tavLst>
                                    </p:anim>
                                    <p:anim calcmode="lin" valueType="num">
                                      <p:cBhvr>
                                        <p:cTn id="40" dur="1000" fill="hold"/>
                                        <p:tgtEl>
                                          <p:spTgt spid="6">
                                            <p:txEl>
                                              <p:pRg st="8" end="8"/>
                                            </p:txEl>
                                          </p:spTgt>
                                        </p:tgtEl>
                                        <p:attrNameLst>
                                          <p:attrName>ppt_y</p:attrName>
                                        </p:attrNameLst>
                                      </p:cBhvr>
                                      <p:tavLst>
                                        <p:tav tm="0">
                                          <p:val>
                                            <p:strVal val="#ppt_y+.1"/>
                                          </p:val>
                                        </p:tav>
                                        <p:tav tm="100000">
                                          <p:val>
                                            <p:strVal val="#ppt_y"/>
                                          </p:val>
                                        </p:tav>
                                      </p:tavLst>
                                    </p:anim>
                                  </p:childTnLst>
                                </p:cTn>
                              </p:par>
                              <p:par>
                                <p:cTn id="41" presetID="42" presetClass="entr" presetSubtype="0" fill="hold" nodeType="withEffect">
                                  <p:stCondLst>
                                    <p:cond delay="0"/>
                                  </p:stCondLst>
                                  <p:childTnLst>
                                    <p:set>
                                      <p:cBhvr>
                                        <p:cTn id="42" dur="1" fill="hold">
                                          <p:stCondLst>
                                            <p:cond delay="0"/>
                                          </p:stCondLst>
                                        </p:cTn>
                                        <p:tgtEl>
                                          <p:spTgt spid="6">
                                            <p:txEl>
                                              <p:pRg st="9" end="9"/>
                                            </p:txEl>
                                          </p:spTgt>
                                        </p:tgtEl>
                                        <p:attrNameLst>
                                          <p:attrName>style.visibility</p:attrName>
                                        </p:attrNameLst>
                                      </p:cBhvr>
                                      <p:to>
                                        <p:strVal val="visible"/>
                                      </p:to>
                                    </p:set>
                                    <p:animEffect transition="in" filter="fade">
                                      <p:cBhvr>
                                        <p:cTn id="43" dur="1000"/>
                                        <p:tgtEl>
                                          <p:spTgt spid="6">
                                            <p:txEl>
                                              <p:pRg st="9" end="9"/>
                                            </p:txEl>
                                          </p:spTgt>
                                        </p:tgtEl>
                                      </p:cBhvr>
                                    </p:animEffect>
                                    <p:anim calcmode="lin" valueType="num">
                                      <p:cBhvr>
                                        <p:cTn id="44" dur="1000" fill="hold"/>
                                        <p:tgtEl>
                                          <p:spTgt spid="6">
                                            <p:txEl>
                                              <p:pRg st="9" end="9"/>
                                            </p:txEl>
                                          </p:spTgt>
                                        </p:tgtEl>
                                        <p:attrNameLst>
                                          <p:attrName>ppt_x</p:attrName>
                                        </p:attrNameLst>
                                      </p:cBhvr>
                                      <p:tavLst>
                                        <p:tav tm="0">
                                          <p:val>
                                            <p:strVal val="#ppt_x"/>
                                          </p:val>
                                        </p:tav>
                                        <p:tav tm="100000">
                                          <p:val>
                                            <p:strVal val="#ppt_x"/>
                                          </p:val>
                                        </p:tav>
                                      </p:tavLst>
                                    </p:anim>
                                    <p:anim calcmode="lin" valueType="num">
                                      <p:cBhvr>
                                        <p:cTn id="45" dur="1000" fill="hold"/>
                                        <p:tgtEl>
                                          <p:spTgt spid="6">
                                            <p:txEl>
                                              <p:pRg st="9" end="9"/>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4" name="Picture 2" descr="http://2.bp.blogspot.com/-CDMBVIPz9Uw/UG-1jX3gCtI/AAAAAAAACiU/SnBHs8A-fmE/s640/October+7.jpg"/>
          <p:cNvPicPr>
            <a:picLocks noChangeAspect="1" noChangeArrowheads="1"/>
          </p:cNvPicPr>
          <p:nvPr/>
        </p:nvPicPr>
        <p:blipFill rotWithShape="1">
          <a:blip r:embed="rId2">
            <a:extLst>
              <a:ext uri="{28A0092B-C50C-407E-A947-70E740481C1C}">
                <a14:useLocalDpi xmlns:a14="http://schemas.microsoft.com/office/drawing/2010/main" val="0"/>
              </a:ext>
            </a:extLst>
          </a:blip>
          <a:srcRect r="23500"/>
          <a:stretch/>
        </p:blipFill>
        <p:spPr bwMode="auto">
          <a:xfrm>
            <a:off x="0" y="0"/>
            <a:ext cx="9144000" cy="6919464"/>
          </a:xfrm>
          <a:prstGeom prst="rect">
            <a:avLst/>
          </a:prstGeom>
          <a:noFill/>
          <a:extLst>
            <a:ext uri="{909E8E84-426E-40DD-AFC4-6F175D3DCCD1}">
              <a14:hiddenFill xmlns:a14="http://schemas.microsoft.com/office/drawing/2010/main">
                <a:solidFill>
                  <a:srgbClr val="FFFFFF"/>
                </a:solidFill>
              </a14:hiddenFill>
            </a:ext>
          </a:extLst>
        </p:spPr>
      </p:pic>
      <p:sp>
        <p:nvSpPr>
          <p:cNvPr id="5" name="Rounded Rectangle 4"/>
          <p:cNvSpPr/>
          <p:nvPr/>
        </p:nvSpPr>
        <p:spPr>
          <a:xfrm>
            <a:off x="98856" y="125052"/>
            <a:ext cx="9017496" cy="6669360"/>
          </a:xfrm>
          <a:prstGeom prst="roundRect">
            <a:avLst/>
          </a:prstGeom>
          <a:solidFill>
            <a:srgbClr val="FFFFC1"/>
          </a:solidFill>
          <a:ln>
            <a:noFill/>
          </a:ln>
          <a:effectLst>
            <a:softEdge rad="317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15000"/>
              </a:lnSpc>
              <a:spcAft>
                <a:spcPts val="1000"/>
              </a:spcAft>
            </a:pPr>
            <a:endParaRPr lang="en-GB" sz="1600" dirty="0">
              <a:ea typeface="Calibri"/>
              <a:cs typeface="Times New Roman"/>
            </a:endParaRPr>
          </a:p>
        </p:txBody>
      </p:sp>
      <p:pic>
        <p:nvPicPr>
          <p:cNvPr id="6" name="Picture 2" descr="http://2.bp.blogspot.com/-CDMBVIPz9Uw/UG-1jX3gCtI/AAAAAAAACiU/SnBHs8A-fmE/s640/October+7.jpg"/>
          <p:cNvPicPr>
            <a:picLocks noChangeAspect="1" noChangeArrowheads="1"/>
          </p:cNvPicPr>
          <p:nvPr/>
        </p:nvPicPr>
        <p:blipFill rotWithShape="1">
          <a:blip r:embed="rId2">
            <a:extLst>
              <a:ext uri="{28A0092B-C50C-407E-A947-70E740481C1C}">
                <a14:useLocalDpi xmlns:a14="http://schemas.microsoft.com/office/drawing/2010/main" val="0"/>
              </a:ext>
            </a:extLst>
          </a:blip>
          <a:srcRect r="23500"/>
          <a:stretch/>
        </p:blipFill>
        <p:spPr bwMode="auto">
          <a:xfrm>
            <a:off x="0" y="0"/>
            <a:ext cx="9144000" cy="6919464"/>
          </a:xfrm>
          <a:prstGeom prst="rect">
            <a:avLst/>
          </a:prstGeom>
          <a:noFill/>
          <a:extLst>
            <a:ext uri="{909E8E84-426E-40DD-AFC4-6F175D3DCCD1}">
              <a14:hiddenFill xmlns:a14="http://schemas.microsoft.com/office/drawing/2010/main">
                <a:solidFill>
                  <a:srgbClr val="FFFFFF"/>
                </a:solidFill>
              </a14:hiddenFill>
            </a:ext>
          </a:extLst>
        </p:spPr>
      </p:pic>
      <p:sp>
        <p:nvSpPr>
          <p:cNvPr id="7" name="Rounded Rectangle 6"/>
          <p:cNvSpPr/>
          <p:nvPr/>
        </p:nvSpPr>
        <p:spPr>
          <a:xfrm>
            <a:off x="107504" y="188640"/>
            <a:ext cx="9017496" cy="6495246"/>
          </a:xfrm>
          <a:prstGeom prst="roundRect">
            <a:avLst/>
          </a:prstGeom>
          <a:solidFill>
            <a:srgbClr val="FFFFC1"/>
          </a:solidFill>
          <a:ln>
            <a:noFill/>
          </a:ln>
          <a:effectLst>
            <a:softEdge rad="317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15000"/>
              </a:lnSpc>
              <a:spcAft>
                <a:spcPts val="1000"/>
              </a:spcAft>
            </a:pPr>
            <a:endParaRPr lang="en-GB" sz="1600" dirty="0">
              <a:ea typeface="Calibri"/>
              <a:cs typeface="Times New Roman"/>
            </a:endParaRPr>
          </a:p>
        </p:txBody>
      </p:sp>
      <p:sp>
        <p:nvSpPr>
          <p:cNvPr id="8" name="TextBox 7"/>
          <p:cNvSpPr txBox="1"/>
          <p:nvPr/>
        </p:nvSpPr>
        <p:spPr>
          <a:xfrm>
            <a:off x="457200" y="476672"/>
            <a:ext cx="8330366" cy="6124754"/>
          </a:xfrm>
          <a:prstGeom prst="rect">
            <a:avLst/>
          </a:prstGeom>
          <a:noFill/>
        </p:spPr>
        <p:txBody>
          <a:bodyPr wrap="square" rtlCol="0">
            <a:spAutoFit/>
          </a:bodyPr>
          <a:lstStyle/>
          <a:p>
            <a:pPr algn="ctr"/>
            <a:r>
              <a:rPr lang="en-GB" sz="2600" b="1" u="sng" dirty="0">
                <a:solidFill>
                  <a:schemeClr val="accent1">
                    <a:lumMod val="50000"/>
                  </a:schemeClr>
                </a:solidFill>
                <a:latin typeface="Comic Sans MS" panose="030F0702030302020204" pitchFamily="66" charset="0"/>
              </a:rPr>
              <a:t>Are you sensitive to touch/ taste and / or smell?</a:t>
            </a:r>
          </a:p>
          <a:p>
            <a:endParaRPr lang="en-GB" sz="2400" dirty="0">
              <a:solidFill>
                <a:schemeClr val="accent1">
                  <a:lumMod val="50000"/>
                </a:schemeClr>
              </a:solidFill>
              <a:latin typeface="Comic Sans MS" panose="030F0702030302020204" pitchFamily="66" charset="0"/>
            </a:endParaRPr>
          </a:p>
          <a:p>
            <a:r>
              <a:rPr lang="en-GB" sz="2200" dirty="0">
                <a:solidFill>
                  <a:schemeClr val="accent1">
                    <a:lumMod val="50000"/>
                  </a:schemeClr>
                </a:solidFill>
                <a:latin typeface="Comic Sans MS" panose="030F0702030302020204" pitchFamily="66" charset="0"/>
              </a:rPr>
              <a:t>A lot of people who have ASD are really affected by their senses of touch, taste and smell. It might mean that they find certain things very difficult and try to avoid them or that they like them a lot and seek them out. For example:</a:t>
            </a:r>
          </a:p>
          <a:p>
            <a:endParaRPr lang="en-GB" sz="1400" dirty="0">
              <a:solidFill>
                <a:schemeClr val="accent1">
                  <a:lumMod val="50000"/>
                </a:schemeClr>
              </a:solidFill>
              <a:latin typeface="Comic Sans MS" panose="030F0702030302020204" pitchFamily="66" charset="0"/>
            </a:endParaRPr>
          </a:p>
          <a:p>
            <a:endParaRPr lang="en-GB" sz="1400" dirty="0">
              <a:solidFill>
                <a:schemeClr val="accent1">
                  <a:lumMod val="50000"/>
                </a:schemeClr>
              </a:solidFill>
              <a:latin typeface="Comic Sans MS" panose="030F0702030302020204" pitchFamily="66" charset="0"/>
            </a:endParaRPr>
          </a:p>
          <a:p>
            <a:endParaRPr lang="en-GB" sz="1400" dirty="0">
              <a:solidFill>
                <a:schemeClr val="accent1">
                  <a:lumMod val="50000"/>
                </a:schemeClr>
              </a:solidFill>
              <a:latin typeface="Comic Sans MS" panose="030F0702030302020204" pitchFamily="66" charset="0"/>
            </a:endParaRPr>
          </a:p>
          <a:p>
            <a:endParaRPr lang="en-GB" sz="1400" dirty="0">
              <a:solidFill>
                <a:schemeClr val="accent1">
                  <a:lumMod val="50000"/>
                </a:schemeClr>
              </a:solidFill>
              <a:latin typeface="Comic Sans MS" panose="030F0702030302020204" pitchFamily="66" charset="0"/>
            </a:endParaRPr>
          </a:p>
          <a:p>
            <a:endParaRPr lang="en-GB" sz="1400" dirty="0">
              <a:solidFill>
                <a:schemeClr val="accent1">
                  <a:lumMod val="50000"/>
                </a:schemeClr>
              </a:solidFill>
              <a:latin typeface="Comic Sans MS" panose="030F0702030302020204" pitchFamily="66" charset="0"/>
            </a:endParaRPr>
          </a:p>
          <a:p>
            <a:endParaRPr lang="en-GB" sz="1400" dirty="0">
              <a:solidFill>
                <a:schemeClr val="accent1">
                  <a:lumMod val="50000"/>
                </a:schemeClr>
              </a:solidFill>
              <a:latin typeface="Comic Sans MS" panose="030F0702030302020204" pitchFamily="66" charset="0"/>
            </a:endParaRPr>
          </a:p>
          <a:p>
            <a:endParaRPr lang="en-GB" sz="1400" dirty="0">
              <a:solidFill>
                <a:schemeClr val="accent1">
                  <a:lumMod val="50000"/>
                </a:schemeClr>
              </a:solidFill>
              <a:latin typeface="Comic Sans MS" panose="030F0702030302020204" pitchFamily="66" charset="0"/>
            </a:endParaRPr>
          </a:p>
          <a:p>
            <a:endParaRPr lang="en-GB" sz="1400" dirty="0">
              <a:solidFill>
                <a:schemeClr val="accent1">
                  <a:lumMod val="50000"/>
                </a:schemeClr>
              </a:solidFill>
              <a:latin typeface="Comic Sans MS" panose="030F0702030302020204" pitchFamily="66" charset="0"/>
            </a:endParaRPr>
          </a:p>
          <a:p>
            <a:endParaRPr lang="en-GB" sz="1400" dirty="0">
              <a:solidFill>
                <a:schemeClr val="accent1">
                  <a:lumMod val="50000"/>
                </a:schemeClr>
              </a:solidFill>
              <a:latin typeface="Comic Sans MS" panose="030F0702030302020204" pitchFamily="66" charset="0"/>
            </a:endParaRPr>
          </a:p>
          <a:p>
            <a:endParaRPr lang="en-GB" sz="1400" dirty="0">
              <a:solidFill>
                <a:schemeClr val="accent1">
                  <a:lumMod val="50000"/>
                </a:schemeClr>
              </a:solidFill>
              <a:latin typeface="Comic Sans MS" panose="030F0702030302020204" pitchFamily="66" charset="0"/>
            </a:endParaRPr>
          </a:p>
          <a:p>
            <a:endParaRPr lang="en-GB" sz="1400" dirty="0">
              <a:solidFill>
                <a:schemeClr val="accent1">
                  <a:lumMod val="50000"/>
                </a:schemeClr>
              </a:solidFill>
              <a:latin typeface="Comic Sans MS" panose="030F0702030302020204" pitchFamily="66" charset="0"/>
            </a:endParaRPr>
          </a:p>
          <a:p>
            <a:endParaRPr lang="en-GB" sz="1400" dirty="0">
              <a:solidFill>
                <a:schemeClr val="accent1">
                  <a:lumMod val="50000"/>
                </a:schemeClr>
              </a:solidFill>
              <a:latin typeface="Comic Sans MS" panose="030F0702030302020204" pitchFamily="66" charset="0"/>
            </a:endParaRPr>
          </a:p>
          <a:p>
            <a:endParaRPr lang="en-GB" sz="1400" dirty="0">
              <a:solidFill>
                <a:schemeClr val="accent1">
                  <a:lumMod val="50000"/>
                </a:schemeClr>
              </a:solidFill>
              <a:latin typeface="Comic Sans MS" panose="030F0702030302020204" pitchFamily="66" charset="0"/>
            </a:endParaRPr>
          </a:p>
          <a:p>
            <a:endParaRPr lang="en-GB" sz="1400" dirty="0">
              <a:solidFill>
                <a:schemeClr val="accent1">
                  <a:lumMod val="50000"/>
                </a:schemeClr>
              </a:solidFill>
              <a:latin typeface="Comic Sans MS" panose="030F0702030302020204" pitchFamily="66" charset="0"/>
            </a:endParaRPr>
          </a:p>
          <a:p>
            <a:r>
              <a:rPr lang="en-GB" sz="2200" dirty="0">
                <a:solidFill>
                  <a:schemeClr val="accent1">
                    <a:lumMod val="50000"/>
                  </a:schemeClr>
                </a:solidFill>
                <a:latin typeface="Comic Sans MS" panose="030F0702030302020204" pitchFamily="66" charset="0"/>
              </a:rPr>
              <a:t>So …what can you do?</a:t>
            </a:r>
          </a:p>
          <a:p>
            <a:endParaRPr lang="en-GB" sz="2200" dirty="0">
              <a:latin typeface="Comic Sans MS" panose="030F0702030302020204" pitchFamily="66" charset="0"/>
            </a:endParaRPr>
          </a:p>
        </p:txBody>
      </p:sp>
      <p:sp>
        <p:nvSpPr>
          <p:cNvPr id="9" name="TextBox 8"/>
          <p:cNvSpPr txBox="1"/>
          <p:nvPr/>
        </p:nvSpPr>
        <p:spPr>
          <a:xfrm>
            <a:off x="539552" y="2852936"/>
            <a:ext cx="3906599" cy="2569934"/>
          </a:xfrm>
          <a:prstGeom prst="rect">
            <a:avLst/>
          </a:prstGeom>
          <a:noFill/>
          <a:ln w="38100">
            <a:solidFill>
              <a:srgbClr val="FF0000"/>
            </a:solidFill>
          </a:ln>
        </p:spPr>
        <p:txBody>
          <a:bodyPr wrap="square" rtlCol="0">
            <a:spAutoFit/>
          </a:bodyPr>
          <a:lstStyle/>
          <a:p>
            <a:r>
              <a:rPr lang="en-GB" b="1" u="sng" dirty="0">
                <a:solidFill>
                  <a:schemeClr val="accent1">
                    <a:lumMod val="50000"/>
                  </a:schemeClr>
                </a:solidFill>
                <a:latin typeface="Comic Sans MS" panose="030F0702030302020204" pitchFamily="66" charset="0"/>
              </a:rPr>
              <a:t>You might really struggle with:</a:t>
            </a:r>
          </a:p>
          <a:p>
            <a:endParaRPr lang="en-GB" dirty="0">
              <a:solidFill>
                <a:schemeClr val="accent1">
                  <a:lumMod val="50000"/>
                </a:schemeClr>
              </a:solidFill>
              <a:latin typeface="Comic Sans MS" panose="030F0702030302020204" pitchFamily="66" charset="0"/>
            </a:endParaRPr>
          </a:p>
          <a:p>
            <a:pPr marL="342900" indent="-342900">
              <a:buFont typeface="Courier New" panose="02070309020205020404" pitchFamily="49" charset="0"/>
              <a:buChar char="o"/>
            </a:pPr>
            <a:r>
              <a:rPr lang="en-GB" dirty="0">
                <a:solidFill>
                  <a:schemeClr val="accent1">
                    <a:lumMod val="50000"/>
                  </a:schemeClr>
                </a:solidFill>
                <a:latin typeface="Comic Sans MS" panose="030F0702030302020204" pitchFamily="66" charset="0"/>
              </a:rPr>
              <a:t>The seams on your socks</a:t>
            </a:r>
          </a:p>
          <a:p>
            <a:pPr marL="342900" indent="-342900">
              <a:buFont typeface="Courier New" panose="02070309020205020404" pitchFamily="49" charset="0"/>
              <a:buChar char="o"/>
            </a:pPr>
            <a:r>
              <a:rPr lang="en-GB" dirty="0">
                <a:solidFill>
                  <a:schemeClr val="accent1">
                    <a:lumMod val="50000"/>
                  </a:schemeClr>
                </a:solidFill>
                <a:latin typeface="Comic Sans MS" panose="030F0702030302020204" pitchFamily="66" charset="0"/>
              </a:rPr>
              <a:t>The texture of mince in a Bolognese sauce</a:t>
            </a:r>
          </a:p>
          <a:p>
            <a:pPr marL="342900" indent="-342900">
              <a:buFont typeface="Courier New" panose="02070309020205020404" pitchFamily="49" charset="0"/>
              <a:buChar char="o"/>
            </a:pPr>
            <a:r>
              <a:rPr lang="en-GB" dirty="0">
                <a:solidFill>
                  <a:schemeClr val="accent1">
                    <a:lumMod val="50000"/>
                  </a:schemeClr>
                </a:solidFill>
                <a:latin typeface="Comic Sans MS" panose="030F0702030302020204" pitchFamily="66" charset="0"/>
              </a:rPr>
              <a:t>Being lightly patted on the shoulder</a:t>
            </a:r>
          </a:p>
          <a:p>
            <a:pPr marL="342900" indent="-342900">
              <a:buFont typeface="Courier New" panose="02070309020205020404" pitchFamily="49" charset="0"/>
              <a:buChar char="o"/>
            </a:pPr>
            <a:r>
              <a:rPr lang="en-GB" dirty="0">
                <a:solidFill>
                  <a:schemeClr val="accent1">
                    <a:lumMod val="50000"/>
                  </a:schemeClr>
                </a:solidFill>
                <a:latin typeface="Comic Sans MS" panose="030F0702030302020204" pitchFamily="66" charset="0"/>
              </a:rPr>
              <a:t>The smell of fabric conditioner</a:t>
            </a:r>
          </a:p>
          <a:p>
            <a:endParaRPr lang="en-GB" sz="100" dirty="0">
              <a:latin typeface="Comic Sans MS" panose="030F0702030302020204" pitchFamily="66" charset="0"/>
            </a:endParaRPr>
          </a:p>
          <a:p>
            <a:endParaRPr lang="en-GB" sz="100" dirty="0">
              <a:latin typeface="Comic Sans MS" panose="030F0702030302020204" pitchFamily="66" charset="0"/>
            </a:endParaRPr>
          </a:p>
          <a:p>
            <a:endParaRPr lang="en-GB" sz="100" dirty="0">
              <a:latin typeface="Comic Sans MS" panose="030F0702030302020204" pitchFamily="66" charset="0"/>
            </a:endParaRPr>
          </a:p>
          <a:p>
            <a:endParaRPr lang="en-GB" sz="100" dirty="0">
              <a:latin typeface="Comic Sans MS" panose="030F0702030302020204" pitchFamily="66" charset="0"/>
            </a:endParaRPr>
          </a:p>
          <a:p>
            <a:endParaRPr lang="en-GB" sz="100" dirty="0">
              <a:latin typeface="Comic Sans MS" panose="030F0702030302020204" pitchFamily="66" charset="0"/>
            </a:endParaRPr>
          </a:p>
          <a:p>
            <a:endParaRPr lang="en-GB" sz="100" dirty="0">
              <a:latin typeface="Comic Sans MS" panose="030F0702030302020204" pitchFamily="66" charset="0"/>
            </a:endParaRPr>
          </a:p>
          <a:p>
            <a:endParaRPr lang="en-GB" sz="100" dirty="0">
              <a:latin typeface="Comic Sans MS" panose="030F0702030302020204" pitchFamily="66" charset="0"/>
            </a:endParaRPr>
          </a:p>
          <a:p>
            <a:endParaRPr lang="en-GB" sz="100" dirty="0">
              <a:latin typeface="Comic Sans MS" panose="030F0702030302020204" pitchFamily="66" charset="0"/>
            </a:endParaRPr>
          </a:p>
          <a:p>
            <a:endParaRPr lang="en-GB" sz="100" dirty="0">
              <a:latin typeface="Comic Sans MS" panose="030F0702030302020204" pitchFamily="66" charset="0"/>
            </a:endParaRPr>
          </a:p>
          <a:p>
            <a:endParaRPr lang="en-GB" sz="100" dirty="0">
              <a:latin typeface="Comic Sans MS" panose="030F0702030302020204" pitchFamily="66" charset="0"/>
            </a:endParaRPr>
          </a:p>
          <a:p>
            <a:endParaRPr lang="en-GB" sz="100" dirty="0">
              <a:latin typeface="Comic Sans MS" panose="030F0702030302020204" pitchFamily="66" charset="0"/>
            </a:endParaRPr>
          </a:p>
          <a:p>
            <a:endParaRPr lang="en-GB" sz="100" dirty="0">
              <a:latin typeface="Comic Sans MS" panose="030F0702030302020204" pitchFamily="66" charset="0"/>
            </a:endParaRPr>
          </a:p>
          <a:p>
            <a:endParaRPr lang="en-GB" sz="100" dirty="0">
              <a:latin typeface="Comic Sans MS" panose="030F0702030302020204" pitchFamily="66" charset="0"/>
            </a:endParaRPr>
          </a:p>
          <a:p>
            <a:endParaRPr lang="en-GB" sz="100" dirty="0">
              <a:latin typeface="Comic Sans MS" panose="030F0702030302020204" pitchFamily="66" charset="0"/>
            </a:endParaRPr>
          </a:p>
          <a:p>
            <a:endParaRPr lang="en-GB" sz="100" dirty="0">
              <a:latin typeface="Comic Sans MS" panose="030F0702030302020204" pitchFamily="66" charset="0"/>
            </a:endParaRPr>
          </a:p>
          <a:p>
            <a:endParaRPr lang="en-GB" sz="100" dirty="0">
              <a:latin typeface="Comic Sans MS" panose="030F0702030302020204" pitchFamily="66" charset="0"/>
            </a:endParaRPr>
          </a:p>
          <a:p>
            <a:endParaRPr lang="en-GB" sz="100" dirty="0">
              <a:latin typeface="Comic Sans MS" panose="030F0702030302020204" pitchFamily="66" charset="0"/>
            </a:endParaRPr>
          </a:p>
        </p:txBody>
      </p:sp>
      <p:sp>
        <p:nvSpPr>
          <p:cNvPr id="10" name="TextBox 9"/>
          <p:cNvSpPr txBox="1"/>
          <p:nvPr/>
        </p:nvSpPr>
        <p:spPr>
          <a:xfrm>
            <a:off x="4774937" y="2846558"/>
            <a:ext cx="3809089" cy="2569934"/>
          </a:xfrm>
          <a:prstGeom prst="rect">
            <a:avLst/>
          </a:prstGeom>
          <a:noFill/>
          <a:ln w="38100">
            <a:solidFill>
              <a:srgbClr val="00B050"/>
            </a:solidFill>
          </a:ln>
        </p:spPr>
        <p:txBody>
          <a:bodyPr wrap="square" rtlCol="0">
            <a:spAutoFit/>
          </a:bodyPr>
          <a:lstStyle/>
          <a:p>
            <a:pPr lvl="0"/>
            <a:r>
              <a:rPr lang="en-GB" b="1" u="sng" dirty="0">
                <a:solidFill>
                  <a:schemeClr val="accent1">
                    <a:lumMod val="50000"/>
                  </a:schemeClr>
                </a:solidFill>
                <a:latin typeface="Comic Sans MS" panose="030F0702030302020204" pitchFamily="66" charset="0"/>
              </a:rPr>
              <a:t>And / or like:</a:t>
            </a:r>
          </a:p>
          <a:p>
            <a:pPr lvl="0"/>
            <a:endParaRPr lang="en-GB" dirty="0">
              <a:solidFill>
                <a:schemeClr val="accent1">
                  <a:lumMod val="50000"/>
                </a:schemeClr>
              </a:solidFill>
              <a:latin typeface="Comic Sans MS" panose="030F0702030302020204" pitchFamily="66" charset="0"/>
            </a:endParaRPr>
          </a:p>
          <a:p>
            <a:pPr marL="342900" lvl="0" indent="-342900">
              <a:buFont typeface="Courier New" panose="02070309020205020404" pitchFamily="49" charset="0"/>
              <a:buChar char="o"/>
            </a:pPr>
            <a:r>
              <a:rPr lang="en-GB" dirty="0">
                <a:solidFill>
                  <a:schemeClr val="accent1">
                    <a:lumMod val="50000"/>
                  </a:schemeClr>
                </a:solidFill>
                <a:latin typeface="Comic Sans MS" panose="030F0702030302020204" pitchFamily="66" charset="0"/>
              </a:rPr>
              <a:t>The feel of certain fabrics</a:t>
            </a:r>
          </a:p>
          <a:p>
            <a:pPr marL="342900" lvl="0" indent="-342900">
              <a:buFont typeface="Courier New" panose="02070309020205020404" pitchFamily="49" charset="0"/>
              <a:buChar char="o"/>
            </a:pPr>
            <a:r>
              <a:rPr lang="en-GB" dirty="0">
                <a:solidFill>
                  <a:schemeClr val="accent1">
                    <a:lumMod val="50000"/>
                  </a:schemeClr>
                </a:solidFill>
                <a:latin typeface="Comic Sans MS" panose="030F0702030302020204" pitchFamily="66" charset="0"/>
              </a:rPr>
              <a:t>Tapping things</a:t>
            </a:r>
          </a:p>
          <a:p>
            <a:pPr marL="342900" lvl="0" indent="-342900">
              <a:buFont typeface="Courier New" panose="02070309020205020404" pitchFamily="49" charset="0"/>
              <a:buChar char="o"/>
            </a:pPr>
            <a:r>
              <a:rPr lang="en-GB" dirty="0">
                <a:solidFill>
                  <a:schemeClr val="accent1">
                    <a:lumMod val="50000"/>
                  </a:schemeClr>
                </a:solidFill>
                <a:latin typeface="Comic Sans MS" panose="030F0702030302020204" pitchFamily="66" charset="0"/>
              </a:rPr>
              <a:t>A big, strong hug</a:t>
            </a:r>
          </a:p>
          <a:p>
            <a:pPr marL="342900" lvl="0" indent="-342900">
              <a:buFont typeface="Courier New" panose="02070309020205020404" pitchFamily="49" charset="0"/>
              <a:buChar char="o"/>
            </a:pPr>
            <a:r>
              <a:rPr lang="en-GB" dirty="0">
                <a:solidFill>
                  <a:schemeClr val="accent1">
                    <a:lumMod val="50000"/>
                  </a:schemeClr>
                </a:solidFill>
                <a:latin typeface="Comic Sans MS" panose="030F0702030302020204" pitchFamily="66" charset="0"/>
              </a:rPr>
              <a:t>Certain perfumes</a:t>
            </a:r>
          </a:p>
          <a:p>
            <a:pPr marL="342900" lvl="0" indent="-342900">
              <a:buFont typeface="Courier New" panose="02070309020205020404" pitchFamily="49" charset="0"/>
              <a:buChar char="o"/>
            </a:pPr>
            <a:r>
              <a:rPr lang="en-GB" dirty="0">
                <a:solidFill>
                  <a:schemeClr val="accent1">
                    <a:lumMod val="50000"/>
                  </a:schemeClr>
                </a:solidFill>
                <a:latin typeface="Comic Sans MS" panose="030F0702030302020204" pitchFamily="66" charset="0"/>
              </a:rPr>
              <a:t>Chewing on things</a:t>
            </a:r>
          </a:p>
          <a:p>
            <a:pPr marL="342900" lvl="0" indent="-342900">
              <a:buFont typeface="Courier New" panose="02070309020205020404" pitchFamily="49" charset="0"/>
              <a:buChar char="o"/>
            </a:pPr>
            <a:r>
              <a:rPr lang="en-GB" dirty="0">
                <a:solidFill>
                  <a:schemeClr val="accent1">
                    <a:lumMod val="50000"/>
                  </a:schemeClr>
                </a:solidFill>
                <a:latin typeface="Comic Sans MS" panose="030F0702030302020204" pitchFamily="66" charset="0"/>
              </a:rPr>
              <a:t>The taste of spicy food</a:t>
            </a:r>
          </a:p>
          <a:p>
            <a:pPr marL="342900" lvl="0" indent="-342900">
              <a:buFont typeface="Courier New" panose="02070309020205020404" pitchFamily="49" charset="0"/>
              <a:buChar char="o"/>
            </a:pPr>
            <a:endParaRPr lang="en-GB" sz="100" dirty="0">
              <a:solidFill>
                <a:prstClr val="black"/>
              </a:solidFill>
              <a:latin typeface="Comic Sans MS" panose="030F0702030302020204" pitchFamily="66" charset="0"/>
            </a:endParaRPr>
          </a:p>
          <a:p>
            <a:pPr marL="342900" lvl="0" indent="-342900">
              <a:buFont typeface="Courier New" panose="02070309020205020404" pitchFamily="49" charset="0"/>
              <a:buChar char="o"/>
            </a:pPr>
            <a:endParaRPr lang="en-GB" sz="100" dirty="0">
              <a:solidFill>
                <a:prstClr val="black"/>
              </a:solidFill>
              <a:latin typeface="Comic Sans MS" panose="030F0702030302020204" pitchFamily="66" charset="0"/>
            </a:endParaRPr>
          </a:p>
          <a:p>
            <a:pPr marL="342900" lvl="0" indent="-342900">
              <a:buFont typeface="Courier New" panose="02070309020205020404" pitchFamily="49" charset="0"/>
              <a:buChar char="o"/>
            </a:pPr>
            <a:endParaRPr lang="en-GB" sz="100" dirty="0">
              <a:solidFill>
                <a:prstClr val="black"/>
              </a:solidFill>
              <a:latin typeface="Comic Sans MS" panose="030F0702030302020204" pitchFamily="66" charset="0"/>
            </a:endParaRPr>
          </a:p>
          <a:p>
            <a:pPr marL="342900" lvl="0" indent="-342900">
              <a:buFont typeface="Courier New" panose="02070309020205020404" pitchFamily="49" charset="0"/>
              <a:buChar char="o"/>
            </a:pPr>
            <a:endParaRPr lang="en-GB" sz="100" dirty="0">
              <a:solidFill>
                <a:prstClr val="black"/>
              </a:solidFill>
              <a:latin typeface="Comic Sans MS" panose="030F0702030302020204" pitchFamily="66" charset="0"/>
            </a:endParaRPr>
          </a:p>
          <a:p>
            <a:pPr marL="342900" lvl="0" indent="-342900">
              <a:buFont typeface="Courier New" panose="02070309020205020404" pitchFamily="49" charset="0"/>
              <a:buChar char="o"/>
            </a:pPr>
            <a:endParaRPr lang="en-GB" sz="100" dirty="0">
              <a:solidFill>
                <a:prstClr val="black"/>
              </a:solidFill>
              <a:latin typeface="Comic Sans MS" panose="030F0702030302020204" pitchFamily="66" charset="0"/>
            </a:endParaRPr>
          </a:p>
          <a:p>
            <a:pPr marL="342900" lvl="0" indent="-342900">
              <a:buFont typeface="Courier New" panose="02070309020205020404" pitchFamily="49" charset="0"/>
              <a:buChar char="o"/>
            </a:pPr>
            <a:endParaRPr lang="en-GB" sz="100" dirty="0">
              <a:solidFill>
                <a:prstClr val="black"/>
              </a:solidFill>
              <a:latin typeface="Comic Sans MS" panose="030F0702030302020204" pitchFamily="66" charset="0"/>
            </a:endParaRPr>
          </a:p>
          <a:p>
            <a:pPr marL="342900" lvl="0" indent="-342900">
              <a:buFont typeface="Courier New" panose="02070309020205020404" pitchFamily="49" charset="0"/>
              <a:buChar char="o"/>
            </a:pPr>
            <a:endParaRPr lang="en-GB" sz="100" dirty="0">
              <a:solidFill>
                <a:prstClr val="black"/>
              </a:solidFill>
              <a:latin typeface="Comic Sans MS" panose="030F0702030302020204" pitchFamily="66" charset="0"/>
            </a:endParaRPr>
          </a:p>
          <a:p>
            <a:pPr marL="342900" lvl="0" indent="-342900">
              <a:buFont typeface="Courier New" panose="02070309020205020404" pitchFamily="49" charset="0"/>
              <a:buChar char="o"/>
            </a:pPr>
            <a:endParaRPr lang="en-GB" sz="100" dirty="0">
              <a:solidFill>
                <a:prstClr val="black"/>
              </a:solidFill>
              <a:latin typeface="Comic Sans MS" panose="030F0702030302020204" pitchFamily="66" charset="0"/>
            </a:endParaRPr>
          </a:p>
          <a:p>
            <a:pPr marL="342900" lvl="0" indent="-342900">
              <a:buFont typeface="Courier New" panose="02070309020205020404" pitchFamily="49" charset="0"/>
              <a:buChar char="o"/>
            </a:pPr>
            <a:endParaRPr lang="en-GB" sz="100" dirty="0">
              <a:solidFill>
                <a:prstClr val="black"/>
              </a:solidFill>
              <a:latin typeface="Comic Sans MS" panose="030F0702030302020204" pitchFamily="66" charset="0"/>
            </a:endParaRPr>
          </a:p>
          <a:p>
            <a:pPr marL="342900" lvl="0" indent="-342900">
              <a:buFont typeface="Courier New" panose="02070309020205020404" pitchFamily="49" charset="0"/>
              <a:buChar char="o"/>
            </a:pPr>
            <a:endParaRPr lang="en-GB" sz="100" dirty="0">
              <a:solidFill>
                <a:prstClr val="black"/>
              </a:solidFill>
              <a:latin typeface="Comic Sans MS" panose="030F0702030302020204" pitchFamily="66" charset="0"/>
            </a:endParaRPr>
          </a:p>
          <a:p>
            <a:pPr marL="342900" lvl="0" indent="-342900">
              <a:buFont typeface="Courier New" panose="02070309020205020404" pitchFamily="49" charset="0"/>
              <a:buChar char="o"/>
            </a:pPr>
            <a:endParaRPr lang="en-GB" sz="100" dirty="0">
              <a:solidFill>
                <a:prstClr val="black"/>
              </a:solidFill>
              <a:latin typeface="Comic Sans MS" panose="030F0702030302020204" pitchFamily="66" charset="0"/>
            </a:endParaRPr>
          </a:p>
          <a:p>
            <a:pPr marL="342900" lvl="0" indent="-342900">
              <a:buFont typeface="Courier New" panose="02070309020205020404" pitchFamily="49" charset="0"/>
              <a:buChar char="o"/>
            </a:pPr>
            <a:endParaRPr lang="en-GB" sz="100" dirty="0">
              <a:solidFill>
                <a:prstClr val="black"/>
              </a:solidFill>
              <a:latin typeface="Comic Sans MS" panose="030F0702030302020204" pitchFamily="66" charset="0"/>
            </a:endParaRPr>
          </a:p>
          <a:p>
            <a:pPr marL="342900" lvl="0" indent="-342900">
              <a:buFont typeface="Courier New" panose="02070309020205020404" pitchFamily="49" charset="0"/>
              <a:buChar char="o"/>
            </a:pPr>
            <a:endParaRPr lang="en-GB" sz="100" dirty="0">
              <a:solidFill>
                <a:prstClr val="black"/>
              </a:solidFill>
              <a:latin typeface="Comic Sans MS" panose="030F0702030302020204" pitchFamily="66" charset="0"/>
            </a:endParaRPr>
          </a:p>
          <a:p>
            <a:pPr marL="342900" lvl="0" indent="-342900">
              <a:buFont typeface="Courier New" panose="02070309020205020404" pitchFamily="49" charset="0"/>
              <a:buChar char="o"/>
            </a:pPr>
            <a:endParaRPr lang="en-GB" sz="100" dirty="0">
              <a:solidFill>
                <a:prstClr val="black"/>
              </a:solidFill>
              <a:latin typeface="Comic Sans MS" panose="030F0702030302020204" pitchFamily="66" charset="0"/>
            </a:endParaRPr>
          </a:p>
          <a:p>
            <a:pPr marL="342900" lvl="0" indent="-342900">
              <a:buFont typeface="Courier New" panose="02070309020205020404" pitchFamily="49" charset="0"/>
              <a:buChar char="o"/>
            </a:pPr>
            <a:endParaRPr lang="en-GB" sz="100" dirty="0">
              <a:solidFill>
                <a:prstClr val="black"/>
              </a:solidFill>
              <a:latin typeface="Comic Sans MS" panose="030F0702030302020204" pitchFamily="66" charset="0"/>
            </a:endParaRPr>
          </a:p>
          <a:p>
            <a:pPr marL="342900" lvl="0" indent="-342900">
              <a:buFont typeface="Courier New" panose="02070309020205020404" pitchFamily="49" charset="0"/>
              <a:buChar char="o"/>
            </a:pPr>
            <a:endParaRPr lang="en-GB" sz="100" dirty="0">
              <a:solidFill>
                <a:prstClr val="black"/>
              </a:solidFill>
              <a:latin typeface="Comic Sans MS" panose="030F0702030302020204" pitchFamily="66" charset="0"/>
            </a:endParaRPr>
          </a:p>
          <a:p>
            <a:pPr marL="342900" lvl="0" indent="-342900">
              <a:buFont typeface="Courier New" panose="02070309020205020404" pitchFamily="49" charset="0"/>
              <a:buChar char="o"/>
            </a:pPr>
            <a:endParaRPr lang="en-GB" sz="100" dirty="0">
              <a:solidFill>
                <a:prstClr val="black"/>
              </a:solidFill>
              <a:latin typeface="Comic Sans MS" panose="030F0702030302020204" pitchFamily="66" charset="0"/>
            </a:endParaRPr>
          </a:p>
        </p:txBody>
      </p:sp>
    </p:spTree>
    <p:extLst>
      <p:ext uri="{BB962C8B-B14F-4D97-AF65-F5344CB8AC3E}">
        <p14:creationId xmlns:p14="http://schemas.microsoft.com/office/powerpoint/2010/main" val="2981771151"/>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8">
                                            <p:txEl>
                                              <p:pRg st="2" end="2"/>
                                            </p:txEl>
                                          </p:spTgt>
                                        </p:tgtEl>
                                        <p:attrNameLst>
                                          <p:attrName>style.visibility</p:attrName>
                                        </p:attrNameLst>
                                      </p:cBhvr>
                                      <p:to>
                                        <p:strVal val="visible"/>
                                      </p:to>
                                    </p:set>
                                    <p:animEffect transition="in" filter="fade">
                                      <p:cBhvr>
                                        <p:cTn id="7" dur="1000"/>
                                        <p:tgtEl>
                                          <p:spTgt spid="8">
                                            <p:txEl>
                                              <p:pRg st="2" end="2"/>
                                            </p:txEl>
                                          </p:spTgt>
                                        </p:tgtEl>
                                      </p:cBhvr>
                                    </p:animEffect>
                                    <p:anim calcmode="lin" valueType="num">
                                      <p:cBhvr>
                                        <p:cTn id="8" dur="1000" fill="hold"/>
                                        <p:tgtEl>
                                          <p:spTgt spid="8">
                                            <p:txEl>
                                              <p:pRg st="2" end="2"/>
                                            </p:txEl>
                                          </p:spTgt>
                                        </p:tgtEl>
                                        <p:attrNameLst>
                                          <p:attrName>ppt_x</p:attrName>
                                        </p:attrNameLst>
                                      </p:cBhvr>
                                      <p:tavLst>
                                        <p:tav tm="0">
                                          <p:val>
                                            <p:strVal val="#ppt_x"/>
                                          </p:val>
                                        </p:tav>
                                        <p:tav tm="100000">
                                          <p:val>
                                            <p:strVal val="#ppt_x"/>
                                          </p:val>
                                        </p:tav>
                                      </p:tavLst>
                                    </p:anim>
                                    <p:anim calcmode="lin" valueType="num">
                                      <p:cBhvr>
                                        <p:cTn id="9" dur="1000" fill="hold"/>
                                        <p:tgtEl>
                                          <p:spTgt spid="8">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animEffect transition="in" filter="fade">
                                      <p:cBhvr>
                                        <p:cTn id="14" dur="1000"/>
                                        <p:tgtEl>
                                          <p:spTgt spid="9"/>
                                        </p:tgtEl>
                                      </p:cBhvr>
                                    </p:animEffect>
                                    <p:anim calcmode="lin" valueType="num">
                                      <p:cBhvr>
                                        <p:cTn id="15" dur="1000" fill="hold"/>
                                        <p:tgtEl>
                                          <p:spTgt spid="9"/>
                                        </p:tgtEl>
                                        <p:attrNameLst>
                                          <p:attrName>ppt_x</p:attrName>
                                        </p:attrNameLst>
                                      </p:cBhvr>
                                      <p:tavLst>
                                        <p:tav tm="0">
                                          <p:val>
                                            <p:strVal val="#ppt_x"/>
                                          </p:val>
                                        </p:tav>
                                        <p:tav tm="100000">
                                          <p:val>
                                            <p:strVal val="#ppt_x"/>
                                          </p:val>
                                        </p:tav>
                                      </p:tavLst>
                                    </p:anim>
                                    <p:anim calcmode="lin" valueType="num">
                                      <p:cBhvr>
                                        <p:cTn id="16"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10"/>
                                        </p:tgtEl>
                                        <p:attrNameLst>
                                          <p:attrName>style.visibility</p:attrName>
                                        </p:attrNameLst>
                                      </p:cBhvr>
                                      <p:to>
                                        <p:strVal val="visible"/>
                                      </p:to>
                                    </p:set>
                                    <p:animEffect transition="in" filter="fade">
                                      <p:cBhvr>
                                        <p:cTn id="21" dur="1000"/>
                                        <p:tgtEl>
                                          <p:spTgt spid="10"/>
                                        </p:tgtEl>
                                      </p:cBhvr>
                                    </p:animEffect>
                                    <p:anim calcmode="lin" valueType="num">
                                      <p:cBhvr>
                                        <p:cTn id="22" dur="1000" fill="hold"/>
                                        <p:tgtEl>
                                          <p:spTgt spid="10"/>
                                        </p:tgtEl>
                                        <p:attrNameLst>
                                          <p:attrName>ppt_x</p:attrName>
                                        </p:attrNameLst>
                                      </p:cBhvr>
                                      <p:tavLst>
                                        <p:tav tm="0">
                                          <p:val>
                                            <p:strVal val="#ppt_x"/>
                                          </p:val>
                                        </p:tav>
                                        <p:tav tm="100000">
                                          <p:val>
                                            <p:strVal val="#ppt_x"/>
                                          </p:val>
                                        </p:tav>
                                      </p:tavLst>
                                    </p:anim>
                                    <p:anim calcmode="lin" valueType="num">
                                      <p:cBhvr>
                                        <p:cTn id="23"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8">
                                            <p:txEl>
                                              <p:pRg st="17" end="17"/>
                                            </p:txEl>
                                          </p:spTgt>
                                        </p:tgtEl>
                                        <p:attrNameLst>
                                          <p:attrName>style.visibility</p:attrName>
                                        </p:attrNameLst>
                                      </p:cBhvr>
                                      <p:to>
                                        <p:strVal val="visible"/>
                                      </p:to>
                                    </p:set>
                                    <p:animEffect transition="in" filter="fade">
                                      <p:cBhvr>
                                        <p:cTn id="28" dur="1000"/>
                                        <p:tgtEl>
                                          <p:spTgt spid="8">
                                            <p:txEl>
                                              <p:pRg st="17" end="17"/>
                                            </p:txEl>
                                          </p:spTgt>
                                        </p:tgtEl>
                                      </p:cBhvr>
                                    </p:animEffect>
                                    <p:anim calcmode="lin" valueType="num">
                                      <p:cBhvr>
                                        <p:cTn id="29" dur="1000" fill="hold"/>
                                        <p:tgtEl>
                                          <p:spTgt spid="8">
                                            <p:txEl>
                                              <p:pRg st="17" end="17"/>
                                            </p:txEl>
                                          </p:spTgt>
                                        </p:tgtEl>
                                        <p:attrNameLst>
                                          <p:attrName>ppt_x</p:attrName>
                                        </p:attrNameLst>
                                      </p:cBhvr>
                                      <p:tavLst>
                                        <p:tav tm="0">
                                          <p:val>
                                            <p:strVal val="#ppt_x"/>
                                          </p:val>
                                        </p:tav>
                                        <p:tav tm="100000">
                                          <p:val>
                                            <p:strVal val="#ppt_x"/>
                                          </p:val>
                                        </p:tav>
                                      </p:tavLst>
                                    </p:anim>
                                    <p:anim calcmode="lin" valueType="num">
                                      <p:cBhvr>
                                        <p:cTn id="30" dur="1000" fill="hold"/>
                                        <p:tgtEl>
                                          <p:spTgt spid="8">
                                            <p:txEl>
                                              <p:pRg st="17" end="17"/>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4" name="Picture 2" descr="http://2.bp.blogspot.com/-CDMBVIPz9Uw/UG-1jX3gCtI/AAAAAAAACiU/SnBHs8A-fmE/s640/October+7.jpg"/>
          <p:cNvPicPr>
            <a:picLocks noChangeAspect="1" noChangeArrowheads="1"/>
          </p:cNvPicPr>
          <p:nvPr/>
        </p:nvPicPr>
        <p:blipFill rotWithShape="1">
          <a:blip r:embed="rId2">
            <a:extLst>
              <a:ext uri="{28A0092B-C50C-407E-A947-70E740481C1C}">
                <a14:useLocalDpi xmlns:a14="http://schemas.microsoft.com/office/drawing/2010/main" val="0"/>
              </a:ext>
            </a:extLst>
          </a:blip>
          <a:srcRect r="23500"/>
          <a:stretch/>
        </p:blipFill>
        <p:spPr bwMode="auto">
          <a:xfrm>
            <a:off x="0" y="0"/>
            <a:ext cx="9144000" cy="6919464"/>
          </a:xfrm>
          <a:prstGeom prst="rect">
            <a:avLst/>
          </a:prstGeom>
          <a:noFill/>
          <a:extLst>
            <a:ext uri="{909E8E84-426E-40DD-AFC4-6F175D3DCCD1}">
              <a14:hiddenFill xmlns:a14="http://schemas.microsoft.com/office/drawing/2010/main">
                <a:solidFill>
                  <a:srgbClr val="FFFFFF"/>
                </a:solidFill>
              </a14:hiddenFill>
            </a:ext>
          </a:extLst>
        </p:spPr>
      </p:pic>
      <p:sp>
        <p:nvSpPr>
          <p:cNvPr id="5" name="Rounded Rectangle 4"/>
          <p:cNvSpPr/>
          <p:nvPr/>
        </p:nvSpPr>
        <p:spPr>
          <a:xfrm>
            <a:off x="98856" y="125052"/>
            <a:ext cx="9017496" cy="6669360"/>
          </a:xfrm>
          <a:prstGeom prst="roundRect">
            <a:avLst/>
          </a:prstGeom>
          <a:solidFill>
            <a:srgbClr val="FFFFC1"/>
          </a:solidFill>
          <a:ln>
            <a:noFill/>
          </a:ln>
          <a:effectLst>
            <a:softEdge rad="317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15000"/>
              </a:lnSpc>
              <a:spcAft>
                <a:spcPts val="1000"/>
              </a:spcAft>
            </a:pPr>
            <a:endParaRPr lang="en-GB" sz="1600" dirty="0">
              <a:ea typeface="Calibri"/>
              <a:cs typeface="Times New Roman"/>
            </a:endParaRPr>
          </a:p>
        </p:txBody>
      </p:sp>
      <p:sp>
        <p:nvSpPr>
          <p:cNvPr id="6" name="TextBox 5"/>
          <p:cNvSpPr txBox="1"/>
          <p:nvPr/>
        </p:nvSpPr>
        <p:spPr>
          <a:xfrm>
            <a:off x="477888" y="548680"/>
            <a:ext cx="8208912" cy="6524863"/>
          </a:xfrm>
          <a:prstGeom prst="rect">
            <a:avLst/>
          </a:prstGeom>
          <a:noFill/>
        </p:spPr>
        <p:txBody>
          <a:bodyPr wrap="square" rtlCol="0">
            <a:spAutoFit/>
          </a:bodyPr>
          <a:lstStyle/>
          <a:p>
            <a:pPr marL="542925" algn="ctr"/>
            <a:r>
              <a:rPr lang="en-GB" sz="2400" dirty="0">
                <a:solidFill>
                  <a:schemeClr val="accent1">
                    <a:lumMod val="50000"/>
                  </a:schemeClr>
                </a:solidFill>
                <a:latin typeface="Comic Sans MS" panose="030F0702030302020204" pitchFamily="66" charset="0"/>
              </a:rPr>
              <a:t>Well, you could try to take control …</a:t>
            </a:r>
          </a:p>
          <a:p>
            <a:pPr marL="185738"/>
            <a:endParaRPr lang="en-GB" sz="1400" dirty="0">
              <a:solidFill>
                <a:schemeClr val="accent1">
                  <a:lumMod val="50000"/>
                </a:schemeClr>
              </a:solidFill>
              <a:latin typeface="Comic Sans MS" panose="030F0702030302020204" pitchFamily="66" charset="0"/>
            </a:endParaRPr>
          </a:p>
          <a:p>
            <a:pPr marL="457200" indent="-457200">
              <a:buFont typeface="Courier New" panose="02070309020205020404" pitchFamily="49" charset="0"/>
              <a:buChar char="o"/>
            </a:pPr>
            <a:r>
              <a:rPr lang="en-GB" sz="2300" dirty="0">
                <a:solidFill>
                  <a:schemeClr val="accent1">
                    <a:lumMod val="50000"/>
                  </a:schemeClr>
                </a:solidFill>
                <a:latin typeface="Comic Sans MS" panose="030F0702030302020204" pitchFamily="66" charset="0"/>
              </a:rPr>
              <a:t>Think about what sensory things are helpful and which ones are not and make lists.</a:t>
            </a:r>
          </a:p>
          <a:p>
            <a:pPr marL="457200" indent="-457200">
              <a:buFont typeface="Courier New" panose="02070309020205020404" pitchFamily="49" charset="0"/>
              <a:buChar char="o"/>
            </a:pPr>
            <a:endParaRPr lang="en-GB" sz="1400" dirty="0">
              <a:solidFill>
                <a:schemeClr val="accent1">
                  <a:lumMod val="50000"/>
                </a:schemeClr>
              </a:solidFill>
              <a:latin typeface="Comic Sans MS" panose="030F0702030302020204" pitchFamily="66" charset="0"/>
            </a:endParaRPr>
          </a:p>
          <a:p>
            <a:pPr marL="457200" indent="-457200">
              <a:buFont typeface="Courier New" panose="02070309020205020404" pitchFamily="49" charset="0"/>
              <a:buChar char="o"/>
            </a:pPr>
            <a:r>
              <a:rPr lang="en-GB" sz="2300" dirty="0">
                <a:solidFill>
                  <a:schemeClr val="accent1">
                    <a:lumMod val="50000"/>
                  </a:schemeClr>
                </a:solidFill>
                <a:latin typeface="Comic Sans MS" panose="030F0702030302020204" pitchFamily="66" charset="0"/>
              </a:rPr>
              <a:t>Tell people in your life about the things on your lists – the people you live with / teachers etc. </a:t>
            </a:r>
          </a:p>
          <a:p>
            <a:pPr marL="457200" indent="-457200">
              <a:buFont typeface="Courier New" panose="02070309020205020404" pitchFamily="49" charset="0"/>
              <a:buChar char="o"/>
            </a:pPr>
            <a:endParaRPr lang="en-GB" sz="1400" dirty="0">
              <a:solidFill>
                <a:schemeClr val="accent1">
                  <a:lumMod val="50000"/>
                </a:schemeClr>
              </a:solidFill>
              <a:latin typeface="Comic Sans MS" panose="030F0702030302020204" pitchFamily="66" charset="0"/>
            </a:endParaRPr>
          </a:p>
          <a:p>
            <a:pPr marL="457200" indent="-457200">
              <a:buFont typeface="Courier New" panose="02070309020205020404" pitchFamily="49" charset="0"/>
              <a:buChar char="o"/>
            </a:pPr>
            <a:r>
              <a:rPr lang="en-GB" sz="2300" dirty="0">
                <a:solidFill>
                  <a:schemeClr val="accent1">
                    <a:lumMod val="50000"/>
                  </a:schemeClr>
                </a:solidFill>
                <a:latin typeface="Comic Sans MS" panose="030F0702030302020204" pitchFamily="66" charset="0"/>
              </a:rPr>
              <a:t>Ask someone who is close to you to help you make a sensory box – this could be a box or a bag containing small things that you like the sensation of - a feather, a piece of fur fabric, </a:t>
            </a:r>
            <a:r>
              <a:rPr lang="en-GB" sz="2300" dirty="0" err="1">
                <a:solidFill>
                  <a:schemeClr val="accent1">
                    <a:lumMod val="50000"/>
                  </a:schemeClr>
                </a:solidFill>
                <a:latin typeface="Comic Sans MS" panose="030F0702030302020204" pitchFamily="66" charset="0"/>
              </a:rPr>
              <a:t>Blu</a:t>
            </a:r>
            <a:r>
              <a:rPr lang="en-GB" sz="2300" dirty="0">
                <a:solidFill>
                  <a:schemeClr val="accent1">
                    <a:lumMod val="50000"/>
                  </a:schemeClr>
                </a:solidFill>
                <a:latin typeface="Comic Sans MS" panose="030F0702030302020204" pitchFamily="66" charset="0"/>
              </a:rPr>
              <a:t> Tack, a ‘</a:t>
            </a:r>
            <a:r>
              <a:rPr lang="en-GB" sz="2300" dirty="0" err="1">
                <a:solidFill>
                  <a:schemeClr val="accent1">
                    <a:lumMod val="50000"/>
                  </a:schemeClr>
                </a:solidFill>
                <a:latin typeface="Comic Sans MS" panose="030F0702030302020204" pitchFamily="66" charset="0"/>
              </a:rPr>
              <a:t>clicky</a:t>
            </a:r>
            <a:r>
              <a:rPr lang="en-GB" sz="2300" dirty="0">
                <a:solidFill>
                  <a:schemeClr val="accent1">
                    <a:lumMod val="50000"/>
                  </a:schemeClr>
                </a:solidFill>
                <a:latin typeface="Comic Sans MS" panose="030F0702030302020204" pitchFamily="66" charset="0"/>
              </a:rPr>
              <a:t>’ fidget toy, strong mints, a chew necklace, a lavender bag, hand cream etc.; use them when you feel you need to.</a:t>
            </a:r>
          </a:p>
          <a:p>
            <a:endParaRPr lang="en-GB" sz="1400" dirty="0">
              <a:solidFill>
                <a:schemeClr val="accent1">
                  <a:lumMod val="50000"/>
                </a:schemeClr>
              </a:solidFill>
              <a:latin typeface="Comic Sans MS" panose="030F0702030302020204" pitchFamily="66" charset="0"/>
            </a:endParaRPr>
          </a:p>
          <a:p>
            <a:pPr marL="457200" indent="-457200">
              <a:buFont typeface="Courier New" panose="02070309020205020404" pitchFamily="49" charset="0"/>
              <a:buChar char="o"/>
            </a:pPr>
            <a:r>
              <a:rPr lang="en-GB" sz="2300" dirty="0">
                <a:solidFill>
                  <a:schemeClr val="accent1">
                    <a:lumMod val="50000"/>
                  </a:schemeClr>
                </a:solidFill>
                <a:latin typeface="Comic Sans MS" panose="030F0702030302020204" pitchFamily="66" charset="0"/>
              </a:rPr>
              <a:t>Some people find things like ‘wobble cushions’ helpful – you can sit on them, put them behind your back or even under your feet; the sensation might help how you feel.</a:t>
            </a:r>
          </a:p>
          <a:p>
            <a:pPr marL="457200" indent="-457200">
              <a:buFont typeface="Courier New" panose="02070309020205020404" pitchFamily="49" charset="0"/>
              <a:buChar char="o"/>
            </a:pPr>
            <a:endParaRPr lang="en-GB" sz="2300" dirty="0">
              <a:latin typeface="Comic Sans MS" panose="030F0702030302020204" pitchFamily="66" charset="0"/>
            </a:endParaRPr>
          </a:p>
          <a:p>
            <a:pPr marL="457200" indent="-457200">
              <a:buFont typeface="Courier New" panose="02070309020205020404" pitchFamily="49" charset="0"/>
              <a:buChar char="o"/>
            </a:pPr>
            <a:endParaRPr lang="en-GB" sz="1600" dirty="0">
              <a:latin typeface="Comic Sans MS" panose="030F0702030302020204" pitchFamily="66" charset="0"/>
            </a:endParaRPr>
          </a:p>
        </p:txBody>
      </p:sp>
    </p:spTree>
    <p:extLst>
      <p:ext uri="{BB962C8B-B14F-4D97-AF65-F5344CB8AC3E}">
        <p14:creationId xmlns:p14="http://schemas.microsoft.com/office/powerpoint/2010/main" val="108002442"/>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nodePh="1">
                                  <p:stCondLst>
                                    <p:cond delay="0"/>
                                  </p:stCondLst>
                                  <p:endCondLst>
                                    <p:cond evt="begin" delay="0">
                                      <p:tn val="5"/>
                                    </p:cond>
                                  </p:end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6">
                                            <p:txEl>
                                              <p:pRg st="2" end="2"/>
                                            </p:txEl>
                                          </p:spTgt>
                                        </p:tgtEl>
                                        <p:attrNameLst>
                                          <p:attrName>style.visibility</p:attrName>
                                        </p:attrNameLst>
                                      </p:cBhvr>
                                      <p:to>
                                        <p:strVal val="visible"/>
                                      </p:to>
                                    </p:set>
                                    <p:animEffect transition="in" filter="fade">
                                      <p:cBhvr>
                                        <p:cTn id="14" dur="1000"/>
                                        <p:tgtEl>
                                          <p:spTgt spid="6">
                                            <p:txEl>
                                              <p:pRg st="2" end="2"/>
                                            </p:txEl>
                                          </p:spTgt>
                                        </p:tgtEl>
                                      </p:cBhvr>
                                    </p:animEffect>
                                    <p:anim calcmode="lin" valueType="num">
                                      <p:cBhvr>
                                        <p:cTn id="15" dur="1000" fill="hold"/>
                                        <p:tgtEl>
                                          <p:spTgt spid="6">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6">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6">
                                            <p:txEl>
                                              <p:pRg st="4" end="4"/>
                                            </p:txEl>
                                          </p:spTgt>
                                        </p:tgtEl>
                                        <p:attrNameLst>
                                          <p:attrName>style.visibility</p:attrName>
                                        </p:attrNameLst>
                                      </p:cBhvr>
                                      <p:to>
                                        <p:strVal val="visible"/>
                                      </p:to>
                                    </p:set>
                                    <p:animEffect transition="in" filter="fade">
                                      <p:cBhvr>
                                        <p:cTn id="21" dur="1000"/>
                                        <p:tgtEl>
                                          <p:spTgt spid="6">
                                            <p:txEl>
                                              <p:pRg st="4" end="4"/>
                                            </p:txEl>
                                          </p:spTgt>
                                        </p:tgtEl>
                                      </p:cBhvr>
                                    </p:animEffect>
                                    <p:anim calcmode="lin" valueType="num">
                                      <p:cBhvr>
                                        <p:cTn id="22" dur="1000" fill="hold"/>
                                        <p:tgtEl>
                                          <p:spTgt spid="6">
                                            <p:txEl>
                                              <p:pRg st="4" end="4"/>
                                            </p:txEl>
                                          </p:spTgt>
                                        </p:tgtEl>
                                        <p:attrNameLst>
                                          <p:attrName>ppt_x</p:attrName>
                                        </p:attrNameLst>
                                      </p:cBhvr>
                                      <p:tavLst>
                                        <p:tav tm="0">
                                          <p:val>
                                            <p:strVal val="#ppt_x"/>
                                          </p:val>
                                        </p:tav>
                                        <p:tav tm="100000">
                                          <p:val>
                                            <p:strVal val="#ppt_x"/>
                                          </p:val>
                                        </p:tav>
                                      </p:tavLst>
                                    </p:anim>
                                    <p:anim calcmode="lin" valueType="num">
                                      <p:cBhvr>
                                        <p:cTn id="23" dur="1000" fill="hold"/>
                                        <p:tgtEl>
                                          <p:spTgt spid="6">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6">
                                            <p:txEl>
                                              <p:pRg st="6" end="6"/>
                                            </p:txEl>
                                          </p:spTgt>
                                        </p:tgtEl>
                                        <p:attrNameLst>
                                          <p:attrName>style.visibility</p:attrName>
                                        </p:attrNameLst>
                                      </p:cBhvr>
                                      <p:to>
                                        <p:strVal val="visible"/>
                                      </p:to>
                                    </p:set>
                                    <p:animEffect transition="in" filter="fade">
                                      <p:cBhvr>
                                        <p:cTn id="28" dur="1000"/>
                                        <p:tgtEl>
                                          <p:spTgt spid="6">
                                            <p:txEl>
                                              <p:pRg st="6" end="6"/>
                                            </p:txEl>
                                          </p:spTgt>
                                        </p:tgtEl>
                                      </p:cBhvr>
                                    </p:animEffect>
                                    <p:anim calcmode="lin" valueType="num">
                                      <p:cBhvr>
                                        <p:cTn id="29" dur="1000" fill="hold"/>
                                        <p:tgtEl>
                                          <p:spTgt spid="6">
                                            <p:txEl>
                                              <p:pRg st="6" end="6"/>
                                            </p:txEl>
                                          </p:spTgt>
                                        </p:tgtEl>
                                        <p:attrNameLst>
                                          <p:attrName>ppt_x</p:attrName>
                                        </p:attrNameLst>
                                      </p:cBhvr>
                                      <p:tavLst>
                                        <p:tav tm="0">
                                          <p:val>
                                            <p:strVal val="#ppt_x"/>
                                          </p:val>
                                        </p:tav>
                                        <p:tav tm="100000">
                                          <p:val>
                                            <p:strVal val="#ppt_x"/>
                                          </p:val>
                                        </p:tav>
                                      </p:tavLst>
                                    </p:anim>
                                    <p:anim calcmode="lin" valueType="num">
                                      <p:cBhvr>
                                        <p:cTn id="30" dur="1000" fill="hold"/>
                                        <p:tgtEl>
                                          <p:spTgt spid="6">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6">
                                            <p:txEl>
                                              <p:pRg st="8" end="8"/>
                                            </p:txEl>
                                          </p:spTgt>
                                        </p:tgtEl>
                                        <p:attrNameLst>
                                          <p:attrName>style.visibility</p:attrName>
                                        </p:attrNameLst>
                                      </p:cBhvr>
                                      <p:to>
                                        <p:strVal val="visible"/>
                                      </p:to>
                                    </p:set>
                                    <p:animEffect transition="in" filter="fade">
                                      <p:cBhvr>
                                        <p:cTn id="35" dur="1000"/>
                                        <p:tgtEl>
                                          <p:spTgt spid="6">
                                            <p:txEl>
                                              <p:pRg st="8" end="8"/>
                                            </p:txEl>
                                          </p:spTgt>
                                        </p:tgtEl>
                                      </p:cBhvr>
                                    </p:animEffect>
                                    <p:anim calcmode="lin" valueType="num">
                                      <p:cBhvr>
                                        <p:cTn id="36" dur="1000" fill="hold"/>
                                        <p:tgtEl>
                                          <p:spTgt spid="6">
                                            <p:txEl>
                                              <p:pRg st="8" end="8"/>
                                            </p:txEl>
                                          </p:spTgt>
                                        </p:tgtEl>
                                        <p:attrNameLst>
                                          <p:attrName>ppt_x</p:attrName>
                                        </p:attrNameLst>
                                      </p:cBhvr>
                                      <p:tavLst>
                                        <p:tav tm="0">
                                          <p:val>
                                            <p:strVal val="#ppt_x"/>
                                          </p:val>
                                        </p:tav>
                                        <p:tav tm="100000">
                                          <p:val>
                                            <p:strVal val="#ppt_x"/>
                                          </p:val>
                                        </p:tav>
                                      </p:tavLst>
                                    </p:anim>
                                    <p:anim calcmode="lin" valueType="num">
                                      <p:cBhvr>
                                        <p:cTn id="37" dur="1000" fill="hold"/>
                                        <p:tgtEl>
                                          <p:spTgt spid="6">
                                            <p:txEl>
                                              <p:pRg st="8" end="8"/>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4" name="Picture 2" descr="http://2.bp.blogspot.com/-CDMBVIPz9Uw/UG-1jX3gCtI/AAAAAAAACiU/SnBHs8A-fmE/s640/October+7.jpg"/>
          <p:cNvPicPr>
            <a:picLocks noChangeAspect="1" noChangeArrowheads="1"/>
          </p:cNvPicPr>
          <p:nvPr/>
        </p:nvPicPr>
        <p:blipFill rotWithShape="1">
          <a:blip r:embed="rId2">
            <a:extLst>
              <a:ext uri="{28A0092B-C50C-407E-A947-70E740481C1C}">
                <a14:useLocalDpi xmlns:a14="http://schemas.microsoft.com/office/drawing/2010/main" val="0"/>
              </a:ext>
            </a:extLst>
          </a:blip>
          <a:srcRect r="23500"/>
          <a:stretch/>
        </p:blipFill>
        <p:spPr bwMode="auto">
          <a:xfrm>
            <a:off x="0" y="0"/>
            <a:ext cx="9144000" cy="6919464"/>
          </a:xfrm>
          <a:prstGeom prst="rect">
            <a:avLst/>
          </a:prstGeom>
          <a:noFill/>
          <a:extLst>
            <a:ext uri="{909E8E84-426E-40DD-AFC4-6F175D3DCCD1}">
              <a14:hiddenFill xmlns:a14="http://schemas.microsoft.com/office/drawing/2010/main">
                <a:solidFill>
                  <a:srgbClr val="FFFFFF"/>
                </a:solidFill>
              </a14:hiddenFill>
            </a:ext>
          </a:extLst>
        </p:spPr>
      </p:pic>
      <p:sp>
        <p:nvSpPr>
          <p:cNvPr id="5" name="Rounded Rectangle 4"/>
          <p:cNvSpPr/>
          <p:nvPr/>
        </p:nvSpPr>
        <p:spPr>
          <a:xfrm>
            <a:off x="126504" y="125052"/>
            <a:ext cx="9017496" cy="6669360"/>
          </a:xfrm>
          <a:prstGeom prst="roundRect">
            <a:avLst/>
          </a:prstGeom>
          <a:solidFill>
            <a:srgbClr val="FFFFC1"/>
          </a:solidFill>
          <a:ln>
            <a:noFill/>
          </a:ln>
          <a:effectLst>
            <a:softEdge rad="317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15000"/>
              </a:lnSpc>
              <a:spcAft>
                <a:spcPts val="1000"/>
              </a:spcAft>
            </a:pPr>
            <a:endParaRPr lang="en-GB" sz="1600" dirty="0">
              <a:ea typeface="Calibri"/>
              <a:cs typeface="Times New Roman"/>
            </a:endParaRPr>
          </a:p>
        </p:txBody>
      </p:sp>
      <p:sp>
        <p:nvSpPr>
          <p:cNvPr id="6" name="TextBox 5"/>
          <p:cNvSpPr txBox="1"/>
          <p:nvPr/>
        </p:nvSpPr>
        <p:spPr>
          <a:xfrm>
            <a:off x="530796" y="89578"/>
            <a:ext cx="8208912" cy="6740307"/>
          </a:xfrm>
          <a:prstGeom prst="rect">
            <a:avLst/>
          </a:prstGeom>
          <a:noFill/>
        </p:spPr>
        <p:txBody>
          <a:bodyPr wrap="square" rtlCol="0">
            <a:spAutoFit/>
          </a:bodyPr>
          <a:lstStyle/>
          <a:p>
            <a:pPr marL="185738"/>
            <a:endParaRPr lang="en-GB" sz="2200" dirty="0">
              <a:solidFill>
                <a:schemeClr val="accent1">
                  <a:lumMod val="50000"/>
                </a:schemeClr>
              </a:solidFill>
              <a:latin typeface="Comic Sans MS" panose="030F0702030302020204" pitchFamily="66" charset="0"/>
            </a:endParaRPr>
          </a:p>
          <a:p>
            <a:pPr marL="457200" indent="-457200">
              <a:buFont typeface="Courier New" panose="02070309020205020404" pitchFamily="49" charset="0"/>
              <a:buChar char="o"/>
            </a:pPr>
            <a:r>
              <a:rPr lang="en-GB" sz="2200" dirty="0">
                <a:solidFill>
                  <a:schemeClr val="accent1">
                    <a:lumMod val="50000"/>
                  </a:schemeClr>
                </a:solidFill>
                <a:latin typeface="Comic Sans MS" panose="030F0702030302020204" pitchFamily="66" charset="0"/>
              </a:rPr>
              <a:t>Try using warm (microwaveable) wheat bags and / or sucking on ice chips as the change in temperature may help how you feel.</a:t>
            </a:r>
          </a:p>
          <a:p>
            <a:pPr marL="457200" indent="-457200">
              <a:buFont typeface="Courier New" panose="02070309020205020404" pitchFamily="49" charset="0"/>
              <a:buChar char="o"/>
            </a:pPr>
            <a:endParaRPr lang="en-GB" sz="1600" dirty="0">
              <a:solidFill>
                <a:schemeClr val="accent1">
                  <a:lumMod val="50000"/>
                </a:schemeClr>
              </a:solidFill>
              <a:latin typeface="Comic Sans MS" panose="030F0702030302020204" pitchFamily="66" charset="0"/>
            </a:endParaRPr>
          </a:p>
          <a:p>
            <a:pPr marL="457200" indent="-457200">
              <a:buFont typeface="Courier New" panose="02070309020205020404" pitchFamily="49" charset="0"/>
              <a:buChar char="o"/>
            </a:pPr>
            <a:r>
              <a:rPr lang="en-GB" sz="2200" dirty="0">
                <a:solidFill>
                  <a:schemeClr val="accent1">
                    <a:lumMod val="50000"/>
                  </a:schemeClr>
                </a:solidFill>
                <a:latin typeface="Comic Sans MS" panose="030F0702030302020204" pitchFamily="66" charset="0"/>
              </a:rPr>
              <a:t>‘Weighted vests’ / ‘weighted blankets’ may also help and make you feel more settled. (It is recommended that you get fitted for a weighted vest by an occupational therapist as the weight of the vest in comparison to your body needs to be considered – in case it’s too heavy for you).</a:t>
            </a:r>
          </a:p>
          <a:p>
            <a:pPr marL="457200" indent="-457200">
              <a:buFont typeface="Courier New" panose="02070309020205020404" pitchFamily="49" charset="0"/>
              <a:buChar char="o"/>
            </a:pPr>
            <a:endParaRPr lang="en-GB" sz="1600" dirty="0">
              <a:solidFill>
                <a:schemeClr val="accent1">
                  <a:lumMod val="50000"/>
                </a:schemeClr>
              </a:solidFill>
              <a:latin typeface="Comic Sans MS" panose="030F0702030302020204" pitchFamily="66" charset="0"/>
            </a:endParaRPr>
          </a:p>
          <a:p>
            <a:pPr marL="457200" indent="-457200">
              <a:buFont typeface="Courier New" panose="02070309020205020404" pitchFamily="49" charset="0"/>
              <a:buChar char="o"/>
            </a:pPr>
            <a:r>
              <a:rPr lang="en-GB" sz="2200" dirty="0">
                <a:solidFill>
                  <a:schemeClr val="accent1">
                    <a:lumMod val="50000"/>
                  </a:schemeClr>
                </a:solidFill>
                <a:latin typeface="Comic Sans MS" panose="030F0702030302020204" pitchFamily="66" charset="0"/>
              </a:rPr>
              <a:t>If there are sensory things that you find difficult but are out of your control, then try to distract yourself from them. You could:</a:t>
            </a:r>
          </a:p>
          <a:p>
            <a:pPr marL="625475" indent="-184150">
              <a:buFont typeface="Arial" panose="020B0604020202020204" pitchFamily="34" charset="0"/>
              <a:buChar char="•"/>
            </a:pPr>
            <a:r>
              <a:rPr lang="en-GB" sz="2200" dirty="0">
                <a:solidFill>
                  <a:schemeClr val="accent1">
                    <a:lumMod val="50000"/>
                  </a:schemeClr>
                </a:solidFill>
                <a:latin typeface="Comic Sans MS" panose="030F0702030302020204" pitchFamily="66" charset="0"/>
              </a:rPr>
              <a:t>Move away from them if possible</a:t>
            </a:r>
          </a:p>
          <a:p>
            <a:pPr marL="625475" indent="-184150">
              <a:buFont typeface="Arial" panose="020B0604020202020204" pitchFamily="34" charset="0"/>
              <a:buChar char="•"/>
            </a:pPr>
            <a:r>
              <a:rPr lang="en-GB" sz="2200" dirty="0">
                <a:solidFill>
                  <a:schemeClr val="accent1">
                    <a:lumMod val="50000"/>
                  </a:schemeClr>
                </a:solidFill>
                <a:latin typeface="Comic Sans MS" panose="030F0702030302020204" pitchFamily="66" charset="0"/>
              </a:rPr>
              <a:t>Use ear defenders</a:t>
            </a:r>
          </a:p>
          <a:p>
            <a:pPr marL="625475" indent="-184150">
              <a:buFont typeface="Arial" panose="020B0604020202020204" pitchFamily="34" charset="0"/>
              <a:buChar char="•"/>
            </a:pPr>
            <a:r>
              <a:rPr lang="en-GB" sz="2200" dirty="0">
                <a:solidFill>
                  <a:schemeClr val="accent1">
                    <a:lumMod val="50000"/>
                  </a:schemeClr>
                </a:solidFill>
                <a:latin typeface="Comic Sans MS" panose="030F0702030302020204" pitchFamily="66" charset="0"/>
              </a:rPr>
              <a:t>Listen to music through headphones</a:t>
            </a:r>
          </a:p>
          <a:p>
            <a:pPr marL="625475" indent="-184150">
              <a:buFont typeface="Arial" panose="020B0604020202020204" pitchFamily="34" charset="0"/>
              <a:buChar char="•"/>
            </a:pPr>
            <a:r>
              <a:rPr lang="en-GB" sz="2200" dirty="0">
                <a:solidFill>
                  <a:schemeClr val="accent1">
                    <a:lumMod val="50000"/>
                  </a:schemeClr>
                </a:solidFill>
                <a:latin typeface="Comic Sans MS" panose="030F0702030302020204" pitchFamily="66" charset="0"/>
              </a:rPr>
              <a:t>Use your sensory box</a:t>
            </a:r>
          </a:p>
          <a:p>
            <a:pPr marL="457200" indent="-457200">
              <a:buFont typeface="Courier New" panose="02070309020205020404" pitchFamily="49" charset="0"/>
              <a:buChar char="o"/>
            </a:pPr>
            <a:endParaRPr lang="en-GB" dirty="0">
              <a:latin typeface="Comic Sans MS" panose="030F0702030302020204" pitchFamily="66" charset="0"/>
            </a:endParaRPr>
          </a:p>
        </p:txBody>
      </p:sp>
    </p:spTree>
    <p:extLst>
      <p:ext uri="{BB962C8B-B14F-4D97-AF65-F5344CB8AC3E}">
        <p14:creationId xmlns:p14="http://schemas.microsoft.com/office/powerpoint/2010/main" val="2784375098"/>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6">
                                            <p:txEl>
                                              <p:pRg st="1" end="1"/>
                                            </p:txEl>
                                          </p:spTgt>
                                        </p:tgtEl>
                                        <p:attrNameLst>
                                          <p:attrName>style.visibility</p:attrName>
                                        </p:attrNameLst>
                                      </p:cBhvr>
                                      <p:to>
                                        <p:strVal val="visible"/>
                                      </p:to>
                                    </p:set>
                                    <p:animEffect transition="in" filter="fade">
                                      <p:cBhvr>
                                        <p:cTn id="7" dur="1000"/>
                                        <p:tgtEl>
                                          <p:spTgt spid="6">
                                            <p:txEl>
                                              <p:pRg st="1" end="1"/>
                                            </p:txEl>
                                          </p:spTgt>
                                        </p:tgtEl>
                                      </p:cBhvr>
                                    </p:animEffect>
                                    <p:anim calcmode="lin" valueType="num">
                                      <p:cBhvr>
                                        <p:cTn id="8" dur="1000" fill="hold"/>
                                        <p:tgtEl>
                                          <p:spTgt spid="6">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6">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6">
                                            <p:txEl>
                                              <p:pRg st="3" end="3"/>
                                            </p:txEl>
                                          </p:spTgt>
                                        </p:tgtEl>
                                        <p:attrNameLst>
                                          <p:attrName>style.visibility</p:attrName>
                                        </p:attrNameLst>
                                      </p:cBhvr>
                                      <p:to>
                                        <p:strVal val="visible"/>
                                      </p:to>
                                    </p:set>
                                    <p:animEffect transition="in" filter="fade">
                                      <p:cBhvr>
                                        <p:cTn id="14" dur="1000"/>
                                        <p:tgtEl>
                                          <p:spTgt spid="6">
                                            <p:txEl>
                                              <p:pRg st="3" end="3"/>
                                            </p:txEl>
                                          </p:spTgt>
                                        </p:tgtEl>
                                      </p:cBhvr>
                                    </p:animEffect>
                                    <p:anim calcmode="lin" valueType="num">
                                      <p:cBhvr>
                                        <p:cTn id="15" dur="1000" fill="hold"/>
                                        <p:tgtEl>
                                          <p:spTgt spid="6">
                                            <p:txEl>
                                              <p:pRg st="3" end="3"/>
                                            </p:txEl>
                                          </p:spTgt>
                                        </p:tgtEl>
                                        <p:attrNameLst>
                                          <p:attrName>ppt_x</p:attrName>
                                        </p:attrNameLst>
                                      </p:cBhvr>
                                      <p:tavLst>
                                        <p:tav tm="0">
                                          <p:val>
                                            <p:strVal val="#ppt_x"/>
                                          </p:val>
                                        </p:tav>
                                        <p:tav tm="100000">
                                          <p:val>
                                            <p:strVal val="#ppt_x"/>
                                          </p:val>
                                        </p:tav>
                                      </p:tavLst>
                                    </p:anim>
                                    <p:anim calcmode="lin" valueType="num">
                                      <p:cBhvr>
                                        <p:cTn id="16" dur="1000" fill="hold"/>
                                        <p:tgtEl>
                                          <p:spTgt spid="6">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nodePh="1">
                                  <p:stCondLst>
                                    <p:cond delay="0"/>
                                  </p:stCondLst>
                                  <p:endCondLst>
                                    <p:cond evt="begin" delay="0">
                                      <p:tn val="19"/>
                                    </p:cond>
                                  </p:endCondLst>
                                  <p:childTnLst>
                                    <p:set>
                                      <p:cBhvr>
                                        <p:cTn id="20" dur="1" fill="hold">
                                          <p:stCondLst>
                                            <p:cond delay="0"/>
                                          </p:stCondLst>
                                        </p:cTn>
                                        <p:tgtEl>
                                          <p:spTgt spid="5">
                                            <p:txEl>
                                              <p:pRg st="0" end="0"/>
                                            </p:txEl>
                                          </p:spTgt>
                                        </p:tgtEl>
                                        <p:attrNameLst>
                                          <p:attrName>style.visibility</p:attrName>
                                        </p:attrNameLst>
                                      </p:cBhvr>
                                      <p:to>
                                        <p:strVal val="visible"/>
                                      </p:to>
                                    </p:set>
                                    <p:animEffect transition="in" filter="fade">
                                      <p:cBhvr>
                                        <p:cTn id="21" dur="1000"/>
                                        <p:tgtEl>
                                          <p:spTgt spid="5">
                                            <p:txEl>
                                              <p:pRg st="0" end="0"/>
                                            </p:txEl>
                                          </p:spTgt>
                                        </p:tgtEl>
                                      </p:cBhvr>
                                    </p:animEffect>
                                    <p:anim calcmode="lin" valueType="num">
                                      <p:cBhvr>
                                        <p:cTn id="22"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23"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6">
                                            <p:txEl>
                                              <p:pRg st="5" end="5"/>
                                            </p:txEl>
                                          </p:spTgt>
                                        </p:tgtEl>
                                        <p:attrNameLst>
                                          <p:attrName>style.visibility</p:attrName>
                                        </p:attrNameLst>
                                      </p:cBhvr>
                                      <p:to>
                                        <p:strVal val="visible"/>
                                      </p:to>
                                    </p:set>
                                    <p:animEffect transition="in" filter="fade">
                                      <p:cBhvr>
                                        <p:cTn id="28" dur="1000"/>
                                        <p:tgtEl>
                                          <p:spTgt spid="6">
                                            <p:txEl>
                                              <p:pRg st="5" end="5"/>
                                            </p:txEl>
                                          </p:spTgt>
                                        </p:tgtEl>
                                      </p:cBhvr>
                                    </p:animEffect>
                                    <p:anim calcmode="lin" valueType="num">
                                      <p:cBhvr>
                                        <p:cTn id="29" dur="1000" fill="hold"/>
                                        <p:tgtEl>
                                          <p:spTgt spid="6">
                                            <p:txEl>
                                              <p:pRg st="5" end="5"/>
                                            </p:txEl>
                                          </p:spTgt>
                                        </p:tgtEl>
                                        <p:attrNameLst>
                                          <p:attrName>ppt_x</p:attrName>
                                        </p:attrNameLst>
                                      </p:cBhvr>
                                      <p:tavLst>
                                        <p:tav tm="0">
                                          <p:val>
                                            <p:strVal val="#ppt_x"/>
                                          </p:val>
                                        </p:tav>
                                        <p:tav tm="100000">
                                          <p:val>
                                            <p:strVal val="#ppt_x"/>
                                          </p:val>
                                        </p:tav>
                                      </p:tavLst>
                                    </p:anim>
                                    <p:anim calcmode="lin" valueType="num">
                                      <p:cBhvr>
                                        <p:cTn id="30" dur="1000" fill="hold"/>
                                        <p:tgtEl>
                                          <p:spTgt spid="6">
                                            <p:txEl>
                                              <p:pRg st="5" end="5"/>
                                            </p:txEl>
                                          </p:spTgt>
                                        </p:tgtEl>
                                        <p:attrNameLst>
                                          <p:attrName>ppt_y</p:attrName>
                                        </p:attrNameLst>
                                      </p:cBhvr>
                                      <p:tavLst>
                                        <p:tav tm="0">
                                          <p:val>
                                            <p:strVal val="#ppt_y+.1"/>
                                          </p:val>
                                        </p:tav>
                                        <p:tav tm="100000">
                                          <p:val>
                                            <p:strVal val="#ppt_y"/>
                                          </p:val>
                                        </p:tav>
                                      </p:tavLst>
                                    </p:anim>
                                  </p:childTnLst>
                                </p:cTn>
                              </p:par>
                              <p:par>
                                <p:cTn id="31" presetID="42" presetClass="entr" presetSubtype="0" fill="hold" nodeType="withEffect">
                                  <p:stCondLst>
                                    <p:cond delay="0"/>
                                  </p:stCondLst>
                                  <p:childTnLst>
                                    <p:set>
                                      <p:cBhvr>
                                        <p:cTn id="32" dur="1" fill="hold">
                                          <p:stCondLst>
                                            <p:cond delay="0"/>
                                          </p:stCondLst>
                                        </p:cTn>
                                        <p:tgtEl>
                                          <p:spTgt spid="6">
                                            <p:txEl>
                                              <p:pRg st="6" end="6"/>
                                            </p:txEl>
                                          </p:spTgt>
                                        </p:tgtEl>
                                        <p:attrNameLst>
                                          <p:attrName>style.visibility</p:attrName>
                                        </p:attrNameLst>
                                      </p:cBhvr>
                                      <p:to>
                                        <p:strVal val="visible"/>
                                      </p:to>
                                    </p:set>
                                    <p:animEffect transition="in" filter="fade">
                                      <p:cBhvr>
                                        <p:cTn id="33" dur="1000"/>
                                        <p:tgtEl>
                                          <p:spTgt spid="6">
                                            <p:txEl>
                                              <p:pRg st="6" end="6"/>
                                            </p:txEl>
                                          </p:spTgt>
                                        </p:tgtEl>
                                      </p:cBhvr>
                                    </p:animEffect>
                                    <p:anim calcmode="lin" valueType="num">
                                      <p:cBhvr>
                                        <p:cTn id="34" dur="1000" fill="hold"/>
                                        <p:tgtEl>
                                          <p:spTgt spid="6">
                                            <p:txEl>
                                              <p:pRg st="6" end="6"/>
                                            </p:txEl>
                                          </p:spTgt>
                                        </p:tgtEl>
                                        <p:attrNameLst>
                                          <p:attrName>ppt_x</p:attrName>
                                        </p:attrNameLst>
                                      </p:cBhvr>
                                      <p:tavLst>
                                        <p:tav tm="0">
                                          <p:val>
                                            <p:strVal val="#ppt_x"/>
                                          </p:val>
                                        </p:tav>
                                        <p:tav tm="100000">
                                          <p:val>
                                            <p:strVal val="#ppt_x"/>
                                          </p:val>
                                        </p:tav>
                                      </p:tavLst>
                                    </p:anim>
                                    <p:anim calcmode="lin" valueType="num">
                                      <p:cBhvr>
                                        <p:cTn id="35" dur="1000" fill="hold"/>
                                        <p:tgtEl>
                                          <p:spTgt spid="6">
                                            <p:txEl>
                                              <p:pRg st="6" end="6"/>
                                            </p:txEl>
                                          </p:spTgt>
                                        </p:tgtEl>
                                        <p:attrNameLst>
                                          <p:attrName>ppt_y</p:attrName>
                                        </p:attrNameLst>
                                      </p:cBhvr>
                                      <p:tavLst>
                                        <p:tav tm="0">
                                          <p:val>
                                            <p:strVal val="#ppt_y+.1"/>
                                          </p:val>
                                        </p:tav>
                                        <p:tav tm="100000">
                                          <p:val>
                                            <p:strVal val="#ppt_y"/>
                                          </p:val>
                                        </p:tav>
                                      </p:tavLst>
                                    </p:anim>
                                  </p:childTnLst>
                                </p:cTn>
                              </p:par>
                              <p:par>
                                <p:cTn id="36" presetID="42" presetClass="entr" presetSubtype="0" fill="hold" nodeType="withEffect">
                                  <p:stCondLst>
                                    <p:cond delay="0"/>
                                  </p:stCondLst>
                                  <p:childTnLst>
                                    <p:set>
                                      <p:cBhvr>
                                        <p:cTn id="37" dur="1" fill="hold">
                                          <p:stCondLst>
                                            <p:cond delay="0"/>
                                          </p:stCondLst>
                                        </p:cTn>
                                        <p:tgtEl>
                                          <p:spTgt spid="6">
                                            <p:txEl>
                                              <p:pRg st="7" end="7"/>
                                            </p:txEl>
                                          </p:spTgt>
                                        </p:tgtEl>
                                        <p:attrNameLst>
                                          <p:attrName>style.visibility</p:attrName>
                                        </p:attrNameLst>
                                      </p:cBhvr>
                                      <p:to>
                                        <p:strVal val="visible"/>
                                      </p:to>
                                    </p:set>
                                    <p:animEffect transition="in" filter="fade">
                                      <p:cBhvr>
                                        <p:cTn id="38" dur="1000"/>
                                        <p:tgtEl>
                                          <p:spTgt spid="6">
                                            <p:txEl>
                                              <p:pRg st="7" end="7"/>
                                            </p:txEl>
                                          </p:spTgt>
                                        </p:tgtEl>
                                      </p:cBhvr>
                                    </p:animEffect>
                                    <p:anim calcmode="lin" valueType="num">
                                      <p:cBhvr>
                                        <p:cTn id="39" dur="1000" fill="hold"/>
                                        <p:tgtEl>
                                          <p:spTgt spid="6">
                                            <p:txEl>
                                              <p:pRg st="7" end="7"/>
                                            </p:txEl>
                                          </p:spTgt>
                                        </p:tgtEl>
                                        <p:attrNameLst>
                                          <p:attrName>ppt_x</p:attrName>
                                        </p:attrNameLst>
                                      </p:cBhvr>
                                      <p:tavLst>
                                        <p:tav tm="0">
                                          <p:val>
                                            <p:strVal val="#ppt_x"/>
                                          </p:val>
                                        </p:tav>
                                        <p:tav tm="100000">
                                          <p:val>
                                            <p:strVal val="#ppt_x"/>
                                          </p:val>
                                        </p:tav>
                                      </p:tavLst>
                                    </p:anim>
                                    <p:anim calcmode="lin" valueType="num">
                                      <p:cBhvr>
                                        <p:cTn id="40" dur="1000" fill="hold"/>
                                        <p:tgtEl>
                                          <p:spTgt spid="6">
                                            <p:txEl>
                                              <p:pRg st="7" end="7"/>
                                            </p:txEl>
                                          </p:spTgt>
                                        </p:tgtEl>
                                        <p:attrNameLst>
                                          <p:attrName>ppt_y</p:attrName>
                                        </p:attrNameLst>
                                      </p:cBhvr>
                                      <p:tavLst>
                                        <p:tav tm="0">
                                          <p:val>
                                            <p:strVal val="#ppt_y+.1"/>
                                          </p:val>
                                        </p:tav>
                                        <p:tav tm="100000">
                                          <p:val>
                                            <p:strVal val="#ppt_y"/>
                                          </p:val>
                                        </p:tav>
                                      </p:tavLst>
                                    </p:anim>
                                  </p:childTnLst>
                                </p:cTn>
                              </p:par>
                              <p:par>
                                <p:cTn id="41" presetID="42" presetClass="entr" presetSubtype="0" fill="hold" nodeType="withEffect">
                                  <p:stCondLst>
                                    <p:cond delay="0"/>
                                  </p:stCondLst>
                                  <p:childTnLst>
                                    <p:set>
                                      <p:cBhvr>
                                        <p:cTn id="42" dur="1" fill="hold">
                                          <p:stCondLst>
                                            <p:cond delay="0"/>
                                          </p:stCondLst>
                                        </p:cTn>
                                        <p:tgtEl>
                                          <p:spTgt spid="6">
                                            <p:txEl>
                                              <p:pRg st="8" end="8"/>
                                            </p:txEl>
                                          </p:spTgt>
                                        </p:tgtEl>
                                        <p:attrNameLst>
                                          <p:attrName>style.visibility</p:attrName>
                                        </p:attrNameLst>
                                      </p:cBhvr>
                                      <p:to>
                                        <p:strVal val="visible"/>
                                      </p:to>
                                    </p:set>
                                    <p:animEffect transition="in" filter="fade">
                                      <p:cBhvr>
                                        <p:cTn id="43" dur="1000"/>
                                        <p:tgtEl>
                                          <p:spTgt spid="6">
                                            <p:txEl>
                                              <p:pRg st="8" end="8"/>
                                            </p:txEl>
                                          </p:spTgt>
                                        </p:tgtEl>
                                      </p:cBhvr>
                                    </p:animEffect>
                                    <p:anim calcmode="lin" valueType="num">
                                      <p:cBhvr>
                                        <p:cTn id="44" dur="1000" fill="hold"/>
                                        <p:tgtEl>
                                          <p:spTgt spid="6">
                                            <p:txEl>
                                              <p:pRg st="8" end="8"/>
                                            </p:txEl>
                                          </p:spTgt>
                                        </p:tgtEl>
                                        <p:attrNameLst>
                                          <p:attrName>ppt_x</p:attrName>
                                        </p:attrNameLst>
                                      </p:cBhvr>
                                      <p:tavLst>
                                        <p:tav tm="0">
                                          <p:val>
                                            <p:strVal val="#ppt_x"/>
                                          </p:val>
                                        </p:tav>
                                        <p:tav tm="100000">
                                          <p:val>
                                            <p:strVal val="#ppt_x"/>
                                          </p:val>
                                        </p:tav>
                                      </p:tavLst>
                                    </p:anim>
                                    <p:anim calcmode="lin" valueType="num">
                                      <p:cBhvr>
                                        <p:cTn id="45" dur="1000" fill="hold"/>
                                        <p:tgtEl>
                                          <p:spTgt spid="6">
                                            <p:txEl>
                                              <p:pRg st="8" end="8"/>
                                            </p:txEl>
                                          </p:spTgt>
                                        </p:tgtEl>
                                        <p:attrNameLst>
                                          <p:attrName>ppt_y</p:attrName>
                                        </p:attrNameLst>
                                      </p:cBhvr>
                                      <p:tavLst>
                                        <p:tav tm="0">
                                          <p:val>
                                            <p:strVal val="#ppt_y+.1"/>
                                          </p:val>
                                        </p:tav>
                                        <p:tav tm="100000">
                                          <p:val>
                                            <p:strVal val="#ppt_y"/>
                                          </p:val>
                                        </p:tav>
                                      </p:tavLst>
                                    </p:anim>
                                  </p:childTnLst>
                                </p:cTn>
                              </p:par>
                              <p:par>
                                <p:cTn id="46" presetID="42" presetClass="entr" presetSubtype="0" fill="hold" nodeType="withEffect">
                                  <p:stCondLst>
                                    <p:cond delay="0"/>
                                  </p:stCondLst>
                                  <p:childTnLst>
                                    <p:set>
                                      <p:cBhvr>
                                        <p:cTn id="47" dur="1" fill="hold">
                                          <p:stCondLst>
                                            <p:cond delay="0"/>
                                          </p:stCondLst>
                                        </p:cTn>
                                        <p:tgtEl>
                                          <p:spTgt spid="6">
                                            <p:txEl>
                                              <p:pRg st="9" end="9"/>
                                            </p:txEl>
                                          </p:spTgt>
                                        </p:tgtEl>
                                        <p:attrNameLst>
                                          <p:attrName>style.visibility</p:attrName>
                                        </p:attrNameLst>
                                      </p:cBhvr>
                                      <p:to>
                                        <p:strVal val="visible"/>
                                      </p:to>
                                    </p:set>
                                    <p:animEffect transition="in" filter="fade">
                                      <p:cBhvr>
                                        <p:cTn id="48" dur="1000"/>
                                        <p:tgtEl>
                                          <p:spTgt spid="6">
                                            <p:txEl>
                                              <p:pRg st="9" end="9"/>
                                            </p:txEl>
                                          </p:spTgt>
                                        </p:tgtEl>
                                      </p:cBhvr>
                                    </p:animEffect>
                                    <p:anim calcmode="lin" valueType="num">
                                      <p:cBhvr>
                                        <p:cTn id="49" dur="1000" fill="hold"/>
                                        <p:tgtEl>
                                          <p:spTgt spid="6">
                                            <p:txEl>
                                              <p:pRg st="9" end="9"/>
                                            </p:txEl>
                                          </p:spTgt>
                                        </p:tgtEl>
                                        <p:attrNameLst>
                                          <p:attrName>ppt_x</p:attrName>
                                        </p:attrNameLst>
                                      </p:cBhvr>
                                      <p:tavLst>
                                        <p:tav tm="0">
                                          <p:val>
                                            <p:strVal val="#ppt_x"/>
                                          </p:val>
                                        </p:tav>
                                        <p:tav tm="100000">
                                          <p:val>
                                            <p:strVal val="#ppt_x"/>
                                          </p:val>
                                        </p:tav>
                                      </p:tavLst>
                                    </p:anim>
                                    <p:anim calcmode="lin" valueType="num">
                                      <p:cBhvr>
                                        <p:cTn id="50" dur="1000" fill="hold"/>
                                        <p:tgtEl>
                                          <p:spTgt spid="6">
                                            <p:txEl>
                                              <p:pRg st="9" end="9"/>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4" name="Picture 2" descr="http://2.bp.blogspot.com/-CDMBVIPz9Uw/UG-1jX3gCtI/AAAAAAAACiU/SnBHs8A-fmE/s640/October+7.jpg"/>
          <p:cNvPicPr>
            <a:picLocks noChangeAspect="1" noChangeArrowheads="1"/>
          </p:cNvPicPr>
          <p:nvPr/>
        </p:nvPicPr>
        <p:blipFill rotWithShape="1">
          <a:blip r:embed="rId2">
            <a:extLst>
              <a:ext uri="{28A0092B-C50C-407E-A947-70E740481C1C}">
                <a14:useLocalDpi xmlns:a14="http://schemas.microsoft.com/office/drawing/2010/main" val="0"/>
              </a:ext>
            </a:extLst>
          </a:blip>
          <a:srcRect r="23500"/>
          <a:stretch/>
        </p:blipFill>
        <p:spPr bwMode="auto">
          <a:xfrm>
            <a:off x="0" y="0"/>
            <a:ext cx="9144000" cy="6919464"/>
          </a:xfrm>
          <a:prstGeom prst="rect">
            <a:avLst/>
          </a:prstGeom>
          <a:noFill/>
          <a:extLst>
            <a:ext uri="{909E8E84-426E-40DD-AFC4-6F175D3DCCD1}">
              <a14:hiddenFill xmlns:a14="http://schemas.microsoft.com/office/drawing/2010/main">
                <a:solidFill>
                  <a:srgbClr val="FFFFFF"/>
                </a:solidFill>
              </a14:hiddenFill>
            </a:ext>
          </a:extLst>
        </p:spPr>
      </p:pic>
      <p:sp>
        <p:nvSpPr>
          <p:cNvPr id="5" name="Rounded Rectangle 4"/>
          <p:cNvSpPr/>
          <p:nvPr/>
        </p:nvSpPr>
        <p:spPr>
          <a:xfrm>
            <a:off x="98856" y="125052"/>
            <a:ext cx="9017496" cy="6669360"/>
          </a:xfrm>
          <a:prstGeom prst="roundRect">
            <a:avLst/>
          </a:prstGeom>
          <a:solidFill>
            <a:srgbClr val="FFFFC1"/>
          </a:solidFill>
          <a:ln>
            <a:noFill/>
          </a:ln>
          <a:effectLst>
            <a:softEdge rad="317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15000"/>
              </a:lnSpc>
              <a:spcAft>
                <a:spcPts val="1000"/>
              </a:spcAft>
            </a:pPr>
            <a:endParaRPr lang="en-GB" sz="1600" dirty="0">
              <a:ea typeface="Calibri"/>
              <a:cs typeface="Times New Roman"/>
            </a:endParaRPr>
          </a:p>
        </p:txBody>
      </p:sp>
      <p:sp>
        <p:nvSpPr>
          <p:cNvPr id="6" name="TextBox 5"/>
          <p:cNvSpPr txBox="1"/>
          <p:nvPr/>
        </p:nvSpPr>
        <p:spPr>
          <a:xfrm>
            <a:off x="909936" y="620688"/>
            <a:ext cx="7776864" cy="5970865"/>
          </a:xfrm>
          <a:prstGeom prst="rect">
            <a:avLst/>
          </a:prstGeom>
          <a:noFill/>
        </p:spPr>
        <p:txBody>
          <a:bodyPr wrap="square" rtlCol="0">
            <a:spAutoFit/>
          </a:bodyPr>
          <a:lstStyle/>
          <a:p>
            <a:pPr algn="ctr"/>
            <a:r>
              <a:rPr lang="en-GB" sz="2400" b="1" u="sng" dirty="0">
                <a:solidFill>
                  <a:schemeClr val="accent1">
                    <a:lumMod val="50000"/>
                  </a:schemeClr>
                </a:solidFill>
                <a:latin typeface="Comic Sans MS" panose="030F0702030302020204" pitchFamily="66" charset="0"/>
              </a:rPr>
              <a:t>Do you see yourself as being clumsy?</a:t>
            </a:r>
          </a:p>
          <a:p>
            <a:endParaRPr lang="en-GB" sz="1600" dirty="0">
              <a:solidFill>
                <a:schemeClr val="accent1">
                  <a:lumMod val="50000"/>
                </a:schemeClr>
              </a:solidFill>
              <a:latin typeface="Comic Sans MS" panose="030F0702030302020204" pitchFamily="66" charset="0"/>
            </a:endParaRPr>
          </a:p>
          <a:p>
            <a:r>
              <a:rPr lang="en-GB" sz="2400" dirty="0">
                <a:solidFill>
                  <a:schemeClr val="accent1">
                    <a:lumMod val="50000"/>
                  </a:schemeClr>
                </a:solidFill>
                <a:latin typeface="Comic Sans MS" panose="030F0702030302020204" pitchFamily="66" charset="0"/>
              </a:rPr>
              <a:t>A lot of people who have ASD have problems with ‘motor skills’ – body movements. This may mean that they:</a:t>
            </a:r>
          </a:p>
          <a:p>
            <a:endParaRPr lang="en-GB" sz="800" dirty="0">
              <a:solidFill>
                <a:schemeClr val="accent1">
                  <a:lumMod val="50000"/>
                </a:schemeClr>
              </a:solidFill>
              <a:latin typeface="Comic Sans MS" panose="030F0702030302020204" pitchFamily="66" charset="0"/>
            </a:endParaRPr>
          </a:p>
          <a:p>
            <a:pPr marL="342900" indent="-342900">
              <a:buFont typeface="Courier New" panose="02070309020205020404" pitchFamily="49" charset="0"/>
              <a:buChar char="o"/>
            </a:pPr>
            <a:r>
              <a:rPr lang="en-GB" sz="2400" dirty="0">
                <a:solidFill>
                  <a:schemeClr val="accent1">
                    <a:lumMod val="50000"/>
                  </a:schemeClr>
                </a:solidFill>
                <a:latin typeface="Comic Sans MS" panose="030F0702030302020204" pitchFamily="66" charset="0"/>
              </a:rPr>
              <a:t>Find it hard to write neatly</a:t>
            </a:r>
          </a:p>
          <a:p>
            <a:endParaRPr lang="en-GB" sz="800" dirty="0">
              <a:solidFill>
                <a:schemeClr val="accent1">
                  <a:lumMod val="50000"/>
                </a:schemeClr>
              </a:solidFill>
              <a:latin typeface="Comic Sans MS" panose="030F0702030302020204" pitchFamily="66" charset="0"/>
            </a:endParaRPr>
          </a:p>
          <a:p>
            <a:pPr marL="342900" indent="-342900">
              <a:buFont typeface="Courier New" panose="02070309020205020404" pitchFamily="49" charset="0"/>
              <a:buChar char="o"/>
            </a:pPr>
            <a:r>
              <a:rPr lang="en-GB" sz="2400" dirty="0">
                <a:solidFill>
                  <a:schemeClr val="accent1">
                    <a:lumMod val="50000"/>
                  </a:schemeClr>
                </a:solidFill>
                <a:latin typeface="Comic Sans MS" panose="030F0702030302020204" pitchFamily="66" charset="0"/>
              </a:rPr>
              <a:t>Spill things a lot</a:t>
            </a:r>
          </a:p>
          <a:p>
            <a:endParaRPr lang="en-GB" sz="800" dirty="0">
              <a:solidFill>
                <a:schemeClr val="accent1">
                  <a:lumMod val="50000"/>
                </a:schemeClr>
              </a:solidFill>
              <a:latin typeface="Comic Sans MS" panose="030F0702030302020204" pitchFamily="66" charset="0"/>
            </a:endParaRPr>
          </a:p>
          <a:p>
            <a:pPr marL="342900" indent="-342900">
              <a:buFont typeface="Courier New" panose="02070309020205020404" pitchFamily="49" charset="0"/>
              <a:buChar char="o"/>
            </a:pPr>
            <a:r>
              <a:rPr lang="en-GB" sz="2400" dirty="0">
                <a:solidFill>
                  <a:schemeClr val="accent1">
                    <a:lumMod val="50000"/>
                  </a:schemeClr>
                </a:solidFill>
                <a:latin typeface="Comic Sans MS" panose="030F0702030302020204" pitchFamily="66" charset="0"/>
              </a:rPr>
              <a:t>Walk in a slightly unusual way </a:t>
            </a:r>
          </a:p>
          <a:p>
            <a:endParaRPr lang="en-GB" sz="800" dirty="0">
              <a:solidFill>
                <a:schemeClr val="accent1">
                  <a:lumMod val="50000"/>
                </a:schemeClr>
              </a:solidFill>
              <a:latin typeface="Comic Sans MS" panose="030F0702030302020204" pitchFamily="66" charset="0"/>
            </a:endParaRPr>
          </a:p>
          <a:p>
            <a:pPr marL="342900" indent="-342900">
              <a:buFont typeface="Courier New" panose="02070309020205020404" pitchFamily="49" charset="0"/>
              <a:buChar char="o"/>
            </a:pPr>
            <a:r>
              <a:rPr lang="en-GB" sz="2400" dirty="0">
                <a:solidFill>
                  <a:schemeClr val="accent1">
                    <a:lumMod val="50000"/>
                  </a:schemeClr>
                </a:solidFill>
                <a:latin typeface="Comic Sans MS" panose="030F0702030302020204" pitchFamily="66" charset="0"/>
              </a:rPr>
              <a:t>Struggle with PE activities involving throwing /catching / balancing skills</a:t>
            </a:r>
          </a:p>
          <a:p>
            <a:endParaRPr lang="en-GB" sz="1400" dirty="0">
              <a:solidFill>
                <a:schemeClr val="accent1">
                  <a:lumMod val="50000"/>
                </a:schemeClr>
              </a:solidFill>
              <a:latin typeface="Comic Sans MS" panose="030F0702030302020204" pitchFamily="66" charset="0"/>
            </a:endParaRPr>
          </a:p>
          <a:p>
            <a:r>
              <a:rPr lang="en-GB" sz="2400" dirty="0">
                <a:solidFill>
                  <a:schemeClr val="accent1">
                    <a:lumMod val="50000"/>
                  </a:schemeClr>
                </a:solidFill>
                <a:latin typeface="Comic Sans MS" panose="030F0702030302020204" pitchFamily="66" charset="0"/>
              </a:rPr>
              <a:t>You may be affected by some of these things; they are not ‘bad’ they are just different. </a:t>
            </a:r>
          </a:p>
          <a:p>
            <a:endParaRPr lang="en-GB" sz="1400" dirty="0">
              <a:solidFill>
                <a:schemeClr val="accent1">
                  <a:lumMod val="50000"/>
                </a:schemeClr>
              </a:solidFill>
              <a:latin typeface="Comic Sans MS" panose="030F0702030302020204" pitchFamily="66" charset="0"/>
            </a:endParaRPr>
          </a:p>
          <a:p>
            <a:r>
              <a:rPr lang="en-GB" sz="2400" dirty="0">
                <a:solidFill>
                  <a:schemeClr val="accent1">
                    <a:lumMod val="50000"/>
                  </a:schemeClr>
                </a:solidFill>
                <a:latin typeface="Comic Sans MS" panose="030F0702030302020204" pitchFamily="66" charset="0"/>
              </a:rPr>
              <a:t>So …what can you do?</a:t>
            </a:r>
          </a:p>
          <a:p>
            <a:endParaRPr lang="en-GB" dirty="0">
              <a:latin typeface="Comic Sans MS" panose="030F0702030302020204" pitchFamily="66" charset="0"/>
            </a:endParaRPr>
          </a:p>
        </p:txBody>
      </p:sp>
    </p:spTree>
    <p:extLst>
      <p:ext uri="{BB962C8B-B14F-4D97-AF65-F5344CB8AC3E}">
        <p14:creationId xmlns:p14="http://schemas.microsoft.com/office/powerpoint/2010/main" val="4156735285"/>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nodePh="1">
                                  <p:stCondLst>
                                    <p:cond delay="0"/>
                                  </p:stCondLst>
                                  <p:endCondLst>
                                    <p:cond evt="begin" delay="0">
                                      <p:tn val="5"/>
                                    </p:cond>
                                  </p:end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6">
                                            <p:txEl>
                                              <p:pRg st="2" end="2"/>
                                            </p:txEl>
                                          </p:spTgt>
                                        </p:tgtEl>
                                        <p:attrNameLst>
                                          <p:attrName>style.visibility</p:attrName>
                                        </p:attrNameLst>
                                      </p:cBhvr>
                                      <p:to>
                                        <p:strVal val="visible"/>
                                      </p:to>
                                    </p:set>
                                    <p:animEffect transition="in" filter="fade">
                                      <p:cBhvr>
                                        <p:cTn id="14" dur="1000"/>
                                        <p:tgtEl>
                                          <p:spTgt spid="6">
                                            <p:txEl>
                                              <p:pRg st="2" end="2"/>
                                            </p:txEl>
                                          </p:spTgt>
                                        </p:tgtEl>
                                      </p:cBhvr>
                                    </p:animEffect>
                                    <p:anim calcmode="lin" valueType="num">
                                      <p:cBhvr>
                                        <p:cTn id="15" dur="1000" fill="hold"/>
                                        <p:tgtEl>
                                          <p:spTgt spid="6">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6">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6">
                                            <p:txEl>
                                              <p:pRg st="4" end="4"/>
                                            </p:txEl>
                                          </p:spTgt>
                                        </p:tgtEl>
                                        <p:attrNameLst>
                                          <p:attrName>style.visibility</p:attrName>
                                        </p:attrNameLst>
                                      </p:cBhvr>
                                      <p:to>
                                        <p:strVal val="visible"/>
                                      </p:to>
                                    </p:set>
                                    <p:animEffect transition="in" filter="fade">
                                      <p:cBhvr>
                                        <p:cTn id="21" dur="1000"/>
                                        <p:tgtEl>
                                          <p:spTgt spid="6">
                                            <p:txEl>
                                              <p:pRg st="4" end="4"/>
                                            </p:txEl>
                                          </p:spTgt>
                                        </p:tgtEl>
                                      </p:cBhvr>
                                    </p:animEffect>
                                    <p:anim calcmode="lin" valueType="num">
                                      <p:cBhvr>
                                        <p:cTn id="22" dur="1000" fill="hold"/>
                                        <p:tgtEl>
                                          <p:spTgt spid="6">
                                            <p:txEl>
                                              <p:pRg st="4" end="4"/>
                                            </p:txEl>
                                          </p:spTgt>
                                        </p:tgtEl>
                                        <p:attrNameLst>
                                          <p:attrName>ppt_x</p:attrName>
                                        </p:attrNameLst>
                                      </p:cBhvr>
                                      <p:tavLst>
                                        <p:tav tm="0">
                                          <p:val>
                                            <p:strVal val="#ppt_x"/>
                                          </p:val>
                                        </p:tav>
                                        <p:tav tm="100000">
                                          <p:val>
                                            <p:strVal val="#ppt_x"/>
                                          </p:val>
                                        </p:tav>
                                      </p:tavLst>
                                    </p:anim>
                                    <p:anim calcmode="lin" valueType="num">
                                      <p:cBhvr>
                                        <p:cTn id="23" dur="1000" fill="hold"/>
                                        <p:tgtEl>
                                          <p:spTgt spid="6">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6">
                                            <p:txEl>
                                              <p:pRg st="6" end="6"/>
                                            </p:txEl>
                                          </p:spTgt>
                                        </p:tgtEl>
                                        <p:attrNameLst>
                                          <p:attrName>style.visibility</p:attrName>
                                        </p:attrNameLst>
                                      </p:cBhvr>
                                      <p:to>
                                        <p:strVal val="visible"/>
                                      </p:to>
                                    </p:set>
                                    <p:animEffect transition="in" filter="fade">
                                      <p:cBhvr>
                                        <p:cTn id="28" dur="1000"/>
                                        <p:tgtEl>
                                          <p:spTgt spid="6">
                                            <p:txEl>
                                              <p:pRg st="6" end="6"/>
                                            </p:txEl>
                                          </p:spTgt>
                                        </p:tgtEl>
                                      </p:cBhvr>
                                    </p:animEffect>
                                    <p:anim calcmode="lin" valueType="num">
                                      <p:cBhvr>
                                        <p:cTn id="29" dur="1000" fill="hold"/>
                                        <p:tgtEl>
                                          <p:spTgt spid="6">
                                            <p:txEl>
                                              <p:pRg st="6" end="6"/>
                                            </p:txEl>
                                          </p:spTgt>
                                        </p:tgtEl>
                                        <p:attrNameLst>
                                          <p:attrName>ppt_x</p:attrName>
                                        </p:attrNameLst>
                                      </p:cBhvr>
                                      <p:tavLst>
                                        <p:tav tm="0">
                                          <p:val>
                                            <p:strVal val="#ppt_x"/>
                                          </p:val>
                                        </p:tav>
                                        <p:tav tm="100000">
                                          <p:val>
                                            <p:strVal val="#ppt_x"/>
                                          </p:val>
                                        </p:tav>
                                      </p:tavLst>
                                    </p:anim>
                                    <p:anim calcmode="lin" valueType="num">
                                      <p:cBhvr>
                                        <p:cTn id="30" dur="1000" fill="hold"/>
                                        <p:tgtEl>
                                          <p:spTgt spid="6">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6">
                                            <p:txEl>
                                              <p:pRg st="8" end="8"/>
                                            </p:txEl>
                                          </p:spTgt>
                                        </p:tgtEl>
                                        <p:attrNameLst>
                                          <p:attrName>style.visibility</p:attrName>
                                        </p:attrNameLst>
                                      </p:cBhvr>
                                      <p:to>
                                        <p:strVal val="visible"/>
                                      </p:to>
                                    </p:set>
                                    <p:animEffect transition="in" filter="fade">
                                      <p:cBhvr>
                                        <p:cTn id="35" dur="1000"/>
                                        <p:tgtEl>
                                          <p:spTgt spid="6">
                                            <p:txEl>
                                              <p:pRg st="8" end="8"/>
                                            </p:txEl>
                                          </p:spTgt>
                                        </p:tgtEl>
                                      </p:cBhvr>
                                    </p:animEffect>
                                    <p:anim calcmode="lin" valueType="num">
                                      <p:cBhvr>
                                        <p:cTn id="36" dur="1000" fill="hold"/>
                                        <p:tgtEl>
                                          <p:spTgt spid="6">
                                            <p:txEl>
                                              <p:pRg st="8" end="8"/>
                                            </p:txEl>
                                          </p:spTgt>
                                        </p:tgtEl>
                                        <p:attrNameLst>
                                          <p:attrName>ppt_x</p:attrName>
                                        </p:attrNameLst>
                                      </p:cBhvr>
                                      <p:tavLst>
                                        <p:tav tm="0">
                                          <p:val>
                                            <p:strVal val="#ppt_x"/>
                                          </p:val>
                                        </p:tav>
                                        <p:tav tm="100000">
                                          <p:val>
                                            <p:strVal val="#ppt_x"/>
                                          </p:val>
                                        </p:tav>
                                      </p:tavLst>
                                    </p:anim>
                                    <p:anim calcmode="lin" valueType="num">
                                      <p:cBhvr>
                                        <p:cTn id="37" dur="1000" fill="hold"/>
                                        <p:tgtEl>
                                          <p:spTgt spid="6">
                                            <p:txEl>
                                              <p:pRg st="8" end="8"/>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6">
                                            <p:txEl>
                                              <p:pRg st="10" end="10"/>
                                            </p:txEl>
                                          </p:spTgt>
                                        </p:tgtEl>
                                        <p:attrNameLst>
                                          <p:attrName>style.visibility</p:attrName>
                                        </p:attrNameLst>
                                      </p:cBhvr>
                                      <p:to>
                                        <p:strVal val="visible"/>
                                      </p:to>
                                    </p:set>
                                    <p:animEffect transition="in" filter="fade">
                                      <p:cBhvr>
                                        <p:cTn id="42" dur="1000"/>
                                        <p:tgtEl>
                                          <p:spTgt spid="6">
                                            <p:txEl>
                                              <p:pRg st="10" end="10"/>
                                            </p:txEl>
                                          </p:spTgt>
                                        </p:tgtEl>
                                      </p:cBhvr>
                                    </p:animEffect>
                                    <p:anim calcmode="lin" valueType="num">
                                      <p:cBhvr>
                                        <p:cTn id="43" dur="1000" fill="hold"/>
                                        <p:tgtEl>
                                          <p:spTgt spid="6">
                                            <p:txEl>
                                              <p:pRg st="10" end="10"/>
                                            </p:txEl>
                                          </p:spTgt>
                                        </p:tgtEl>
                                        <p:attrNameLst>
                                          <p:attrName>ppt_x</p:attrName>
                                        </p:attrNameLst>
                                      </p:cBhvr>
                                      <p:tavLst>
                                        <p:tav tm="0">
                                          <p:val>
                                            <p:strVal val="#ppt_x"/>
                                          </p:val>
                                        </p:tav>
                                        <p:tav tm="100000">
                                          <p:val>
                                            <p:strVal val="#ppt_x"/>
                                          </p:val>
                                        </p:tav>
                                      </p:tavLst>
                                    </p:anim>
                                    <p:anim calcmode="lin" valueType="num">
                                      <p:cBhvr>
                                        <p:cTn id="44" dur="1000" fill="hold"/>
                                        <p:tgtEl>
                                          <p:spTgt spid="6">
                                            <p:txEl>
                                              <p:pRg st="10" end="10"/>
                                            </p:txEl>
                                          </p:spTgt>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nodeType="clickEffect">
                                  <p:stCondLst>
                                    <p:cond delay="0"/>
                                  </p:stCondLst>
                                  <p:childTnLst>
                                    <p:set>
                                      <p:cBhvr>
                                        <p:cTn id="48" dur="1" fill="hold">
                                          <p:stCondLst>
                                            <p:cond delay="0"/>
                                          </p:stCondLst>
                                        </p:cTn>
                                        <p:tgtEl>
                                          <p:spTgt spid="6">
                                            <p:txEl>
                                              <p:pRg st="12" end="12"/>
                                            </p:txEl>
                                          </p:spTgt>
                                        </p:tgtEl>
                                        <p:attrNameLst>
                                          <p:attrName>style.visibility</p:attrName>
                                        </p:attrNameLst>
                                      </p:cBhvr>
                                      <p:to>
                                        <p:strVal val="visible"/>
                                      </p:to>
                                    </p:set>
                                    <p:animEffect transition="in" filter="fade">
                                      <p:cBhvr>
                                        <p:cTn id="49" dur="1000"/>
                                        <p:tgtEl>
                                          <p:spTgt spid="6">
                                            <p:txEl>
                                              <p:pRg st="12" end="12"/>
                                            </p:txEl>
                                          </p:spTgt>
                                        </p:tgtEl>
                                      </p:cBhvr>
                                    </p:animEffect>
                                    <p:anim calcmode="lin" valueType="num">
                                      <p:cBhvr>
                                        <p:cTn id="50" dur="1000" fill="hold"/>
                                        <p:tgtEl>
                                          <p:spTgt spid="6">
                                            <p:txEl>
                                              <p:pRg st="12" end="12"/>
                                            </p:txEl>
                                          </p:spTgt>
                                        </p:tgtEl>
                                        <p:attrNameLst>
                                          <p:attrName>ppt_x</p:attrName>
                                        </p:attrNameLst>
                                      </p:cBhvr>
                                      <p:tavLst>
                                        <p:tav tm="0">
                                          <p:val>
                                            <p:strVal val="#ppt_x"/>
                                          </p:val>
                                        </p:tav>
                                        <p:tav tm="100000">
                                          <p:val>
                                            <p:strVal val="#ppt_x"/>
                                          </p:val>
                                        </p:tav>
                                      </p:tavLst>
                                    </p:anim>
                                    <p:anim calcmode="lin" valueType="num">
                                      <p:cBhvr>
                                        <p:cTn id="51" dur="1000" fill="hold"/>
                                        <p:tgtEl>
                                          <p:spTgt spid="6">
                                            <p:txEl>
                                              <p:pRg st="12" end="12"/>
                                            </p:txEl>
                                          </p:spTgt>
                                        </p:tgtEl>
                                        <p:attrNameLst>
                                          <p:attrName>ppt_y</p:attrName>
                                        </p:attrNameLst>
                                      </p:cBhvr>
                                      <p:tavLst>
                                        <p:tav tm="0">
                                          <p:val>
                                            <p:strVal val="#ppt_y+.1"/>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42" presetClass="entr" presetSubtype="0" fill="hold" nodeType="clickEffect">
                                  <p:stCondLst>
                                    <p:cond delay="0"/>
                                  </p:stCondLst>
                                  <p:childTnLst>
                                    <p:set>
                                      <p:cBhvr>
                                        <p:cTn id="55" dur="1" fill="hold">
                                          <p:stCondLst>
                                            <p:cond delay="0"/>
                                          </p:stCondLst>
                                        </p:cTn>
                                        <p:tgtEl>
                                          <p:spTgt spid="6">
                                            <p:txEl>
                                              <p:pRg st="14" end="14"/>
                                            </p:txEl>
                                          </p:spTgt>
                                        </p:tgtEl>
                                        <p:attrNameLst>
                                          <p:attrName>style.visibility</p:attrName>
                                        </p:attrNameLst>
                                      </p:cBhvr>
                                      <p:to>
                                        <p:strVal val="visible"/>
                                      </p:to>
                                    </p:set>
                                    <p:animEffect transition="in" filter="fade">
                                      <p:cBhvr>
                                        <p:cTn id="56" dur="1000"/>
                                        <p:tgtEl>
                                          <p:spTgt spid="6">
                                            <p:txEl>
                                              <p:pRg st="14" end="14"/>
                                            </p:txEl>
                                          </p:spTgt>
                                        </p:tgtEl>
                                      </p:cBhvr>
                                    </p:animEffect>
                                    <p:anim calcmode="lin" valueType="num">
                                      <p:cBhvr>
                                        <p:cTn id="57" dur="1000" fill="hold"/>
                                        <p:tgtEl>
                                          <p:spTgt spid="6">
                                            <p:txEl>
                                              <p:pRg st="14" end="14"/>
                                            </p:txEl>
                                          </p:spTgt>
                                        </p:tgtEl>
                                        <p:attrNameLst>
                                          <p:attrName>ppt_x</p:attrName>
                                        </p:attrNameLst>
                                      </p:cBhvr>
                                      <p:tavLst>
                                        <p:tav tm="0">
                                          <p:val>
                                            <p:strVal val="#ppt_x"/>
                                          </p:val>
                                        </p:tav>
                                        <p:tav tm="100000">
                                          <p:val>
                                            <p:strVal val="#ppt_x"/>
                                          </p:val>
                                        </p:tav>
                                      </p:tavLst>
                                    </p:anim>
                                    <p:anim calcmode="lin" valueType="num">
                                      <p:cBhvr>
                                        <p:cTn id="58" dur="1000" fill="hold"/>
                                        <p:tgtEl>
                                          <p:spTgt spid="6">
                                            <p:txEl>
                                              <p:pRg st="14" end="1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4" name="Picture 2" descr="http://2.bp.blogspot.com/-CDMBVIPz9Uw/UG-1jX3gCtI/AAAAAAAACiU/SnBHs8A-fmE/s640/October+7.jpg"/>
          <p:cNvPicPr>
            <a:picLocks noChangeAspect="1" noChangeArrowheads="1"/>
          </p:cNvPicPr>
          <p:nvPr/>
        </p:nvPicPr>
        <p:blipFill rotWithShape="1">
          <a:blip r:embed="rId2">
            <a:extLst>
              <a:ext uri="{28A0092B-C50C-407E-A947-70E740481C1C}">
                <a14:useLocalDpi xmlns:a14="http://schemas.microsoft.com/office/drawing/2010/main" val="0"/>
              </a:ext>
            </a:extLst>
          </a:blip>
          <a:srcRect r="23500"/>
          <a:stretch/>
        </p:blipFill>
        <p:spPr bwMode="auto">
          <a:xfrm>
            <a:off x="0" y="0"/>
            <a:ext cx="9144000" cy="6919464"/>
          </a:xfrm>
          <a:prstGeom prst="rect">
            <a:avLst/>
          </a:prstGeom>
          <a:noFill/>
          <a:extLst>
            <a:ext uri="{909E8E84-426E-40DD-AFC4-6F175D3DCCD1}">
              <a14:hiddenFill xmlns:a14="http://schemas.microsoft.com/office/drawing/2010/main">
                <a:solidFill>
                  <a:srgbClr val="FFFFFF"/>
                </a:solidFill>
              </a14:hiddenFill>
            </a:ext>
          </a:extLst>
        </p:spPr>
      </p:pic>
      <p:sp>
        <p:nvSpPr>
          <p:cNvPr id="5" name="Rounded Rectangle 4"/>
          <p:cNvSpPr/>
          <p:nvPr/>
        </p:nvSpPr>
        <p:spPr>
          <a:xfrm>
            <a:off x="98856" y="125052"/>
            <a:ext cx="9017496" cy="6669360"/>
          </a:xfrm>
          <a:prstGeom prst="roundRect">
            <a:avLst/>
          </a:prstGeom>
          <a:solidFill>
            <a:srgbClr val="FFFFC1"/>
          </a:solidFill>
          <a:ln>
            <a:noFill/>
          </a:ln>
          <a:effectLst>
            <a:softEdge rad="317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15000"/>
              </a:lnSpc>
              <a:spcAft>
                <a:spcPts val="1000"/>
              </a:spcAft>
            </a:pPr>
            <a:endParaRPr lang="en-GB" sz="1600" dirty="0">
              <a:ea typeface="Calibri"/>
              <a:cs typeface="Times New Roman"/>
            </a:endParaRPr>
          </a:p>
        </p:txBody>
      </p:sp>
      <p:pic>
        <p:nvPicPr>
          <p:cNvPr id="6" name="Picture 2" descr="http://2.bp.blogspot.com/-CDMBVIPz9Uw/UG-1jX3gCtI/AAAAAAAACiU/SnBHs8A-fmE/s640/October+7.jpg"/>
          <p:cNvPicPr>
            <a:picLocks noChangeAspect="1" noChangeArrowheads="1"/>
          </p:cNvPicPr>
          <p:nvPr/>
        </p:nvPicPr>
        <p:blipFill rotWithShape="1">
          <a:blip r:embed="rId2">
            <a:extLst>
              <a:ext uri="{28A0092B-C50C-407E-A947-70E740481C1C}">
                <a14:useLocalDpi xmlns:a14="http://schemas.microsoft.com/office/drawing/2010/main" val="0"/>
              </a:ext>
            </a:extLst>
          </a:blip>
          <a:srcRect r="23500"/>
          <a:stretch/>
        </p:blipFill>
        <p:spPr bwMode="auto">
          <a:xfrm>
            <a:off x="0" y="0"/>
            <a:ext cx="9144000" cy="6919464"/>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2" descr="http://2.bp.blogspot.com/-CDMBVIPz9Uw/UG-1jX3gCtI/AAAAAAAACiU/SnBHs8A-fmE/s640/October+7.jpg"/>
          <p:cNvPicPr>
            <a:picLocks noChangeAspect="1" noChangeArrowheads="1"/>
          </p:cNvPicPr>
          <p:nvPr/>
        </p:nvPicPr>
        <p:blipFill rotWithShape="1">
          <a:blip r:embed="rId2">
            <a:extLst>
              <a:ext uri="{28A0092B-C50C-407E-A947-70E740481C1C}">
                <a14:useLocalDpi xmlns:a14="http://schemas.microsoft.com/office/drawing/2010/main" val="0"/>
              </a:ext>
            </a:extLst>
          </a:blip>
          <a:srcRect r="23500"/>
          <a:stretch/>
        </p:blipFill>
        <p:spPr bwMode="auto">
          <a:xfrm>
            <a:off x="0" y="0"/>
            <a:ext cx="9144000" cy="6919464"/>
          </a:xfrm>
          <a:prstGeom prst="rect">
            <a:avLst/>
          </a:prstGeom>
          <a:noFill/>
          <a:extLst>
            <a:ext uri="{909E8E84-426E-40DD-AFC4-6F175D3DCCD1}">
              <a14:hiddenFill xmlns:a14="http://schemas.microsoft.com/office/drawing/2010/main">
                <a:solidFill>
                  <a:srgbClr val="FFFFFF"/>
                </a:solidFill>
              </a14:hiddenFill>
            </a:ext>
          </a:extLst>
        </p:spPr>
      </p:pic>
      <p:sp>
        <p:nvSpPr>
          <p:cNvPr id="8" name="Rounded Rectangle 7"/>
          <p:cNvSpPr/>
          <p:nvPr/>
        </p:nvSpPr>
        <p:spPr>
          <a:xfrm>
            <a:off x="107504" y="188640"/>
            <a:ext cx="9017496" cy="6552728"/>
          </a:xfrm>
          <a:prstGeom prst="roundRect">
            <a:avLst/>
          </a:prstGeom>
          <a:solidFill>
            <a:srgbClr val="FFFFC1"/>
          </a:solidFill>
          <a:ln>
            <a:noFill/>
          </a:ln>
          <a:effectLst>
            <a:softEdge rad="317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63525" algn="ctr"/>
            <a:endParaRPr lang="en-GB" sz="2700" dirty="0">
              <a:solidFill>
                <a:schemeClr val="tx2">
                  <a:lumMod val="50000"/>
                </a:schemeClr>
              </a:solidFill>
            </a:endParaRPr>
          </a:p>
        </p:txBody>
      </p:sp>
      <p:sp>
        <p:nvSpPr>
          <p:cNvPr id="9" name="TextBox 8"/>
          <p:cNvSpPr txBox="1"/>
          <p:nvPr/>
        </p:nvSpPr>
        <p:spPr>
          <a:xfrm>
            <a:off x="215116" y="548680"/>
            <a:ext cx="8784976" cy="6924973"/>
          </a:xfrm>
          <a:prstGeom prst="rect">
            <a:avLst/>
          </a:prstGeom>
          <a:noFill/>
        </p:spPr>
        <p:txBody>
          <a:bodyPr wrap="square" rtlCol="0">
            <a:spAutoFit/>
          </a:bodyPr>
          <a:lstStyle/>
          <a:p>
            <a:pPr marL="542925"/>
            <a:r>
              <a:rPr lang="en-GB" sz="2800" dirty="0">
                <a:solidFill>
                  <a:schemeClr val="accent1">
                    <a:lumMod val="50000"/>
                  </a:schemeClr>
                </a:solidFill>
                <a:latin typeface="Comic Sans MS" panose="030F0702030302020204" pitchFamily="66" charset="0"/>
              </a:rPr>
              <a:t>    Well, you could try to take control …</a:t>
            </a:r>
          </a:p>
          <a:p>
            <a:pPr marL="185738"/>
            <a:endParaRPr lang="en-GB" sz="1600" dirty="0">
              <a:solidFill>
                <a:schemeClr val="accent1">
                  <a:lumMod val="50000"/>
                </a:schemeClr>
              </a:solidFill>
              <a:latin typeface="Comic Sans MS" panose="030F0702030302020204" pitchFamily="66" charset="0"/>
            </a:endParaRPr>
          </a:p>
          <a:p>
            <a:pPr marL="457200" indent="-457200">
              <a:buFont typeface="Courier New" panose="02070309020205020404" pitchFamily="49" charset="0"/>
              <a:buChar char="o"/>
            </a:pPr>
            <a:r>
              <a:rPr lang="en-GB" sz="2200" dirty="0">
                <a:solidFill>
                  <a:schemeClr val="accent1">
                    <a:lumMod val="50000"/>
                  </a:schemeClr>
                </a:solidFill>
                <a:latin typeface="Comic Sans MS" panose="030F0702030302020204" pitchFamily="66" charset="0"/>
              </a:rPr>
              <a:t>Be yourself and try to appreciate who you are. </a:t>
            </a:r>
          </a:p>
          <a:p>
            <a:endParaRPr lang="en-GB" sz="1600" dirty="0">
              <a:solidFill>
                <a:schemeClr val="accent1">
                  <a:lumMod val="50000"/>
                </a:schemeClr>
              </a:solidFill>
              <a:latin typeface="Comic Sans MS" panose="030F0702030302020204" pitchFamily="66" charset="0"/>
            </a:endParaRPr>
          </a:p>
          <a:p>
            <a:pPr marL="457200" indent="-457200">
              <a:buFont typeface="Courier New" panose="02070309020205020404" pitchFamily="49" charset="0"/>
              <a:buChar char="o"/>
            </a:pPr>
            <a:r>
              <a:rPr lang="en-GB" sz="2200" dirty="0">
                <a:solidFill>
                  <a:schemeClr val="accent1">
                    <a:lumMod val="50000"/>
                  </a:schemeClr>
                </a:solidFill>
                <a:latin typeface="Comic Sans MS" panose="030F0702030302020204" pitchFamily="66" charset="0"/>
              </a:rPr>
              <a:t>If you’re a ‘bit clumsy’, try not to let it get you down. People have probably never even noticed and if they have, so what!</a:t>
            </a:r>
          </a:p>
          <a:p>
            <a:endParaRPr lang="en-GB" sz="1600" dirty="0">
              <a:solidFill>
                <a:schemeClr val="accent1">
                  <a:lumMod val="50000"/>
                </a:schemeClr>
              </a:solidFill>
              <a:latin typeface="Comic Sans MS" panose="030F0702030302020204" pitchFamily="66" charset="0"/>
            </a:endParaRPr>
          </a:p>
          <a:p>
            <a:pPr marL="457200" indent="-457200">
              <a:buFont typeface="Courier New" panose="02070309020205020404" pitchFamily="49" charset="0"/>
              <a:buChar char="o"/>
            </a:pPr>
            <a:r>
              <a:rPr lang="en-GB" sz="2200" dirty="0">
                <a:solidFill>
                  <a:schemeClr val="accent1">
                    <a:lumMod val="50000"/>
                  </a:schemeClr>
                </a:solidFill>
                <a:latin typeface="Comic Sans MS" panose="030F0702030302020204" pitchFamily="66" charset="0"/>
              </a:rPr>
              <a:t>If PE is a problem, speak to the PE teacher or ask another teacher to speak to them for you. They may not realise that ASD affects you in this way. Explain which parts of PE are difficult for you. This will at least help them to understand what you are experiencing (and hopefully stop them choosing you to help demonstrate the next PE skill!)</a:t>
            </a:r>
          </a:p>
          <a:p>
            <a:pPr marL="457200" indent="-457200">
              <a:buFont typeface="Courier New" panose="02070309020205020404" pitchFamily="49" charset="0"/>
              <a:buChar char="o"/>
            </a:pPr>
            <a:endParaRPr lang="en-GB" sz="1600" dirty="0">
              <a:solidFill>
                <a:schemeClr val="accent1">
                  <a:lumMod val="50000"/>
                </a:schemeClr>
              </a:solidFill>
              <a:latin typeface="Comic Sans MS" panose="030F0702030302020204" pitchFamily="66" charset="0"/>
            </a:endParaRPr>
          </a:p>
          <a:p>
            <a:pPr marL="457200" indent="-457200">
              <a:buFont typeface="Courier New" panose="02070309020205020404" pitchFamily="49" charset="0"/>
              <a:buChar char="o"/>
            </a:pPr>
            <a:r>
              <a:rPr lang="en-GB" sz="2200" dirty="0">
                <a:solidFill>
                  <a:schemeClr val="accent1">
                    <a:lumMod val="50000"/>
                  </a:schemeClr>
                </a:solidFill>
                <a:latin typeface="Comic Sans MS" panose="030F0702030302020204" pitchFamily="66" charset="0"/>
              </a:rPr>
              <a:t>If something in particular is a problem and really bothers you, talk to your doctor. They may be able to refer you to someone who can help you with exercises to improve a particular movement.</a:t>
            </a:r>
          </a:p>
          <a:p>
            <a:pPr marL="457200" indent="-457200">
              <a:buFont typeface="Courier New" panose="02070309020205020404" pitchFamily="49" charset="0"/>
              <a:buChar char="o"/>
            </a:pPr>
            <a:endParaRPr lang="en-GB" sz="1600" dirty="0">
              <a:latin typeface="Comic Sans MS" panose="030F0702030302020204" pitchFamily="66" charset="0"/>
            </a:endParaRPr>
          </a:p>
          <a:p>
            <a:pPr marL="457200" indent="-457200">
              <a:buFont typeface="Courier New" panose="02070309020205020404" pitchFamily="49" charset="0"/>
              <a:buChar char="o"/>
            </a:pPr>
            <a:endParaRPr lang="en-GB" sz="1600" dirty="0">
              <a:latin typeface="Comic Sans MS" panose="030F0702030302020204" pitchFamily="66" charset="0"/>
            </a:endParaRPr>
          </a:p>
          <a:p>
            <a:pPr marL="457200" indent="-457200">
              <a:buFont typeface="Courier New" panose="02070309020205020404" pitchFamily="49" charset="0"/>
              <a:buChar char="o"/>
            </a:pPr>
            <a:endParaRPr lang="en-GB" sz="1600" dirty="0">
              <a:latin typeface="Comic Sans MS" panose="030F0702030302020204" pitchFamily="66" charset="0"/>
            </a:endParaRPr>
          </a:p>
          <a:p>
            <a:endParaRPr lang="en-GB" dirty="0"/>
          </a:p>
        </p:txBody>
      </p:sp>
    </p:spTree>
    <p:extLst>
      <p:ext uri="{BB962C8B-B14F-4D97-AF65-F5344CB8AC3E}">
        <p14:creationId xmlns:p14="http://schemas.microsoft.com/office/powerpoint/2010/main" val="76862137"/>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nodePh="1">
                                  <p:stCondLst>
                                    <p:cond delay="0"/>
                                  </p:stCondLst>
                                  <p:endCondLst>
                                    <p:cond evt="begin" delay="0">
                                      <p:tn val="5"/>
                                    </p:cond>
                                  </p:end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nodePh="1">
                                  <p:stCondLst>
                                    <p:cond delay="0"/>
                                  </p:stCondLst>
                                  <p:endCondLst>
                                    <p:cond evt="begin" delay="0">
                                      <p:tn val="12"/>
                                    </p:cond>
                                  </p:endCondLst>
                                  <p:childTnLst>
                                    <p:set>
                                      <p:cBhvr>
                                        <p:cTn id="13" dur="1" fill="hold">
                                          <p:stCondLst>
                                            <p:cond delay="0"/>
                                          </p:stCondLst>
                                        </p:cTn>
                                        <p:tgtEl>
                                          <p:spTgt spid="8">
                                            <p:txEl>
                                              <p:pRg st="0" end="0"/>
                                            </p:txEl>
                                          </p:spTgt>
                                        </p:tgtEl>
                                        <p:attrNameLst>
                                          <p:attrName>style.visibility</p:attrName>
                                        </p:attrNameLst>
                                      </p:cBhvr>
                                      <p:to>
                                        <p:strVal val="visible"/>
                                      </p:to>
                                    </p:set>
                                    <p:animEffect transition="in" filter="fade">
                                      <p:cBhvr>
                                        <p:cTn id="14" dur="1000"/>
                                        <p:tgtEl>
                                          <p:spTgt spid="8">
                                            <p:txEl>
                                              <p:pRg st="0" end="0"/>
                                            </p:txEl>
                                          </p:spTgt>
                                        </p:tgtEl>
                                      </p:cBhvr>
                                    </p:animEffect>
                                    <p:anim calcmode="lin" valueType="num">
                                      <p:cBhvr>
                                        <p:cTn id="15" dur="1000" fill="hold"/>
                                        <p:tgtEl>
                                          <p:spTgt spid="8">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8">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9">
                                            <p:txEl>
                                              <p:pRg st="2" end="2"/>
                                            </p:txEl>
                                          </p:spTgt>
                                        </p:tgtEl>
                                        <p:attrNameLst>
                                          <p:attrName>style.visibility</p:attrName>
                                        </p:attrNameLst>
                                      </p:cBhvr>
                                      <p:to>
                                        <p:strVal val="visible"/>
                                      </p:to>
                                    </p:set>
                                    <p:animEffect transition="in" filter="fade">
                                      <p:cBhvr>
                                        <p:cTn id="21" dur="1000"/>
                                        <p:tgtEl>
                                          <p:spTgt spid="9">
                                            <p:txEl>
                                              <p:pRg st="2" end="2"/>
                                            </p:txEl>
                                          </p:spTgt>
                                        </p:tgtEl>
                                      </p:cBhvr>
                                    </p:animEffect>
                                    <p:anim calcmode="lin" valueType="num">
                                      <p:cBhvr>
                                        <p:cTn id="22" dur="1000" fill="hold"/>
                                        <p:tgtEl>
                                          <p:spTgt spid="9">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9">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9">
                                            <p:txEl>
                                              <p:pRg st="4" end="4"/>
                                            </p:txEl>
                                          </p:spTgt>
                                        </p:tgtEl>
                                        <p:attrNameLst>
                                          <p:attrName>style.visibility</p:attrName>
                                        </p:attrNameLst>
                                      </p:cBhvr>
                                      <p:to>
                                        <p:strVal val="visible"/>
                                      </p:to>
                                    </p:set>
                                    <p:animEffect transition="in" filter="fade">
                                      <p:cBhvr>
                                        <p:cTn id="28" dur="1000"/>
                                        <p:tgtEl>
                                          <p:spTgt spid="9">
                                            <p:txEl>
                                              <p:pRg st="4" end="4"/>
                                            </p:txEl>
                                          </p:spTgt>
                                        </p:tgtEl>
                                      </p:cBhvr>
                                    </p:animEffect>
                                    <p:anim calcmode="lin" valueType="num">
                                      <p:cBhvr>
                                        <p:cTn id="29" dur="1000" fill="hold"/>
                                        <p:tgtEl>
                                          <p:spTgt spid="9">
                                            <p:txEl>
                                              <p:pRg st="4" end="4"/>
                                            </p:txEl>
                                          </p:spTgt>
                                        </p:tgtEl>
                                        <p:attrNameLst>
                                          <p:attrName>ppt_x</p:attrName>
                                        </p:attrNameLst>
                                      </p:cBhvr>
                                      <p:tavLst>
                                        <p:tav tm="0">
                                          <p:val>
                                            <p:strVal val="#ppt_x"/>
                                          </p:val>
                                        </p:tav>
                                        <p:tav tm="100000">
                                          <p:val>
                                            <p:strVal val="#ppt_x"/>
                                          </p:val>
                                        </p:tav>
                                      </p:tavLst>
                                    </p:anim>
                                    <p:anim calcmode="lin" valueType="num">
                                      <p:cBhvr>
                                        <p:cTn id="30" dur="1000" fill="hold"/>
                                        <p:tgtEl>
                                          <p:spTgt spid="9">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9">
                                            <p:txEl>
                                              <p:pRg st="6" end="6"/>
                                            </p:txEl>
                                          </p:spTgt>
                                        </p:tgtEl>
                                        <p:attrNameLst>
                                          <p:attrName>style.visibility</p:attrName>
                                        </p:attrNameLst>
                                      </p:cBhvr>
                                      <p:to>
                                        <p:strVal val="visible"/>
                                      </p:to>
                                    </p:set>
                                    <p:animEffect transition="in" filter="fade">
                                      <p:cBhvr>
                                        <p:cTn id="35" dur="1000"/>
                                        <p:tgtEl>
                                          <p:spTgt spid="9">
                                            <p:txEl>
                                              <p:pRg st="6" end="6"/>
                                            </p:txEl>
                                          </p:spTgt>
                                        </p:tgtEl>
                                      </p:cBhvr>
                                    </p:animEffect>
                                    <p:anim calcmode="lin" valueType="num">
                                      <p:cBhvr>
                                        <p:cTn id="36" dur="1000" fill="hold"/>
                                        <p:tgtEl>
                                          <p:spTgt spid="9">
                                            <p:txEl>
                                              <p:pRg st="6" end="6"/>
                                            </p:txEl>
                                          </p:spTgt>
                                        </p:tgtEl>
                                        <p:attrNameLst>
                                          <p:attrName>ppt_x</p:attrName>
                                        </p:attrNameLst>
                                      </p:cBhvr>
                                      <p:tavLst>
                                        <p:tav tm="0">
                                          <p:val>
                                            <p:strVal val="#ppt_x"/>
                                          </p:val>
                                        </p:tav>
                                        <p:tav tm="100000">
                                          <p:val>
                                            <p:strVal val="#ppt_x"/>
                                          </p:val>
                                        </p:tav>
                                      </p:tavLst>
                                    </p:anim>
                                    <p:anim calcmode="lin" valueType="num">
                                      <p:cBhvr>
                                        <p:cTn id="37" dur="1000" fill="hold"/>
                                        <p:tgtEl>
                                          <p:spTgt spid="9">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9">
                                            <p:txEl>
                                              <p:pRg st="8" end="8"/>
                                            </p:txEl>
                                          </p:spTgt>
                                        </p:tgtEl>
                                        <p:attrNameLst>
                                          <p:attrName>style.visibility</p:attrName>
                                        </p:attrNameLst>
                                      </p:cBhvr>
                                      <p:to>
                                        <p:strVal val="visible"/>
                                      </p:to>
                                    </p:set>
                                    <p:animEffect transition="in" filter="fade">
                                      <p:cBhvr>
                                        <p:cTn id="42" dur="1000"/>
                                        <p:tgtEl>
                                          <p:spTgt spid="9">
                                            <p:txEl>
                                              <p:pRg st="8" end="8"/>
                                            </p:txEl>
                                          </p:spTgt>
                                        </p:tgtEl>
                                      </p:cBhvr>
                                    </p:animEffect>
                                    <p:anim calcmode="lin" valueType="num">
                                      <p:cBhvr>
                                        <p:cTn id="43" dur="1000" fill="hold"/>
                                        <p:tgtEl>
                                          <p:spTgt spid="9">
                                            <p:txEl>
                                              <p:pRg st="8" end="8"/>
                                            </p:txEl>
                                          </p:spTgt>
                                        </p:tgtEl>
                                        <p:attrNameLst>
                                          <p:attrName>ppt_x</p:attrName>
                                        </p:attrNameLst>
                                      </p:cBhvr>
                                      <p:tavLst>
                                        <p:tav tm="0">
                                          <p:val>
                                            <p:strVal val="#ppt_x"/>
                                          </p:val>
                                        </p:tav>
                                        <p:tav tm="100000">
                                          <p:val>
                                            <p:strVal val="#ppt_x"/>
                                          </p:val>
                                        </p:tav>
                                      </p:tavLst>
                                    </p:anim>
                                    <p:anim calcmode="lin" valueType="num">
                                      <p:cBhvr>
                                        <p:cTn id="44" dur="1000" fill="hold"/>
                                        <p:tgtEl>
                                          <p:spTgt spid="9">
                                            <p:txEl>
                                              <p:pRg st="8" end="8"/>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4" name="Picture 2" descr="http://2.bp.blogspot.com/-CDMBVIPz9Uw/UG-1jX3gCtI/AAAAAAAACiU/SnBHs8A-fmE/s640/October+7.jpg"/>
          <p:cNvPicPr>
            <a:picLocks noChangeAspect="1" noChangeArrowheads="1"/>
          </p:cNvPicPr>
          <p:nvPr/>
        </p:nvPicPr>
        <p:blipFill rotWithShape="1">
          <a:blip r:embed="rId2">
            <a:extLst>
              <a:ext uri="{28A0092B-C50C-407E-A947-70E740481C1C}">
                <a14:useLocalDpi xmlns:a14="http://schemas.microsoft.com/office/drawing/2010/main" val="0"/>
              </a:ext>
            </a:extLst>
          </a:blip>
          <a:srcRect r="23500"/>
          <a:stretch/>
        </p:blipFill>
        <p:spPr bwMode="auto">
          <a:xfrm>
            <a:off x="0" y="0"/>
            <a:ext cx="9144000" cy="6919464"/>
          </a:xfrm>
          <a:prstGeom prst="rect">
            <a:avLst/>
          </a:prstGeom>
          <a:noFill/>
          <a:extLst>
            <a:ext uri="{909E8E84-426E-40DD-AFC4-6F175D3DCCD1}">
              <a14:hiddenFill xmlns:a14="http://schemas.microsoft.com/office/drawing/2010/main">
                <a:solidFill>
                  <a:srgbClr val="FFFFFF"/>
                </a:solidFill>
              </a14:hiddenFill>
            </a:ext>
          </a:extLst>
        </p:spPr>
      </p:pic>
      <p:sp>
        <p:nvSpPr>
          <p:cNvPr id="6" name="Rounded Rectangle 5"/>
          <p:cNvSpPr/>
          <p:nvPr/>
        </p:nvSpPr>
        <p:spPr>
          <a:xfrm>
            <a:off x="107504" y="188640"/>
            <a:ext cx="9017496" cy="6495246"/>
          </a:xfrm>
          <a:prstGeom prst="roundRect">
            <a:avLst/>
          </a:prstGeom>
          <a:solidFill>
            <a:srgbClr val="FFFFC1"/>
          </a:solidFill>
          <a:ln>
            <a:noFill/>
          </a:ln>
          <a:effectLst>
            <a:softEdge rad="317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15000"/>
              </a:lnSpc>
              <a:spcAft>
                <a:spcPts val="1000"/>
              </a:spcAft>
            </a:pPr>
            <a:endParaRPr lang="en-GB" sz="1600" dirty="0">
              <a:ea typeface="Calibri"/>
              <a:cs typeface="Times New Roman"/>
            </a:endParaRPr>
          </a:p>
        </p:txBody>
      </p:sp>
      <p:sp>
        <p:nvSpPr>
          <p:cNvPr id="7" name="TextBox 6"/>
          <p:cNvSpPr txBox="1"/>
          <p:nvPr/>
        </p:nvSpPr>
        <p:spPr>
          <a:xfrm>
            <a:off x="683568" y="620688"/>
            <a:ext cx="8064896" cy="6032421"/>
          </a:xfrm>
          <a:prstGeom prst="rect">
            <a:avLst/>
          </a:prstGeom>
          <a:noFill/>
        </p:spPr>
        <p:txBody>
          <a:bodyPr wrap="square" rtlCol="0">
            <a:spAutoFit/>
          </a:bodyPr>
          <a:lstStyle/>
          <a:p>
            <a:pPr algn="ctr"/>
            <a:r>
              <a:rPr lang="en-GB" sz="2600" b="1" u="sng" dirty="0">
                <a:solidFill>
                  <a:schemeClr val="accent1">
                    <a:lumMod val="50000"/>
                  </a:schemeClr>
                </a:solidFill>
                <a:latin typeface="Comic Sans MS" panose="030F0702030302020204" pitchFamily="66" charset="0"/>
              </a:rPr>
              <a:t>Do you have habits or routines </a:t>
            </a:r>
          </a:p>
          <a:p>
            <a:pPr algn="ctr"/>
            <a:r>
              <a:rPr lang="en-GB" sz="2600" b="1" u="sng" dirty="0">
                <a:solidFill>
                  <a:schemeClr val="accent1">
                    <a:lumMod val="50000"/>
                  </a:schemeClr>
                </a:solidFill>
                <a:latin typeface="Comic Sans MS" panose="030F0702030302020204" pitchFamily="66" charset="0"/>
              </a:rPr>
              <a:t>that you feel you need to stick to?</a:t>
            </a:r>
          </a:p>
          <a:p>
            <a:endParaRPr lang="en-GB" sz="2400" dirty="0">
              <a:solidFill>
                <a:schemeClr val="accent1">
                  <a:lumMod val="50000"/>
                </a:schemeClr>
              </a:solidFill>
              <a:latin typeface="Comic Sans MS" panose="030F0702030302020204" pitchFamily="66" charset="0"/>
            </a:endParaRPr>
          </a:p>
          <a:p>
            <a:r>
              <a:rPr lang="en-GB" sz="2400" dirty="0">
                <a:solidFill>
                  <a:schemeClr val="accent1">
                    <a:lumMod val="50000"/>
                  </a:schemeClr>
                </a:solidFill>
                <a:latin typeface="Comic Sans MS" panose="030F0702030302020204" pitchFamily="66" charset="0"/>
              </a:rPr>
              <a:t>A lot of people who have ASD need to do things in a certain way, at a certain time or in a certain order or finish things that they have started. If they can’t do this it might make them feel anxious. </a:t>
            </a:r>
          </a:p>
          <a:p>
            <a:endParaRPr lang="en-GB" sz="1600" dirty="0">
              <a:solidFill>
                <a:schemeClr val="accent1">
                  <a:lumMod val="50000"/>
                </a:schemeClr>
              </a:solidFill>
              <a:latin typeface="Comic Sans MS" panose="030F0702030302020204" pitchFamily="66" charset="0"/>
            </a:endParaRPr>
          </a:p>
          <a:p>
            <a:r>
              <a:rPr lang="en-GB" sz="2400" dirty="0">
                <a:solidFill>
                  <a:schemeClr val="accent1">
                    <a:lumMod val="50000"/>
                  </a:schemeClr>
                </a:solidFill>
                <a:latin typeface="Comic Sans MS" panose="030F0702030302020204" pitchFamily="66" charset="0"/>
              </a:rPr>
              <a:t>Some people describe this uneasy feeling as being like an itch they can’t scratch - that doesn’t go until they complete their routine / finish what they were doing.</a:t>
            </a:r>
          </a:p>
          <a:p>
            <a:endParaRPr lang="en-GB" sz="1600" dirty="0">
              <a:solidFill>
                <a:schemeClr val="accent1">
                  <a:lumMod val="50000"/>
                </a:schemeClr>
              </a:solidFill>
              <a:latin typeface="Comic Sans MS" panose="030F0702030302020204" pitchFamily="66" charset="0"/>
            </a:endParaRPr>
          </a:p>
          <a:p>
            <a:r>
              <a:rPr lang="en-GB" sz="2400" dirty="0">
                <a:solidFill>
                  <a:schemeClr val="accent1">
                    <a:lumMod val="50000"/>
                  </a:schemeClr>
                </a:solidFill>
                <a:latin typeface="Comic Sans MS" panose="030F0702030302020204" pitchFamily="66" charset="0"/>
              </a:rPr>
              <a:t>At school / college you probably won’t be able to follow your own routine as you might like to. </a:t>
            </a:r>
          </a:p>
          <a:p>
            <a:endParaRPr lang="en-GB" sz="1600" dirty="0">
              <a:solidFill>
                <a:schemeClr val="accent1">
                  <a:lumMod val="50000"/>
                </a:schemeClr>
              </a:solidFill>
              <a:latin typeface="Comic Sans MS" panose="030F0702030302020204" pitchFamily="66" charset="0"/>
            </a:endParaRPr>
          </a:p>
          <a:p>
            <a:r>
              <a:rPr lang="en-GB" sz="2400" dirty="0">
                <a:solidFill>
                  <a:schemeClr val="accent1">
                    <a:lumMod val="50000"/>
                  </a:schemeClr>
                </a:solidFill>
                <a:latin typeface="Comic Sans MS" panose="030F0702030302020204" pitchFamily="66" charset="0"/>
              </a:rPr>
              <a:t>So …what can you do?</a:t>
            </a:r>
          </a:p>
          <a:p>
            <a:endParaRPr lang="en-GB" sz="2400" dirty="0">
              <a:latin typeface="Comic Sans MS" panose="030F0702030302020204" pitchFamily="66" charset="0"/>
            </a:endParaRPr>
          </a:p>
        </p:txBody>
      </p:sp>
    </p:spTree>
    <p:extLst>
      <p:ext uri="{BB962C8B-B14F-4D97-AF65-F5344CB8AC3E}">
        <p14:creationId xmlns:p14="http://schemas.microsoft.com/office/powerpoint/2010/main" val="474499440"/>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nodePh="1">
                                  <p:stCondLst>
                                    <p:cond delay="0"/>
                                  </p:stCondLst>
                                  <p:endCondLst>
                                    <p:cond evt="begin" delay="0">
                                      <p:tn val="5"/>
                                    </p:cond>
                                  </p:end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1000"/>
                                        <p:tgtEl>
                                          <p:spTgt spid="6">
                                            <p:txEl>
                                              <p:pRg st="0" end="0"/>
                                            </p:txEl>
                                          </p:spTgt>
                                        </p:tgtEl>
                                      </p:cBhvr>
                                    </p:animEffect>
                                    <p:anim calcmode="lin" valueType="num">
                                      <p:cBhvr>
                                        <p:cTn id="8" dur="1000" fill="hold"/>
                                        <p:tgtEl>
                                          <p:spTgt spid="6">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6">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7">
                                            <p:txEl>
                                              <p:pRg st="3" end="3"/>
                                            </p:txEl>
                                          </p:spTgt>
                                        </p:tgtEl>
                                        <p:attrNameLst>
                                          <p:attrName>style.visibility</p:attrName>
                                        </p:attrNameLst>
                                      </p:cBhvr>
                                      <p:to>
                                        <p:strVal val="visible"/>
                                      </p:to>
                                    </p:set>
                                    <p:animEffect transition="in" filter="fade">
                                      <p:cBhvr>
                                        <p:cTn id="14" dur="1000"/>
                                        <p:tgtEl>
                                          <p:spTgt spid="7">
                                            <p:txEl>
                                              <p:pRg st="3" end="3"/>
                                            </p:txEl>
                                          </p:spTgt>
                                        </p:tgtEl>
                                      </p:cBhvr>
                                    </p:animEffect>
                                    <p:anim calcmode="lin" valueType="num">
                                      <p:cBhvr>
                                        <p:cTn id="15" dur="1000" fill="hold"/>
                                        <p:tgtEl>
                                          <p:spTgt spid="7">
                                            <p:txEl>
                                              <p:pRg st="3" end="3"/>
                                            </p:txEl>
                                          </p:spTgt>
                                        </p:tgtEl>
                                        <p:attrNameLst>
                                          <p:attrName>ppt_x</p:attrName>
                                        </p:attrNameLst>
                                      </p:cBhvr>
                                      <p:tavLst>
                                        <p:tav tm="0">
                                          <p:val>
                                            <p:strVal val="#ppt_x"/>
                                          </p:val>
                                        </p:tav>
                                        <p:tav tm="100000">
                                          <p:val>
                                            <p:strVal val="#ppt_x"/>
                                          </p:val>
                                        </p:tav>
                                      </p:tavLst>
                                    </p:anim>
                                    <p:anim calcmode="lin" valueType="num">
                                      <p:cBhvr>
                                        <p:cTn id="16" dur="1000" fill="hold"/>
                                        <p:tgtEl>
                                          <p:spTgt spid="7">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7">
                                            <p:txEl>
                                              <p:pRg st="5" end="5"/>
                                            </p:txEl>
                                          </p:spTgt>
                                        </p:tgtEl>
                                        <p:attrNameLst>
                                          <p:attrName>style.visibility</p:attrName>
                                        </p:attrNameLst>
                                      </p:cBhvr>
                                      <p:to>
                                        <p:strVal val="visible"/>
                                      </p:to>
                                    </p:set>
                                    <p:animEffect transition="in" filter="fade">
                                      <p:cBhvr>
                                        <p:cTn id="21" dur="1000"/>
                                        <p:tgtEl>
                                          <p:spTgt spid="7">
                                            <p:txEl>
                                              <p:pRg st="5" end="5"/>
                                            </p:txEl>
                                          </p:spTgt>
                                        </p:tgtEl>
                                      </p:cBhvr>
                                    </p:animEffect>
                                    <p:anim calcmode="lin" valueType="num">
                                      <p:cBhvr>
                                        <p:cTn id="22" dur="1000" fill="hold"/>
                                        <p:tgtEl>
                                          <p:spTgt spid="7">
                                            <p:txEl>
                                              <p:pRg st="5" end="5"/>
                                            </p:txEl>
                                          </p:spTgt>
                                        </p:tgtEl>
                                        <p:attrNameLst>
                                          <p:attrName>ppt_x</p:attrName>
                                        </p:attrNameLst>
                                      </p:cBhvr>
                                      <p:tavLst>
                                        <p:tav tm="0">
                                          <p:val>
                                            <p:strVal val="#ppt_x"/>
                                          </p:val>
                                        </p:tav>
                                        <p:tav tm="100000">
                                          <p:val>
                                            <p:strVal val="#ppt_x"/>
                                          </p:val>
                                        </p:tav>
                                      </p:tavLst>
                                    </p:anim>
                                    <p:anim calcmode="lin" valueType="num">
                                      <p:cBhvr>
                                        <p:cTn id="23" dur="1000" fill="hold"/>
                                        <p:tgtEl>
                                          <p:spTgt spid="7">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7">
                                            <p:txEl>
                                              <p:pRg st="7" end="7"/>
                                            </p:txEl>
                                          </p:spTgt>
                                        </p:tgtEl>
                                        <p:attrNameLst>
                                          <p:attrName>style.visibility</p:attrName>
                                        </p:attrNameLst>
                                      </p:cBhvr>
                                      <p:to>
                                        <p:strVal val="visible"/>
                                      </p:to>
                                    </p:set>
                                    <p:animEffect transition="in" filter="fade">
                                      <p:cBhvr>
                                        <p:cTn id="28" dur="1000"/>
                                        <p:tgtEl>
                                          <p:spTgt spid="7">
                                            <p:txEl>
                                              <p:pRg st="7" end="7"/>
                                            </p:txEl>
                                          </p:spTgt>
                                        </p:tgtEl>
                                      </p:cBhvr>
                                    </p:animEffect>
                                    <p:anim calcmode="lin" valueType="num">
                                      <p:cBhvr>
                                        <p:cTn id="29" dur="1000" fill="hold"/>
                                        <p:tgtEl>
                                          <p:spTgt spid="7">
                                            <p:txEl>
                                              <p:pRg st="7" end="7"/>
                                            </p:txEl>
                                          </p:spTgt>
                                        </p:tgtEl>
                                        <p:attrNameLst>
                                          <p:attrName>ppt_x</p:attrName>
                                        </p:attrNameLst>
                                      </p:cBhvr>
                                      <p:tavLst>
                                        <p:tav tm="0">
                                          <p:val>
                                            <p:strVal val="#ppt_x"/>
                                          </p:val>
                                        </p:tav>
                                        <p:tav tm="100000">
                                          <p:val>
                                            <p:strVal val="#ppt_x"/>
                                          </p:val>
                                        </p:tav>
                                      </p:tavLst>
                                    </p:anim>
                                    <p:anim calcmode="lin" valueType="num">
                                      <p:cBhvr>
                                        <p:cTn id="30" dur="1000" fill="hold"/>
                                        <p:tgtEl>
                                          <p:spTgt spid="7">
                                            <p:txEl>
                                              <p:pRg st="7" end="7"/>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7">
                                            <p:txEl>
                                              <p:pRg st="9" end="9"/>
                                            </p:txEl>
                                          </p:spTgt>
                                        </p:tgtEl>
                                        <p:attrNameLst>
                                          <p:attrName>style.visibility</p:attrName>
                                        </p:attrNameLst>
                                      </p:cBhvr>
                                      <p:to>
                                        <p:strVal val="visible"/>
                                      </p:to>
                                    </p:set>
                                    <p:animEffect transition="in" filter="fade">
                                      <p:cBhvr>
                                        <p:cTn id="35" dur="1000"/>
                                        <p:tgtEl>
                                          <p:spTgt spid="7">
                                            <p:txEl>
                                              <p:pRg st="9" end="9"/>
                                            </p:txEl>
                                          </p:spTgt>
                                        </p:tgtEl>
                                      </p:cBhvr>
                                    </p:animEffect>
                                    <p:anim calcmode="lin" valueType="num">
                                      <p:cBhvr>
                                        <p:cTn id="36" dur="1000" fill="hold"/>
                                        <p:tgtEl>
                                          <p:spTgt spid="7">
                                            <p:txEl>
                                              <p:pRg st="9" end="9"/>
                                            </p:txEl>
                                          </p:spTgt>
                                        </p:tgtEl>
                                        <p:attrNameLst>
                                          <p:attrName>ppt_x</p:attrName>
                                        </p:attrNameLst>
                                      </p:cBhvr>
                                      <p:tavLst>
                                        <p:tav tm="0">
                                          <p:val>
                                            <p:strVal val="#ppt_x"/>
                                          </p:val>
                                        </p:tav>
                                        <p:tav tm="100000">
                                          <p:val>
                                            <p:strVal val="#ppt_x"/>
                                          </p:val>
                                        </p:tav>
                                      </p:tavLst>
                                    </p:anim>
                                    <p:anim calcmode="lin" valueType="num">
                                      <p:cBhvr>
                                        <p:cTn id="37" dur="1000" fill="hold"/>
                                        <p:tgtEl>
                                          <p:spTgt spid="7">
                                            <p:txEl>
                                              <p:pRg st="9" end="9"/>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4" name="Picture 2" descr="http://2.bp.blogspot.com/-CDMBVIPz9Uw/UG-1jX3gCtI/AAAAAAAACiU/SnBHs8A-fmE/s640/October+7.jpg"/>
          <p:cNvPicPr>
            <a:picLocks noChangeAspect="1" noChangeArrowheads="1"/>
          </p:cNvPicPr>
          <p:nvPr/>
        </p:nvPicPr>
        <p:blipFill rotWithShape="1">
          <a:blip r:embed="rId2">
            <a:extLst>
              <a:ext uri="{28A0092B-C50C-407E-A947-70E740481C1C}">
                <a14:useLocalDpi xmlns:a14="http://schemas.microsoft.com/office/drawing/2010/main" val="0"/>
              </a:ext>
            </a:extLst>
          </a:blip>
          <a:srcRect r="23500"/>
          <a:stretch/>
        </p:blipFill>
        <p:spPr bwMode="auto">
          <a:xfrm>
            <a:off x="0" y="0"/>
            <a:ext cx="9144000" cy="6919464"/>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http://2.bp.blogspot.com/-CDMBVIPz9Uw/UG-1jX3gCtI/AAAAAAAACiU/SnBHs8A-fmE/s640/October+7.jpg"/>
          <p:cNvPicPr>
            <a:picLocks noChangeAspect="1" noChangeArrowheads="1"/>
          </p:cNvPicPr>
          <p:nvPr/>
        </p:nvPicPr>
        <p:blipFill rotWithShape="1">
          <a:blip r:embed="rId2">
            <a:extLst>
              <a:ext uri="{28A0092B-C50C-407E-A947-70E740481C1C}">
                <a14:useLocalDpi xmlns:a14="http://schemas.microsoft.com/office/drawing/2010/main" val="0"/>
              </a:ext>
            </a:extLst>
          </a:blip>
          <a:srcRect r="23500"/>
          <a:stretch/>
        </p:blipFill>
        <p:spPr bwMode="auto">
          <a:xfrm>
            <a:off x="0" y="0"/>
            <a:ext cx="9144000" cy="6919464"/>
          </a:xfrm>
          <a:prstGeom prst="rect">
            <a:avLst/>
          </a:prstGeom>
          <a:noFill/>
          <a:extLst>
            <a:ext uri="{909E8E84-426E-40DD-AFC4-6F175D3DCCD1}">
              <a14:hiddenFill xmlns:a14="http://schemas.microsoft.com/office/drawing/2010/main">
                <a:solidFill>
                  <a:srgbClr val="FFFFFF"/>
                </a:solidFill>
              </a14:hiddenFill>
            </a:ext>
          </a:extLst>
        </p:spPr>
      </p:pic>
      <p:sp>
        <p:nvSpPr>
          <p:cNvPr id="9" name="Rounded Rectangle 8"/>
          <p:cNvSpPr/>
          <p:nvPr/>
        </p:nvSpPr>
        <p:spPr>
          <a:xfrm>
            <a:off x="107504" y="188640"/>
            <a:ext cx="9017496" cy="6552728"/>
          </a:xfrm>
          <a:prstGeom prst="roundRect">
            <a:avLst/>
          </a:prstGeom>
          <a:solidFill>
            <a:srgbClr val="FFFFC1"/>
          </a:solidFill>
          <a:ln>
            <a:noFill/>
          </a:ln>
          <a:effectLst>
            <a:softEdge rad="317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63525" algn="ctr"/>
            <a:endParaRPr lang="en-GB" sz="2700" dirty="0">
              <a:solidFill>
                <a:schemeClr val="tx2">
                  <a:lumMod val="50000"/>
                </a:schemeClr>
              </a:solidFill>
            </a:endParaRPr>
          </a:p>
        </p:txBody>
      </p:sp>
      <p:sp>
        <p:nvSpPr>
          <p:cNvPr id="10" name="TextBox 9"/>
          <p:cNvSpPr txBox="1"/>
          <p:nvPr/>
        </p:nvSpPr>
        <p:spPr>
          <a:xfrm>
            <a:off x="395536" y="548680"/>
            <a:ext cx="8352928" cy="6863417"/>
          </a:xfrm>
          <a:prstGeom prst="rect">
            <a:avLst/>
          </a:prstGeom>
          <a:noFill/>
        </p:spPr>
        <p:txBody>
          <a:bodyPr wrap="square" rtlCol="0">
            <a:spAutoFit/>
          </a:bodyPr>
          <a:lstStyle/>
          <a:p>
            <a:pPr marL="542925"/>
            <a:r>
              <a:rPr lang="en-GB" sz="2800" dirty="0">
                <a:solidFill>
                  <a:schemeClr val="accent1">
                    <a:lumMod val="50000"/>
                  </a:schemeClr>
                </a:solidFill>
                <a:latin typeface="Comic Sans MS" panose="030F0702030302020204" pitchFamily="66" charset="0"/>
              </a:rPr>
              <a:t>    Well, you could try to take control …</a:t>
            </a:r>
          </a:p>
          <a:p>
            <a:pPr marL="185738"/>
            <a:endParaRPr lang="en-GB" dirty="0">
              <a:solidFill>
                <a:schemeClr val="accent1">
                  <a:lumMod val="50000"/>
                </a:schemeClr>
              </a:solidFill>
              <a:latin typeface="Comic Sans MS" panose="030F0702030302020204" pitchFamily="66" charset="0"/>
            </a:endParaRPr>
          </a:p>
          <a:p>
            <a:pPr marL="457200" indent="-457200">
              <a:buFont typeface="Courier New" panose="02070309020205020404" pitchFamily="49" charset="0"/>
              <a:buChar char="o"/>
            </a:pPr>
            <a:r>
              <a:rPr lang="en-GB" sz="2400" dirty="0">
                <a:solidFill>
                  <a:schemeClr val="accent1">
                    <a:lumMod val="50000"/>
                  </a:schemeClr>
                </a:solidFill>
                <a:latin typeface="Comic Sans MS" panose="030F0702030302020204" pitchFamily="66" charset="0"/>
              </a:rPr>
              <a:t>Arrange a time to speak to your teacher / tutor and try to explain how you feel if you can’t carry out your routines – if nothing else, at least it will help them to understand why you might be anxious at certain times.</a:t>
            </a:r>
          </a:p>
          <a:p>
            <a:pPr marL="457200" indent="-457200">
              <a:buFont typeface="Courier New" panose="02070309020205020404" pitchFamily="49" charset="0"/>
              <a:buChar char="o"/>
            </a:pPr>
            <a:endParaRPr lang="en-GB" sz="2400" dirty="0">
              <a:solidFill>
                <a:schemeClr val="accent1">
                  <a:lumMod val="50000"/>
                </a:schemeClr>
              </a:solidFill>
              <a:latin typeface="Comic Sans MS" panose="030F0702030302020204" pitchFamily="66" charset="0"/>
            </a:endParaRPr>
          </a:p>
          <a:p>
            <a:pPr marL="457200" indent="-457200">
              <a:buFont typeface="Courier New" panose="02070309020205020404" pitchFamily="49" charset="0"/>
              <a:buChar char="o"/>
            </a:pPr>
            <a:r>
              <a:rPr lang="en-GB" sz="2400" dirty="0">
                <a:solidFill>
                  <a:schemeClr val="accent1">
                    <a:lumMod val="50000"/>
                  </a:schemeClr>
                </a:solidFill>
                <a:latin typeface="Comic Sans MS" panose="030F0702030302020204" pitchFamily="66" charset="0"/>
              </a:rPr>
              <a:t>When you speak to the teacher, explain what your particular habit / routine is. If it’s not too disruptive for the school / college, you may be able to make it part of your day.</a:t>
            </a:r>
          </a:p>
          <a:p>
            <a:endParaRPr lang="en-GB" sz="1600" dirty="0">
              <a:solidFill>
                <a:schemeClr val="accent1">
                  <a:lumMod val="50000"/>
                </a:schemeClr>
              </a:solidFill>
              <a:latin typeface="Comic Sans MS" panose="030F0702030302020204" pitchFamily="66" charset="0"/>
            </a:endParaRPr>
          </a:p>
          <a:p>
            <a:pPr marL="457200" indent="-457200">
              <a:buFont typeface="Courier New" panose="02070309020205020404" pitchFamily="49" charset="0"/>
              <a:buChar char="o"/>
            </a:pPr>
            <a:r>
              <a:rPr lang="en-GB" sz="2400" dirty="0">
                <a:solidFill>
                  <a:schemeClr val="accent1">
                    <a:lumMod val="50000"/>
                  </a:schemeClr>
                </a:solidFill>
                <a:latin typeface="Comic Sans MS" panose="030F0702030302020204" pitchFamily="66" charset="0"/>
              </a:rPr>
              <a:t>If you can’t carry out your routines, try distracting yourself – you could use a sensory item (a fidget cube), doodle or have an arranged check-in with a member of staff.</a:t>
            </a:r>
          </a:p>
          <a:p>
            <a:pPr marL="457200" indent="-457200">
              <a:buFont typeface="Courier New" panose="02070309020205020404" pitchFamily="49" charset="0"/>
              <a:buChar char="o"/>
            </a:pPr>
            <a:endParaRPr lang="en-GB" sz="1600" dirty="0">
              <a:latin typeface="Comic Sans MS" panose="030F0702030302020204" pitchFamily="66" charset="0"/>
            </a:endParaRPr>
          </a:p>
          <a:p>
            <a:pPr marL="457200" indent="-457200">
              <a:buFont typeface="Courier New" panose="02070309020205020404" pitchFamily="49" charset="0"/>
              <a:buChar char="o"/>
            </a:pPr>
            <a:endParaRPr lang="en-GB" sz="1600" dirty="0">
              <a:latin typeface="Comic Sans MS" panose="030F0702030302020204" pitchFamily="66" charset="0"/>
            </a:endParaRPr>
          </a:p>
          <a:p>
            <a:pPr marL="457200" indent="-457200">
              <a:buFont typeface="Courier New" panose="02070309020205020404" pitchFamily="49" charset="0"/>
              <a:buChar char="o"/>
            </a:pPr>
            <a:endParaRPr lang="en-GB" sz="1600" dirty="0">
              <a:latin typeface="Comic Sans MS" panose="030F0702030302020204" pitchFamily="66" charset="0"/>
            </a:endParaRPr>
          </a:p>
          <a:p>
            <a:endParaRPr lang="en-GB" dirty="0"/>
          </a:p>
        </p:txBody>
      </p:sp>
    </p:spTree>
    <p:extLst>
      <p:ext uri="{BB962C8B-B14F-4D97-AF65-F5344CB8AC3E}">
        <p14:creationId xmlns:p14="http://schemas.microsoft.com/office/powerpoint/2010/main" val="474499440"/>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nodePh="1">
                                  <p:stCondLst>
                                    <p:cond delay="0"/>
                                  </p:stCondLst>
                                  <p:endCondLst>
                                    <p:cond evt="begin" delay="0">
                                      <p:tn val="5"/>
                                    </p:cond>
                                  </p:end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1000"/>
                                        <p:tgtEl>
                                          <p:spTgt spid="9">
                                            <p:txEl>
                                              <p:pRg st="0" end="0"/>
                                            </p:txEl>
                                          </p:spTgt>
                                        </p:tgtEl>
                                      </p:cBhvr>
                                    </p:animEffect>
                                    <p:anim calcmode="lin" valueType="num">
                                      <p:cBhvr>
                                        <p:cTn id="8" dur="1000" fill="hold"/>
                                        <p:tgtEl>
                                          <p:spTgt spid="9">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9">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0">
                                            <p:txEl>
                                              <p:pRg st="2" end="2"/>
                                            </p:txEl>
                                          </p:spTgt>
                                        </p:tgtEl>
                                        <p:attrNameLst>
                                          <p:attrName>style.visibility</p:attrName>
                                        </p:attrNameLst>
                                      </p:cBhvr>
                                      <p:to>
                                        <p:strVal val="visible"/>
                                      </p:to>
                                    </p:set>
                                    <p:animEffect transition="in" filter="fade">
                                      <p:cBhvr>
                                        <p:cTn id="14" dur="1000"/>
                                        <p:tgtEl>
                                          <p:spTgt spid="10">
                                            <p:txEl>
                                              <p:pRg st="2" end="2"/>
                                            </p:txEl>
                                          </p:spTgt>
                                        </p:tgtEl>
                                      </p:cBhvr>
                                    </p:animEffect>
                                    <p:anim calcmode="lin" valueType="num">
                                      <p:cBhvr>
                                        <p:cTn id="15" dur="1000" fill="hold"/>
                                        <p:tgtEl>
                                          <p:spTgt spid="10">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10">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10">
                                            <p:txEl>
                                              <p:pRg st="4" end="4"/>
                                            </p:txEl>
                                          </p:spTgt>
                                        </p:tgtEl>
                                        <p:attrNameLst>
                                          <p:attrName>style.visibility</p:attrName>
                                        </p:attrNameLst>
                                      </p:cBhvr>
                                      <p:to>
                                        <p:strVal val="visible"/>
                                      </p:to>
                                    </p:set>
                                    <p:animEffect transition="in" filter="fade">
                                      <p:cBhvr>
                                        <p:cTn id="21" dur="1000"/>
                                        <p:tgtEl>
                                          <p:spTgt spid="10">
                                            <p:txEl>
                                              <p:pRg st="4" end="4"/>
                                            </p:txEl>
                                          </p:spTgt>
                                        </p:tgtEl>
                                      </p:cBhvr>
                                    </p:animEffect>
                                    <p:anim calcmode="lin" valueType="num">
                                      <p:cBhvr>
                                        <p:cTn id="22" dur="1000" fill="hold"/>
                                        <p:tgtEl>
                                          <p:spTgt spid="10">
                                            <p:txEl>
                                              <p:pRg st="4" end="4"/>
                                            </p:txEl>
                                          </p:spTgt>
                                        </p:tgtEl>
                                        <p:attrNameLst>
                                          <p:attrName>ppt_x</p:attrName>
                                        </p:attrNameLst>
                                      </p:cBhvr>
                                      <p:tavLst>
                                        <p:tav tm="0">
                                          <p:val>
                                            <p:strVal val="#ppt_x"/>
                                          </p:val>
                                        </p:tav>
                                        <p:tav tm="100000">
                                          <p:val>
                                            <p:strVal val="#ppt_x"/>
                                          </p:val>
                                        </p:tav>
                                      </p:tavLst>
                                    </p:anim>
                                    <p:anim calcmode="lin" valueType="num">
                                      <p:cBhvr>
                                        <p:cTn id="23" dur="1000" fill="hold"/>
                                        <p:tgtEl>
                                          <p:spTgt spid="10">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10">
                                            <p:txEl>
                                              <p:pRg st="6" end="6"/>
                                            </p:txEl>
                                          </p:spTgt>
                                        </p:tgtEl>
                                        <p:attrNameLst>
                                          <p:attrName>style.visibility</p:attrName>
                                        </p:attrNameLst>
                                      </p:cBhvr>
                                      <p:to>
                                        <p:strVal val="visible"/>
                                      </p:to>
                                    </p:set>
                                    <p:animEffect transition="in" filter="fade">
                                      <p:cBhvr>
                                        <p:cTn id="28" dur="1000"/>
                                        <p:tgtEl>
                                          <p:spTgt spid="10">
                                            <p:txEl>
                                              <p:pRg st="6" end="6"/>
                                            </p:txEl>
                                          </p:spTgt>
                                        </p:tgtEl>
                                      </p:cBhvr>
                                    </p:animEffect>
                                    <p:anim calcmode="lin" valueType="num">
                                      <p:cBhvr>
                                        <p:cTn id="29" dur="1000" fill="hold"/>
                                        <p:tgtEl>
                                          <p:spTgt spid="10">
                                            <p:txEl>
                                              <p:pRg st="6" end="6"/>
                                            </p:txEl>
                                          </p:spTgt>
                                        </p:tgtEl>
                                        <p:attrNameLst>
                                          <p:attrName>ppt_x</p:attrName>
                                        </p:attrNameLst>
                                      </p:cBhvr>
                                      <p:tavLst>
                                        <p:tav tm="0">
                                          <p:val>
                                            <p:strVal val="#ppt_x"/>
                                          </p:val>
                                        </p:tav>
                                        <p:tav tm="100000">
                                          <p:val>
                                            <p:strVal val="#ppt_x"/>
                                          </p:val>
                                        </p:tav>
                                      </p:tavLst>
                                    </p:anim>
                                    <p:anim calcmode="lin" valueType="num">
                                      <p:cBhvr>
                                        <p:cTn id="30" dur="1000" fill="hold"/>
                                        <p:tgtEl>
                                          <p:spTgt spid="10">
                                            <p:txEl>
                                              <p:pRg st="6" end="6"/>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4" name="Picture 2" descr="http://2.bp.blogspot.com/-CDMBVIPz9Uw/UG-1jX3gCtI/AAAAAAAACiU/SnBHs8A-fmE/s640/October+7.jpg"/>
          <p:cNvPicPr>
            <a:picLocks noChangeAspect="1" noChangeArrowheads="1"/>
          </p:cNvPicPr>
          <p:nvPr/>
        </p:nvPicPr>
        <p:blipFill rotWithShape="1">
          <a:blip r:embed="rId2">
            <a:extLst>
              <a:ext uri="{28A0092B-C50C-407E-A947-70E740481C1C}">
                <a14:useLocalDpi xmlns:a14="http://schemas.microsoft.com/office/drawing/2010/main" val="0"/>
              </a:ext>
            </a:extLst>
          </a:blip>
          <a:srcRect r="23500"/>
          <a:stretch/>
        </p:blipFill>
        <p:spPr bwMode="auto">
          <a:xfrm>
            <a:off x="0" y="0"/>
            <a:ext cx="9144000" cy="6919464"/>
          </a:xfrm>
          <a:prstGeom prst="rect">
            <a:avLst/>
          </a:prstGeom>
          <a:noFill/>
          <a:extLst>
            <a:ext uri="{909E8E84-426E-40DD-AFC4-6F175D3DCCD1}">
              <a14:hiddenFill xmlns:a14="http://schemas.microsoft.com/office/drawing/2010/main">
                <a:solidFill>
                  <a:srgbClr val="FFFFFF"/>
                </a:solidFill>
              </a14:hiddenFill>
            </a:ext>
          </a:extLst>
        </p:spPr>
      </p:pic>
      <p:sp>
        <p:nvSpPr>
          <p:cNvPr id="7" name="Rounded Rectangle 6"/>
          <p:cNvSpPr/>
          <p:nvPr/>
        </p:nvSpPr>
        <p:spPr>
          <a:xfrm>
            <a:off x="98856" y="125052"/>
            <a:ext cx="9017496" cy="6669360"/>
          </a:xfrm>
          <a:prstGeom prst="roundRect">
            <a:avLst/>
          </a:prstGeom>
          <a:solidFill>
            <a:srgbClr val="FFFFC1"/>
          </a:solidFill>
          <a:ln>
            <a:noFill/>
          </a:ln>
          <a:effectLst>
            <a:softEdge rad="317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15000"/>
              </a:lnSpc>
              <a:spcAft>
                <a:spcPts val="1000"/>
              </a:spcAft>
            </a:pPr>
            <a:endParaRPr lang="en-GB" sz="1600" dirty="0">
              <a:ea typeface="Calibri"/>
              <a:cs typeface="Times New Roman"/>
            </a:endParaRPr>
          </a:p>
        </p:txBody>
      </p:sp>
      <p:sp>
        <p:nvSpPr>
          <p:cNvPr id="9" name="TextBox 8"/>
          <p:cNvSpPr txBox="1"/>
          <p:nvPr/>
        </p:nvSpPr>
        <p:spPr>
          <a:xfrm>
            <a:off x="539552" y="764704"/>
            <a:ext cx="8136904" cy="6401753"/>
          </a:xfrm>
          <a:prstGeom prst="rect">
            <a:avLst/>
          </a:prstGeom>
          <a:noFill/>
        </p:spPr>
        <p:txBody>
          <a:bodyPr wrap="square" rtlCol="0">
            <a:spAutoFit/>
          </a:bodyPr>
          <a:lstStyle/>
          <a:p>
            <a:r>
              <a:rPr lang="en-GB" sz="2600" b="1" u="sng" dirty="0">
                <a:solidFill>
                  <a:schemeClr val="accent1">
                    <a:lumMod val="50000"/>
                  </a:schemeClr>
                </a:solidFill>
                <a:latin typeface="Comic Sans MS" panose="030F0702030302020204" pitchFamily="66" charset="0"/>
              </a:rPr>
              <a:t>Do you hate it when things change unexpectedly?</a:t>
            </a:r>
          </a:p>
          <a:p>
            <a:endParaRPr lang="en-GB" sz="2400" dirty="0">
              <a:solidFill>
                <a:schemeClr val="accent1">
                  <a:lumMod val="50000"/>
                </a:schemeClr>
              </a:solidFill>
              <a:latin typeface="Comic Sans MS" panose="030F0702030302020204" pitchFamily="66" charset="0"/>
            </a:endParaRPr>
          </a:p>
          <a:p>
            <a:r>
              <a:rPr lang="en-GB" sz="2400" dirty="0">
                <a:solidFill>
                  <a:schemeClr val="accent1">
                    <a:lumMod val="50000"/>
                  </a:schemeClr>
                </a:solidFill>
                <a:latin typeface="Comic Sans MS" panose="030F0702030302020204" pitchFamily="66" charset="0"/>
              </a:rPr>
              <a:t>Often, people who have ASD want things to stay the same  –  they don’t like things changing and if they do, it can make them feel anxious / upset. </a:t>
            </a:r>
          </a:p>
          <a:p>
            <a:endParaRPr lang="en-GB" sz="2400" dirty="0">
              <a:solidFill>
                <a:schemeClr val="accent1">
                  <a:lumMod val="50000"/>
                </a:schemeClr>
              </a:solidFill>
              <a:latin typeface="Comic Sans MS" panose="030F0702030302020204" pitchFamily="66" charset="0"/>
            </a:endParaRPr>
          </a:p>
          <a:p>
            <a:r>
              <a:rPr lang="en-GB" sz="2400" dirty="0">
                <a:solidFill>
                  <a:schemeClr val="accent1">
                    <a:lumMod val="50000"/>
                  </a:schemeClr>
                </a:solidFill>
                <a:latin typeface="Comic Sans MS" panose="030F0702030302020204" pitchFamily="66" charset="0"/>
              </a:rPr>
              <a:t>Doing new things may be quite frightening.</a:t>
            </a:r>
          </a:p>
          <a:p>
            <a:endParaRPr lang="en-GB" sz="2400" dirty="0">
              <a:solidFill>
                <a:schemeClr val="accent1">
                  <a:lumMod val="50000"/>
                </a:schemeClr>
              </a:solidFill>
              <a:latin typeface="Comic Sans MS" panose="030F0702030302020204" pitchFamily="66" charset="0"/>
            </a:endParaRPr>
          </a:p>
          <a:p>
            <a:r>
              <a:rPr lang="en-GB" sz="2400" dirty="0">
                <a:solidFill>
                  <a:schemeClr val="accent1">
                    <a:lumMod val="50000"/>
                  </a:schemeClr>
                </a:solidFill>
                <a:latin typeface="Comic Sans MS" panose="030F0702030302020204" pitchFamily="66" charset="0"/>
              </a:rPr>
              <a:t>Unexpected things happening may be particularly difficult. </a:t>
            </a:r>
          </a:p>
          <a:p>
            <a:endParaRPr lang="en-GB" sz="2400" dirty="0">
              <a:solidFill>
                <a:schemeClr val="accent1">
                  <a:lumMod val="50000"/>
                </a:schemeClr>
              </a:solidFill>
              <a:latin typeface="Comic Sans MS" panose="030F0702030302020204" pitchFamily="66" charset="0"/>
            </a:endParaRPr>
          </a:p>
          <a:p>
            <a:r>
              <a:rPr lang="en-GB" sz="2400" dirty="0">
                <a:solidFill>
                  <a:schemeClr val="accent1">
                    <a:lumMod val="50000"/>
                  </a:schemeClr>
                </a:solidFill>
                <a:latin typeface="Comic Sans MS" panose="030F0702030302020204" pitchFamily="66" charset="0"/>
              </a:rPr>
              <a:t>A change in the routine they expected can really make them feel anxious.</a:t>
            </a:r>
          </a:p>
          <a:p>
            <a:endParaRPr lang="en-GB" sz="2400" dirty="0">
              <a:solidFill>
                <a:schemeClr val="accent1">
                  <a:lumMod val="50000"/>
                </a:schemeClr>
              </a:solidFill>
              <a:latin typeface="Comic Sans MS" panose="030F0702030302020204" pitchFamily="66" charset="0"/>
            </a:endParaRPr>
          </a:p>
          <a:p>
            <a:r>
              <a:rPr lang="en-GB" sz="2400" dirty="0">
                <a:solidFill>
                  <a:schemeClr val="accent1">
                    <a:lumMod val="50000"/>
                  </a:schemeClr>
                </a:solidFill>
                <a:latin typeface="Comic Sans MS" panose="030F0702030302020204" pitchFamily="66" charset="0"/>
              </a:rPr>
              <a:t>So …what can you do?</a:t>
            </a:r>
          </a:p>
          <a:p>
            <a:endParaRPr lang="en-GB" sz="2400" dirty="0">
              <a:latin typeface="Comic Sans MS" panose="030F0702030302020204" pitchFamily="66" charset="0"/>
            </a:endParaRPr>
          </a:p>
          <a:p>
            <a:endParaRPr lang="en-GB" sz="2400" dirty="0">
              <a:latin typeface="Comic Sans MS" panose="030F0702030302020204" pitchFamily="66" charset="0"/>
            </a:endParaRPr>
          </a:p>
        </p:txBody>
      </p:sp>
    </p:spTree>
    <p:extLst>
      <p:ext uri="{BB962C8B-B14F-4D97-AF65-F5344CB8AC3E}">
        <p14:creationId xmlns:p14="http://schemas.microsoft.com/office/powerpoint/2010/main" val="474499440"/>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nodePh="1">
                                  <p:stCondLst>
                                    <p:cond delay="0"/>
                                  </p:stCondLst>
                                  <p:endCondLst>
                                    <p:cond evt="begin" delay="0">
                                      <p:tn val="5"/>
                                    </p:cond>
                                  </p:end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fade">
                                      <p:cBhvr>
                                        <p:cTn id="7" dur="1000"/>
                                        <p:tgtEl>
                                          <p:spTgt spid="7">
                                            <p:txEl>
                                              <p:pRg st="0" end="0"/>
                                            </p:txEl>
                                          </p:spTgt>
                                        </p:tgtEl>
                                      </p:cBhvr>
                                    </p:animEffect>
                                    <p:anim calcmode="lin" valueType="num">
                                      <p:cBhvr>
                                        <p:cTn id="8" dur="1000" fill="hold"/>
                                        <p:tgtEl>
                                          <p:spTgt spid="7">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7">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9">
                                            <p:txEl>
                                              <p:pRg st="2" end="2"/>
                                            </p:txEl>
                                          </p:spTgt>
                                        </p:tgtEl>
                                        <p:attrNameLst>
                                          <p:attrName>style.visibility</p:attrName>
                                        </p:attrNameLst>
                                      </p:cBhvr>
                                      <p:to>
                                        <p:strVal val="visible"/>
                                      </p:to>
                                    </p:set>
                                    <p:animEffect transition="in" filter="fade">
                                      <p:cBhvr>
                                        <p:cTn id="14" dur="1000"/>
                                        <p:tgtEl>
                                          <p:spTgt spid="9">
                                            <p:txEl>
                                              <p:pRg st="2" end="2"/>
                                            </p:txEl>
                                          </p:spTgt>
                                        </p:tgtEl>
                                      </p:cBhvr>
                                    </p:animEffect>
                                    <p:anim calcmode="lin" valueType="num">
                                      <p:cBhvr>
                                        <p:cTn id="15" dur="1000" fill="hold"/>
                                        <p:tgtEl>
                                          <p:spTgt spid="9">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9">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9">
                                            <p:txEl>
                                              <p:pRg st="4" end="4"/>
                                            </p:txEl>
                                          </p:spTgt>
                                        </p:tgtEl>
                                        <p:attrNameLst>
                                          <p:attrName>style.visibility</p:attrName>
                                        </p:attrNameLst>
                                      </p:cBhvr>
                                      <p:to>
                                        <p:strVal val="visible"/>
                                      </p:to>
                                    </p:set>
                                    <p:animEffect transition="in" filter="fade">
                                      <p:cBhvr>
                                        <p:cTn id="21" dur="1000"/>
                                        <p:tgtEl>
                                          <p:spTgt spid="9">
                                            <p:txEl>
                                              <p:pRg st="4" end="4"/>
                                            </p:txEl>
                                          </p:spTgt>
                                        </p:tgtEl>
                                      </p:cBhvr>
                                    </p:animEffect>
                                    <p:anim calcmode="lin" valueType="num">
                                      <p:cBhvr>
                                        <p:cTn id="22" dur="1000" fill="hold"/>
                                        <p:tgtEl>
                                          <p:spTgt spid="9">
                                            <p:txEl>
                                              <p:pRg st="4" end="4"/>
                                            </p:txEl>
                                          </p:spTgt>
                                        </p:tgtEl>
                                        <p:attrNameLst>
                                          <p:attrName>ppt_x</p:attrName>
                                        </p:attrNameLst>
                                      </p:cBhvr>
                                      <p:tavLst>
                                        <p:tav tm="0">
                                          <p:val>
                                            <p:strVal val="#ppt_x"/>
                                          </p:val>
                                        </p:tav>
                                        <p:tav tm="100000">
                                          <p:val>
                                            <p:strVal val="#ppt_x"/>
                                          </p:val>
                                        </p:tav>
                                      </p:tavLst>
                                    </p:anim>
                                    <p:anim calcmode="lin" valueType="num">
                                      <p:cBhvr>
                                        <p:cTn id="23" dur="1000" fill="hold"/>
                                        <p:tgtEl>
                                          <p:spTgt spid="9">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9">
                                            <p:txEl>
                                              <p:pRg st="6" end="6"/>
                                            </p:txEl>
                                          </p:spTgt>
                                        </p:tgtEl>
                                        <p:attrNameLst>
                                          <p:attrName>style.visibility</p:attrName>
                                        </p:attrNameLst>
                                      </p:cBhvr>
                                      <p:to>
                                        <p:strVal val="visible"/>
                                      </p:to>
                                    </p:set>
                                    <p:animEffect transition="in" filter="fade">
                                      <p:cBhvr>
                                        <p:cTn id="28" dur="1000"/>
                                        <p:tgtEl>
                                          <p:spTgt spid="9">
                                            <p:txEl>
                                              <p:pRg st="6" end="6"/>
                                            </p:txEl>
                                          </p:spTgt>
                                        </p:tgtEl>
                                      </p:cBhvr>
                                    </p:animEffect>
                                    <p:anim calcmode="lin" valueType="num">
                                      <p:cBhvr>
                                        <p:cTn id="29" dur="1000" fill="hold"/>
                                        <p:tgtEl>
                                          <p:spTgt spid="9">
                                            <p:txEl>
                                              <p:pRg st="6" end="6"/>
                                            </p:txEl>
                                          </p:spTgt>
                                        </p:tgtEl>
                                        <p:attrNameLst>
                                          <p:attrName>ppt_x</p:attrName>
                                        </p:attrNameLst>
                                      </p:cBhvr>
                                      <p:tavLst>
                                        <p:tav tm="0">
                                          <p:val>
                                            <p:strVal val="#ppt_x"/>
                                          </p:val>
                                        </p:tav>
                                        <p:tav tm="100000">
                                          <p:val>
                                            <p:strVal val="#ppt_x"/>
                                          </p:val>
                                        </p:tav>
                                      </p:tavLst>
                                    </p:anim>
                                    <p:anim calcmode="lin" valueType="num">
                                      <p:cBhvr>
                                        <p:cTn id="30" dur="1000" fill="hold"/>
                                        <p:tgtEl>
                                          <p:spTgt spid="9">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9">
                                            <p:txEl>
                                              <p:pRg st="8" end="8"/>
                                            </p:txEl>
                                          </p:spTgt>
                                        </p:tgtEl>
                                        <p:attrNameLst>
                                          <p:attrName>style.visibility</p:attrName>
                                        </p:attrNameLst>
                                      </p:cBhvr>
                                      <p:to>
                                        <p:strVal val="visible"/>
                                      </p:to>
                                    </p:set>
                                    <p:animEffect transition="in" filter="fade">
                                      <p:cBhvr>
                                        <p:cTn id="35" dur="1000"/>
                                        <p:tgtEl>
                                          <p:spTgt spid="9">
                                            <p:txEl>
                                              <p:pRg st="8" end="8"/>
                                            </p:txEl>
                                          </p:spTgt>
                                        </p:tgtEl>
                                      </p:cBhvr>
                                    </p:animEffect>
                                    <p:anim calcmode="lin" valueType="num">
                                      <p:cBhvr>
                                        <p:cTn id="36" dur="1000" fill="hold"/>
                                        <p:tgtEl>
                                          <p:spTgt spid="9">
                                            <p:txEl>
                                              <p:pRg st="8" end="8"/>
                                            </p:txEl>
                                          </p:spTgt>
                                        </p:tgtEl>
                                        <p:attrNameLst>
                                          <p:attrName>ppt_x</p:attrName>
                                        </p:attrNameLst>
                                      </p:cBhvr>
                                      <p:tavLst>
                                        <p:tav tm="0">
                                          <p:val>
                                            <p:strVal val="#ppt_x"/>
                                          </p:val>
                                        </p:tav>
                                        <p:tav tm="100000">
                                          <p:val>
                                            <p:strVal val="#ppt_x"/>
                                          </p:val>
                                        </p:tav>
                                      </p:tavLst>
                                    </p:anim>
                                    <p:anim calcmode="lin" valueType="num">
                                      <p:cBhvr>
                                        <p:cTn id="37" dur="1000" fill="hold"/>
                                        <p:tgtEl>
                                          <p:spTgt spid="9">
                                            <p:txEl>
                                              <p:pRg st="8" end="8"/>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9">
                                            <p:txEl>
                                              <p:pRg st="10" end="10"/>
                                            </p:txEl>
                                          </p:spTgt>
                                        </p:tgtEl>
                                        <p:attrNameLst>
                                          <p:attrName>style.visibility</p:attrName>
                                        </p:attrNameLst>
                                      </p:cBhvr>
                                      <p:to>
                                        <p:strVal val="visible"/>
                                      </p:to>
                                    </p:set>
                                    <p:animEffect transition="in" filter="fade">
                                      <p:cBhvr>
                                        <p:cTn id="42" dur="1000"/>
                                        <p:tgtEl>
                                          <p:spTgt spid="9">
                                            <p:txEl>
                                              <p:pRg st="10" end="10"/>
                                            </p:txEl>
                                          </p:spTgt>
                                        </p:tgtEl>
                                      </p:cBhvr>
                                    </p:animEffect>
                                    <p:anim calcmode="lin" valueType="num">
                                      <p:cBhvr>
                                        <p:cTn id="43" dur="1000" fill="hold"/>
                                        <p:tgtEl>
                                          <p:spTgt spid="9">
                                            <p:txEl>
                                              <p:pRg st="10" end="10"/>
                                            </p:txEl>
                                          </p:spTgt>
                                        </p:tgtEl>
                                        <p:attrNameLst>
                                          <p:attrName>ppt_x</p:attrName>
                                        </p:attrNameLst>
                                      </p:cBhvr>
                                      <p:tavLst>
                                        <p:tav tm="0">
                                          <p:val>
                                            <p:strVal val="#ppt_x"/>
                                          </p:val>
                                        </p:tav>
                                        <p:tav tm="100000">
                                          <p:val>
                                            <p:strVal val="#ppt_x"/>
                                          </p:val>
                                        </p:tav>
                                      </p:tavLst>
                                    </p:anim>
                                    <p:anim calcmode="lin" valueType="num">
                                      <p:cBhvr>
                                        <p:cTn id="44" dur="1000" fill="hold"/>
                                        <p:tgtEl>
                                          <p:spTgt spid="9">
                                            <p:txEl>
                                              <p:pRg st="10" end="1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dirty="0"/>
          </a:p>
        </p:txBody>
      </p:sp>
      <p:pic>
        <p:nvPicPr>
          <p:cNvPr id="4" name="Picture 2" descr="http://2.bp.blogspot.com/-CDMBVIPz9Uw/UG-1jX3gCtI/AAAAAAAACiU/SnBHs8A-fmE/s640/October+7.jpg"/>
          <p:cNvPicPr>
            <a:picLocks noChangeAspect="1" noChangeArrowheads="1"/>
          </p:cNvPicPr>
          <p:nvPr/>
        </p:nvPicPr>
        <p:blipFill rotWithShape="1">
          <a:blip r:embed="rId2">
            <a:extLst>
              <a:ext uri="{28A0092B-C50C-407E-A947-70E740481C1C}">
                <a14:useLocalDpi xmlns:a14="http://schemas.microsoft.com/office/drawing/2010/main" val="0"/>
              </a:ext>
            </a:extLst>
          </a:blip>
          <a:srcRect r="23500"/>
          <a:stretch/>
        </p:blipFill>
        <p:spPr bwMode="auto">
          <a:xfrm>
            <a:off x="0" y="0"/>
            <a:ext cx="9144000" cy="6919464"/>
          </a:xfrm>
          <a:prstGeom prst="rect">
            <a:avLst/>
          </a:prstGeom>
          <a:noFill/>
          <a:extLst>
            <a:ext uri="{909E8E84-426E-40DD-AFC4-6F175D3DCCD1}">
              <a14:hiddenFill xmlns:a14="http://schemas.microsoft.com/office/drawing/2010/main">
                <a:solidFill>
                  <a:srgbClr val="FFFFFF"/>
                </a:solidFill>
              </a14:hiddenFill>
            </a:ext>
          </a:extLst>
        </p:spPr>
      </p:pic>
      <p:sp>
        <p:nvSpPr>
          <p:cNvPr id="5" name="Rounded Rectangle 4"/>
          <p:cNvSpPr/>
          <p:nvPr/>
        </p:nvSpPr>
        <p:spPr>
          <a:xfrm>
            <a:off x="98856" y="125052"/>
            <a:ext cx="9017496" cy="6669360"/>
          </a:xfrm>
          <a:prstGeom prst="roundRect">
            <a:avLst/>
          </a:prstGeom>
          <a:solidFill>
            <a:srgbClr val="FFFFC1"/>
          </a:solidFill>
          <a:ln>
            <a:noFill/>
          </a:ln>
          <a:effectLst>
            <a:softEdge rad="317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15000"/>
              </a:lnSpc>
              <a:spcAft>
                <a:spcPts val="1000"/>
              </a:spcAft>
            </a:pPr>
            <a:endParaRPr lang="en-GB" sz="1600" dirty="0">
              <a:ea typeface="Calibri"/>
              <a:cs typeface="Times New Roman"/>
            </a:endParaRPr>
          </a:p>
        </p:txBody>
      </p:sp>
      <p:sp>
        <p:nvSpPr>
          <p:cNvPr id="8" name="TextBox 7"/>
          <p:cNvSpPr txBox="1"/>
          <p:nvPr/>
        </p:nvSpPr>
        <p:spPr>
          <a:xfrm>
            <a:off x="431140" y="764704"/>
            <a:ext cx="8352928" cy="5601533"/>
          </a:xfrm>
          <a:prstGeom prst="rect">
            <a:avLst/>
          </a:prstGeom>
          <a:noFill/>
        </p:spPr>
        <p:txBody>
          <a:bodyPr wrap="square" rtlCol="0">
            <a:spAutoFit/>
          </a:bodyPr>
          <a:lstStyle/>
          <a:p>
            <a:pPr marL="542925"/>
            <a:r>
              <a:rPr lang="en-GB" sz="2800" dirty="0">
                <a:latin typeface="Comic Sans MS" panose="030F0702030302020204" pitchFamily="66" charset="0"/>
              </a:rPr>
              <a:t>    </a:t>
            </a:r>
            <a:r>
              <a:rPr lang="en-GB" sz="2800" dirty="0">
                <a:solidFill>
                  <a:schemeClr val="accent1">
                    <a:lumMod val="50000"/>
                  </a:schemeClr>
                </a:solidFill>
                <a:latin typeface="Comic Sans MS" panose="030F0702030302020204" pitchFamily="66" charset="0"/>
              </a:rPr>
              <a:t>Well, you could try to take control …</a:t>
            </a:r>
          </a:p>
          <a:p>
            <a:pPr marL="185738"/>
            <a:endParaRPr lang="en-GB" dirty="0">
              <a:solidFill>
                <a:schemeClr val="accent1">
                  <a:lumMod val="50000"/>
                </a:schemeClr>
              </a:solidFill>
              <a:latin typeface="Comic Sans MS" panose="030F0702030302020204" pitchFamily="66" charset="0"/>
            </a:endParaRPr>
          </a:p>
          <a:p>
            <a:pPr marL="457200" indent="-457200">
              <a:buFont typeface="Courier New" panose="02070309020205020404" pitchFamily="49" charset="0"/>
              <a:buChar char="o"/>
            </a:pPr>
            <a:r>
              <a:rPr lang="en-GB" sz="2400" dirty="0">
                <a:solidFill>
                  <a:schemeClr val="accent1">
                    <a:lumMod val="50000"/>
                  </a:schemeClr>
                </a:solidFill>
                <a:latin typeface="Comic Sans MS" panose="030F0702030302020204" pitchFamily="66" charset="0"/>
              </a:rPr>
              <a:t>Try talking to someone you feel you can trust about how you feel; if they can’t help, they may know someone who can. </a:t>
            </a:r>
          </a:p>
          <a:p>
            <a:pPr marL="457200" indent="-457200">
              <a:buFont typeface="Courier New" panose="02070309020205020404" pitchFamily="49" charset="0"/>
              <a:buChar char="o"/>
            </a:pPr>
            <a:endParaRPr lang="en-GB" sz="2400" dirty="0">
              <a:solidFill>
                <a:schemeClr val="accent1">
                  <a:lumMod val="50000"/>
                </a:schemeClr>
              </a:solidFill>
              <a:latin typeface="Comic Sans MS" panose="030F0702030302020204" pitchFamily="66" charset="0"/>
            </a:endParaRPr>
          </a:p>
          <a:p>
            <a:pPr marL="457200" indent="-457200">
              <a:buFont typeface="Courier New" panose="02070309020205020404" pitchFamily="49" charset="0"/>
              <a:buChar char="o"/>
            </a:pPr>
            <a:r>
              <a:rPr lang="en-GB" sz="2400" dirty="0">
                <a:solidFill>
                  <a:schemeClr val="accent1">
                    <a:lumMod val="50000"/>
                  </a:schemeClr>
                </a:solidFill>
                <a:latin typeface="Comic Sans MS" panose="030F0702030302020204" pitchFamily="66" charset="0"/>
              </a:rPr>
              <a:t>There will probably be a particular person – a teacher, your year head, a learning mentor etc. - who you could ask for help. It really is worth saying how you feel as they may be able to help talk you through the changes. </a:t>
            </a:r>
          </a:p>
          <a:p>
            <a:pPr marL="457200" indent="-457200">
              <a:buFont typeface="Courier New" panose="02070309020205020404" pitchFamily="49" charset="0"/>
              <a:buChar char="o"/>
            </a:pPr>
            <a:endParaRPr lang="en-GB" sz="2400" dirty="0">
              <a:solidFill>
                <a:schemeClr val="accent1">
                  <a:lumMod val="50000"/>
                </a:schemeClr>
              </a:solidFill>
            </a:endParaRPr>
          </a:p>
          <a:p>
            <a:pPr marL="457200" indent="-457200">
              <a:buFont typeface="Courier New" panose="02070309020205020404" pitchFamily="49" charset="0"/>
              <a:buChar char="o"/>
            </a:pPr>
            <a:r>
              <a:rPr lang="en-GB" sz="2400" dirty="0">
                <a:solidFill>
                  <a:schemeClr val="accent1">
                    <a:lumMod val="50000"/>
                  </a:schemeClr>
                </a:solidFill>
                <a:latin typeface="Comic Sans MS" panose="030F0702030302020204" pitchFamily="66" charset="0"/>
              </a:rPr>
              <a:t>Try to remind yourself that the outcome of the change might make things better in the end.</a:t>
            </a:r>
          </a:p>
          <a:p>
            <a:pPr marL="457200" indent="-457200">
              <a:buFont typeface="Courier New" panose="02070309020205020404" pitchFamily="49" charset="0"/>
              <a:buChar char="o"/>
            </a:pPr>
            <a:endParaRPr lang="en-GB" sz="2400" dirty="0">
              <a:latin typeface="Comic Sans MS" panose="030F0702030302020204" pitchFamily="66" charset="0"/>
            </a:endParaRPr>
          </a:p>
        </p:txBody>
      </p:sp>
    </p:spTree>
    <p:extLst>
      <p:ext uri="{BB962C8B-B14F-4D97-AF65-F5344CB8AC3E}">
        <p14:creationId xmlns:p14="http://schemas.microsoft.com/office/powerpoint/2010/main" val="4049873395"/>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nodePh="1">
                                  <p:stCondLst>
                                    <p:cond delay="0"/>
                                  </p:stCondLst>
                                  <p:endCondLst>
                                    <p:cond evt="begin" delay="0">
                                      <p:tn val="5"/>
                                    </p:cond>
                                  </p:end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8">
                                            <p:txEl>
                                              <p:pRg st="2" end="2"/>
                                            </p:txEl>
                                          </p:spTgt>
                                        </p:tgtEl>
                                        <p:attrNameLst>
                                          <p:attrName>style.visibility</p:attrName>
                                        </p:attrNameLst>
                                      </p:cBhvr>
                                      <p:to>
                                        <p:strVal val="visible"/>
                                      </p:to>
                                    </p:set>
                                    <p:animEffect transition="in" filter="fade">
                                      <p:cBhvr>
                                        <p:cTn id="14" dur="1000"/>
                                        <p:tgtEl>
                                          <p:spTgt spid="8">
                                            <p:txEl>
                                              <p:pRg st="2" end="2"/>
                                            </p:txEl>
                                          </p:spTgt>
                                        </p:tgtEl>
                                      </p:cBhvr>
                                    </p:animEffect>
                                    <p:anim calcmode="lin" valueType="num">
                                      <p:cBhvr>
                                        <p:cTn id="15" dur="1000" fill="hold"/>
                                        <p:tgtEl>
                                          <p:spTgt spid="8">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8">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8">
                                            <p:txEl>
                                              <p:pRg st="4" end="4"/>
                                            </p:txEl>
                                          </p:spTgt>
                                        </p:tgtEl>
                                        <p:attrNameLst>
                                          <p:attrName>style.visibility</p:attrName>
                                        </p:attrNameLst>
                                      </p:cBhvr>
                                      <p:to>
                                        <p:strVal val="visible"/>
                                      </p:to>
                                    </p:set>
                                    <p:animEffect transition="in" filter="fade">
                                      <p:cBhvr>
                                        <p:cTn id="21" dur="1000"/>
                                        <p:tgtEl>
                                          <p:spTgt spid="8">
                                            <p:txEl>
                                              <p:pRg st="4" end="4"/>
                                            </p:txEl>
                                          </p:spTgt>
                                        </p:tgtEl>
                                      </p:cBhvr>
                                    </p:animEffect>
                                    <p:anim calcmode="lin" valueType="num">
                                      <p:cBhvr>
                                        <p:cTn id="22" dur="1000" fill="hold"/>
                                        <p:tgtEl>
                                          <p:spTgt spid="8">
                                            <p:txEl>
                                              <p:pRg st="4" end="4"/>
                                            </p:txEl>
                                          </p:spTgt>
                                        </p:tgtEl>
                                        <p:attrNameLst>
                                          <p:attrName>ppt_x</p:attrName>
                                        </p:attrNameLst>
                                      </p:cBhvr>
                                      <p:tavLst>
                                        <p:tav tm="0">
                                          <p:val>
                                            <p:strVal val="#ppt_x"/>
                                          </p:val>
                                        </p:tav>
                                        <p:tav tm="100000">
                                          <p:val>
                                            <p:strVal val="#ppt_x"/>
                                          </p:val>
                                        </p:tav>
                                      </p:tavLst>
                                    </p:anim>
                                    <p:anim calcmode="lin" valueType="num">
                                      <p:cBhvr>
                                        <p:cTn id="23" dur="1000" fill="hold"/>
                                        <p:tgtEl>
                                          <p:spTgt spid="8">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8">
                                            <p:txEl>
                                              <p:pRg st="6" end="6"/>
                                            </p:txEl>
                                          </p:spTgt>
                                        </p:tgtEl>
                                        <p:attrNameLst>
                                          <p:attrName>style.visibility</p:attrName>
                                        </p:attrNameLst>
                                      </p:cBhvr>
                                      <p:to>
                                        <p:strVal val="visible"/>
                                      </p:to>
                                    </p:set>
                                    <p:animEffect transition="in" filter="fade">
                                      <p:cBhvr>
                                        <p:cTn id="28" dur="1000"/>
                                        <p:tgtEl>
                                          <p:spTgt spid="8">
                                            <p:txEl>
                                              <p:pRg st="6" end="6"/>
                                            </p:txEl>
                                          </p:spTgt>
                                        </p:tgtEl>
                                      </p:cBhvr>
                                    </p:animEffect>
                                    <p:anim calcmode="lin" valueType="num">
                                      <p:cBhvr>
                                        <p:cTn id="29" dur="1000" fill="hold"/>
                                        <p:tgtEl>
                                          <p:spTgt spid="8">
                                            <p:txEl>
                                              <p:pRg st="6" end="6"/>
                                            </p:txEl>
                                          </p:spTgt>
                                        </p:tgtEl>
                                        <p:attrNameLst>
                                          <p:attrName>ppt_x</p:attrName>
                                        </p:attrNameLst>
                                      </p:cBhvr>
                                      <p:tavLst>
                                        <p:tav tm="0">
                                          <p:val>
                                            <p:strVal val="#ppt_x"/>
                                          </p:val>
                                        </p:tav>
                                        <p:tav tm="100000">
                                          <p:val>
                                            <p:strVal val="#ppt_x"/>
                                          </p:val>
                                        </p:tav>
                                      </p:tavLst>
                                    </p:anim>
                                    <p:anim calcmode="lin" valueType="num">
                                      <p:cBhvr>
                                        <p:cTn id="30" dur="1000" fill="hold"/>
                                        <p:tgtEl>
                                          <p:spTgt spid="8">
                                            <p:txEl>
                                              <p:pRg st="6" end="6"/>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4" name="Picture 2" descr="http://2.bp.blogspot.com/-CDMBVIPz9Uw/UG-1jX3gCtI/AAAAAAAACiU/SnBHs8A-fmE/s640/October+7.jpg"/>
          <p:cNvPicPr>
            <a:picLocks noChangeAspect="1" noChangeArrowheads="1"/>
          </p:cNvPicPr>
          <p:nvPr/>
        </p:nvPicPr>
        <p:blipFill rotWithShape="1">
          <a:blip r:embed="rId2">
            <a:extLst>
              <a:ext uri="{28A0092B-C50C-407E-A947-70E740481C1C}">
                <a14:useLocalDpi xmlns:a14="http://schemas.microsoft.com/office/drawing/2010/main" val="0"/>
              </a:ext>
            </a:extLst>
          </a:blip>
          <a:srcRect r="23500"/>
          <a:stretch/>
        </p:blipFill>
        <p:spPr bwMode="auto">
          <a:xfrm>
            <a:off x="0" y="0"/>
            <a:ext cx="9144000" cy="6919464"/>
          </a:xfrm>
          <a:prstGeom prst="rect">
            <a:avLst/>
          </a:prstGeom>
          <a:noFill/>
          <a:extLst>
            <a:ext uri="{909E8E84-426E-40DD-AFC4-6F175D3DCCD1}">
              <a14:hiddenFill xmlns:a14="http://schemas.microsoft.com/office/drawing/2010/main">
                <a:solidFill>
                  <a:srgbClr val="FFFFFF"/>
                </a:solidFill>
              </a14:hiddenFill>
            </a:ext>
          </a:extLst>
        </p:spPr>
      </p:pic>
      <p:sp>
        <p:nvSpPr>
          <p:cNvPr id="7" name="Rounded Rectangle 6"/>
          <p:cNvSpPr/>
          <p:nvPr/>
        </p:nvSpPr>
        <p:spPr>
          <a:xfrm>
            <a:off x="105774" y="175895"/>
            <a:ext cx="9017496" cy="6669360"/>
          </a:xfrm>
          <a:prstGeom prst="roundRect">
            <a:avLst/>
          </a:prstGeom>
          <a:solidFill>
            <a:srgbClr val="FFFFC1"/>
          </a:solidFill>
          <a:ln>
            <a:noFill/>
          </a:ln>
          <a:effectLst>
            <a:softEdge rad="317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15000"/>
              </a:lnSpc>
              <a:spcAft>
                <a:spcPts val="1000"/>
              </a:spcAft>
            </a:pPr>
            <a:endParaRPr lang="en-GB" sz="1600" dirty="0">
              <a:solidFill>
                <a:prstClr val="white"/>
              </a:solidFill>
              <a:ea typeface="Calibri"/>
              <a:cs typeface="Times New Roman"/>
            </a:endParaRPr>
          </a:p>
        </p:txBody>
      </p:sp>
      <p:sp>
        <p:nvSpPr>
          <p:cNvPr id="9" name="TextBox 8"/>
          <p:cNvSpPr txBox="1"/>
          <p:nvPr/>
        </p:nvSpPr>
        <p:spPr>
          <a:xfrm>
            <a:off x="873155" y="620688"/>
            <a:ext cx="7848872" cy="6786473"/>
          </a:xfrm>
          <a:prstGeom prst="rect">
            <a:avLst/>
          </a:prstGeom>
          <a:noFill/>
        </p:spPr>
        <p:txBody>
          <a:bodyPr wrap="square" rtlCol="0">
            <a:spAutoFit/>
          </a:bodyPr>
          <a:lstStyle/>
          <a:p>
            <a:r>
              <a:rPr lang="en-GB" sz="2500" b="1" u="sng" dirty="0">
                <a:solidFill>
                  <a:schemeClr val="accent1">
                    <a:lumMod val="50000"/>
                  </a:schemeClr>
                </a:solidFill>
                <a:latin typeface="Comic Sans MS" panose="030F0702030302020204" pitchFamily="66" charset="0"/>
              </a:rPr>
              <a:t>Do you sometimes find ‘free time’ difficult</a:t>
            </a:r>
          </a:p>
          <a:p>
            <a:endParaRPr lang="en-GB" sz="2200" dirty="0">
              <a:solidFill>
                <a:schemeClr val="accent1">
                  <a:lumMod val="50000"/>
                </a:schemeClr>
              </a:solidFill>
              <a:latin typeface="Comic Sans MS" panose="030F0702030302020204" pitchFamily="66" charset="0"/>
            </a:endParaRPr>
          </a:p>
          <a:p>
            <a:r>
              <a:rPr lang="en-GB" sz="2200" dirty="0">
                <a:solidFill>
                  <a:schemeClr val="accent1">
                    <a:lumMod val="50000"/>
                  </a:schemeClr>
                </a:solidFill>
                <a:latin typeface="Comic Sans MS" panose="030F0702030302020204" pitchFamily="66" charset="0"/>
              </a:rPr>
              <a:t>Do you find unstructured time at school / college or even at home difficult?</a:t>
            </a:r>
          </a:p>
          <a:p>
            <a:endParaRPr lang="en-GB" sz="2000" dirty="0">
              <a:solidFill>
                <a:schemeClr val="accent1">
                  <a:lumMod val="50000"/>
                </a:schemeClr>
              </a:solidFill>
              <a:latin typeface="Comic Sans MS" panose="030F0702030302020204" pitchFamily="66" charset="0"/>
            </a:endParaRPr>
          </a:p>
          <a:p>
            <a:r>
              <a:rPr lang="en-GB" sz="2200" dirty="0">
                <a:solidFill>
                  <a:schemeClr val="accent1">
                    <a:lumMod val="50000"/>
                  </a:schemeClr>
                </a:solidFill>
                <a:latin typeface="Comic Sans MS" panose="030F0702030302020204" pitchFamily="66" charset="0"/>
              </a:rPr>
              <a:t>- Many young people who have ASD struggle during break and lunch time at school / college. They say they find these times difficult as they have to manage the time themselves without any focus. They often say they find it hard as they don’t like having to chat and aren’t sure about how to fill the time. This can make them feel sad or anxious. </a:t>
            </a:r>
          </a:p>
          <a:p>
            <a:endParaRPr lang="en-GB" sz="2000" dirty="0">
              <a:solidFill>
                <a:schemeClr val="accent1">
                  <a:lumMod val="50000"/>
                </a:schemeClr>
              </a:solidFill>
              <a:latin typeface="Comic Sans MS" panose="030F0702030302020204" pitchFamily="66" charset="0"/>
            </a:endParaRPr>
          </a:p>
          <a:p>
            <a:r>
              <a:rPr lang="en-GB" sz="2200" dirty="0">
                <a:solidFill>
                  <a:schemeClr val="accent1">
                    <a:lumMod val="50000"/>
                  </a:schemeClr>
                </a:solidFill>
                <a:latin typeface="Comic Sans MS" panose="030F0702030302020204" pitchFamily="66" charset="0"/>
              </a:rPr>
              <a:t>- Some young people find 6th Form / college difficult when they have ‘free lessons’ and don’t have anything on their time tables. They can feel uncomfortable as they don’t know where to sit or what to do. </a:t>
            </a:r>
          </a:p>
          <a:p>
            <a:endParaRPr lang="en-GB" dirty="0">
              <a:solidFill>
                <a:prstClr val="black"/>
              </a:solidFill>
              <a:latin typeface="Comic Sans MS" panose="030F0702030302020204" pitchFamily="66" charset="0"/>
            </a:endParaRPr>
          </a:p>
          <a:p>
            <a:endParaRPr lang="en-GB" sz="1600" dirty="0">
              <a:solidFill>
                <a:prstClr val="black"/>
              </a:solidFill>
              <a:latin typeface="Comic Sans MS" panose="030F0702030302020204" pitchFamily="66" charset="0"/>
            </a:endParaRPr>
          </a:p>
          <a:p>
            <a:endParaRPr lang="en-GB" sz="2400" dirty="0">
              <a:solidFill>
                <a:prstClr val="black"/>
              </a:solidFill>
              <a:latin typeface="Comic Sans MS" panose="030F0702030302020204" pitchFamily="66" charset="0"/>
            </a:endParaRPr>
          </a:p>
        </p:txBody>
      </p:sp>
    </p:spTree>
    <p:extLst>
      <p:ext uri="{BB962C8B-B14F-4D97-AF65-F5344CB8AC3E}">
        <p14:creationId xmlns:p14="http://schemas.microsoft.com/office/powerpoint/2010/main" val="2893622039"/>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nodePh="1">
                                  <p:stCondLst>
                                    <p:cond delay="0"/>
                                  </p:stCondLst>
                                  <p:endCondLst>
                                    <p:cond evt="begin" delay="0">
                                      <p:tn val="5"/>
                                    </p:cond>
                                  </p:end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fade">
                                      <p:cBhvr>
                                        <p:cTn id="7" dur="1000"/>
                                        <p:tgtEl>
                                          <p:spTgt spid="7">
                                            <p:txEl>
                                              <p:pRg st="0" end="0"/>
                                            </p:txEl>
                                          </p:spTgt>
                                        </p:tgtEl>
                                      </p:cBhvr>
                                    </p:animEffect>
                                    <p:anim calcmode="lin" valueType="num">
                                      <p:cBhvr>
                                        <p:cTn id="8" dur="1000" fill="hold"/>
                                        <p:tgtEl>
                                          <p:spTgt spid="7">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7">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9">
                                            <p:txEl>
                                              <p:pRg st="2" end="2"/>
                                            </p:txEl>
                                          </p:spTgt>
                                        </p:tgtEl>
                                        <p:attrNameLst>
                                          <p:attrName>style.visibility</p:attrName>
                                        </p:attrNameLst>
                                      </p:cBhvr>
                                      <p:to>
                                        <p:strVal val="visible"/>
                                      </p:to>
                                    </p:set>
                                    <p:animEffect transition="in" filter="fade">
                                      <p:cBhvr>
                                        <p:cTn id="14" dur="1000"/>
                                        <p:tgtEl>
                                          <p:spTgt spid="9">
                                            <p:txEl>
                                              <p:pRg st="2" end="2"/>
                                            </p:txEl>
                                          </p:spTgt>
                                        </p:tgtEl>
                                      </p:cBhvr>
                                    </p:animEffect>
                                    <p:anim calcmode="lin" valueType="num">
                                      <p:cBhvr>
                                        <p:cTn id="15" dur="1000" fill="hold"/>
                                        <p:tgtEl>
                                          <p:spTgt spid="9">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9">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9">
                                            <p:txEl>
                                              <p:pRg st="4" end="4"/>
                                            </p:txEl>
                                          </p:spTgt>
                                        </p:tgtEl>
                                        <p:attrNameLst>
                                          <p:attrName>style.visibility</p:attrName>
                                        </p:attrNameLst>
                                      </p:cBhvr>
                                      <p:to>
                                        <p:strVal val="visible"/>
                                      </p:to>
                                    </p:set>
                                    <p:animEffect transition="in" filter="fade">
                                      <p:cBhvr>
                                        <p:cTn id="21" dur="1000"/>
                                        <p:tgtEl>
                                          <p:spTgt spid="9">
                                            <p:txEl>
                                              <p:pRg st="4" end="4"/>
                                            </p:txEl>
                                          </p:spTgt>
                                        </p:tgtEl>
                                      </p:cBhvr>
                                    </p:animEffect>
                                    <p:anim calcmode="lin" valueType="num">
                                      <p:cBhvr>
                                        <p:cTn id="22" dur="1000" fill="hold"/>
                                        <p:tgtEl>
                                          <p:spTgt spid="9">
                                            <p:txEl>
                                              <p:pRg st="4" end="4"/>
                                            </p:txEl>
                                          </p:spTgt>
                                        </p:tgtEl>
                                        <p:attrNameLst>
                                          <p:attrName>ppt_x</p:attrName>
                                        </p:attrNameLst>
                                      </p:cBhvr>
                                      <p:tavLst>
                                        <p:tav tm="0">
                                          <p:val>
                                            <p:strVal val="#ppt_x"/>
                                          </p:val>
                                        </p:tav>
                                        <p:tav tm="100000">
                                          <p:val>
                                            <p:strVal val="#ppt_x"/>
                                          </p:val>
                                        </p:tav>
                                      </p:tavLst>
                                    </p:anim>
                                    <p:anim calcmode="lin" valueType="num">
                                      <p:cBhvr>
                                        <p:cTn id="23" dur="1000" fill="hold"/>
                                        <p:tgtEl>
                                          <p:spTgt spid="9">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9">
                                            <p:txEl>
                                              <p:pRg st="6" end="6"/>
                                            </p:txEl>
                                          </p:spTgt>
                                        </p:tgtEl>
                                        <p:attrNameLst>
                                          <p:attrName>style.visibility</p:attrName>
                                        </p:attrNameLst>
                                      </p:cBhvr>
                                      <p:to>
                                        <p:strVal val="visible"/>
                                      </p:to>
                                    </p:set>
                                    <p:animEffect transition="in" filter="fade">
                                      <p:cBhvr>
                                        <p:cTn id="28" dur="1000"/>
                                        <p:tgtEl>
                                          <p:spTgt spid="9">
                                            <p:txEl>
                                              <p:pRg st="6" end="6"/>
                                            </p:txEl>
                                          </p:spTgt>
                                        </p:tgtEl>
                                      </p:cBhvr>
                                    </p:animEffect>
                                    <p:anim calcmode="lin" valueType="num">
                                      <p:cBhvr>
                                        <p:cTn id="29" dur="1000" fill="hold"/>
                                        <p:tgtEl>
                                          <p:spTgt spid="9">
                                            <p:txEl>
                                              <p:pRg st="6" end="6"/>
                                            </p:txEl>
                                          </p:spTgt>
                                        </p:tgtEl>
                                        <p:attrNameLst>
                                          <p:attrName>ppt_x</p:attrName>
                                        </p:attrNameLst>
                                      </p:cBhvr>
                                      <p:tavLst>
                                        <p:tav tm="0">
                                          <p:val>
                                            <p:strVal val="#ppt_x"/>
                                          </p:val>
                                        </p:tav>
                                        <p:tav tm="100000">
                                          <p:val>
                                            <p:strVal val="#ppt_x"/>
                                          </p:val>
                                        </p:tav>
                                      </p:tavLst>
                                    </p:anim>
                                    <p:anim calcmode="lin" valueType="num">
                                      <p:cBhvr>
                                        <p:cTn id="30" dur="1000" fill="hold"/>
                                        <p:tgtEl>
                                          <p:spTgt spid="9">
                                            <p:txEl>
                                              <p:pRg st="6" end="6"/>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4" name="Picture 2" descr="http://2.bp.blogspot.com/-CDMBVIPz9Uw/UG-1jX3gCtI/AAAAAAAACiU/SnBHs8A-fmE/s640/October+7.jpg"/>
          <p:cNvPicPr>
            <a:picLocks noChangeAspect="1" noChangeArrowheads="1"/>
          </p:cNvPicPr>
          <p:nvPr/>
        </p:nvPicPr>
        <p:blipFill rotWithShape="1">
          <a:blip r:embed="rId2">
            <a:extLst>
              <a:ext uri="{28A0092B-C50C-407E-A947-70E740481C1C}">
                <a14:useLocalDpi xmlns:a14="http://schemas.microsoft.com/office/drawing/2010/main" val="0"/>
              </a:ext>
            </a:extLst>
          </a:blip>
          <a:srcRect r="23500"/>
          <a:stretch/>
        </p:blipFill>
        <p:spPr bwMode="auto">
          <a:xfrm>
            <a:off x="0" y="0"/>
            <a:ext cx="9144000" cy="6919464"/>
          </a:xfrm>
          <a:prstGeom prst="rect">
            <a:avLst/>
          </a:prstGeom>
          <a:noFill/>
          <a:extLst>
            <a:ext uri="{909E8E84-426E-40DD-AFC4-6F175D3DCCD1}">
              <a14:hiddenFill xmlns:a14="http://schemas.microsoft.com/office/drawing/2010/main">
                <a:solidFill>
                  <a:srgbClr val="FFFFFF"/>
                </a:solidFill>
              </a14:hiddenFill>
            </a:ext>
          </a:extLst>
        </p:spPr>
      </p:pic>
      <p:sp>
        <p:nvSpPr>
          <p:cNvPr id="7" name="Rounded Rectangle 6"/>
          <p:cNvSpPr/>
          <p:nvPr/>
        </p:nvSpPr>
        <p:spPr>
          <a:xfrm>
            <a:off x="105774" y="175895"/>
            <a:ext cx="9017496" cy="6669360"/>
          </a:xfrm>
          <a:prstGeom prst="roundRect">
            <a:avLst/>
          </a:prstGeom>
          <a:solidFill>
            <a:srgbClr val="FFFFC1"/>
          </a:solidFill>
          <a:ln>
            <a:noFill/>
          </a:ln>
          <a:effectLst>
            <a:softEdge rad="317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15000"/>
              </a:lnSpc>
              <a:spcAft>
                <a:spcPts val="1000"/>
              </a:spcAft>
            </a:pPr>
            <a:endParaRPr lang="en-GB" sz="1600" dirty="0">
              <a:solidFill>
                <a:prstClr val="white"/>
              </a:solidFill>
              <a:ea typeface="Calibri"/>
              <a:cs typeface="Times New Roman"/>
            </a:endParaRPr>
          </a:p>
        </p:txBody>
      </p:sp>
      <p:sp>
        <p:nvSpPr>
          <p:cNvPr id="9" name="TextBox 8"/>
          <p:cNvSpPr txBox="1"/>
          <p:nvPr/>
        </p:nvSpPr>
        <p:spPr>
          <a:xfrm>
            <a:off x="755573" y="836712"/>
            <a:ext cx="7848873" cy="5139869"/>
          </a:xfrm>
          <a:prstGeom prst="rect">
            <a:avLst/>
          </a:prstGeom>
          <a:noFill/>
        </p:spPr>
        <p:txBody>
          <a:bodyPr wrap="square" rtlCol="0">
            <a:spAutoFit/>
          </a:bodyPr>
          <a:lstStyle/>
          <a:p>
            <a:r>
              <a:rPr lang="en-GB" sz="2500" b="1" u="sng" dirty="0">
                <a:solidFill>
                  <a:schemeClr val="accent1">
                    <a:lumMod val="50000"/>
                  </a:schemeClr>
                </a:solidFill>
                <a:latin typeface="Comic Sans MS" panose="030F0702030302020204" pitchFamily="66" charset="0"/>
              </a:rPr>
              <a:t>Do you sometimes find ‘free time’ difficult continued...</a:t>
            </a:r>
          </a:p>
          <a:p>
            <a:endParaRPr lang="en-GB" sz="2200" dirty="0">
              <a:solidFill>
                <a:schemeClr val="accent1">
                  <a:lumMod val="50000"/>
                </a:schemeClr>
              </a:solidFill>
              <a:latin typeface="Comic Sans MS" panose="030F0702030302020204" pitchFamily="66" charset="0"/>
            </a:endParaRPr>
          </a:p>
          <a:p>
            <a:r>
              <a:rPr lang="en-GB" sz="2200" dirty="0">
                <a:solidFill>
                  <a:schemeClr val="accent1">
                    <a:lumMod val="50000"/>
                  </a:schemeClr>
                </a:solidFill>
                <a:latin typeface="Comic Sans MS" panose="030F0702030302020204" pitchFamily="66" charset="0"/>
              </a:rPr>
              <a:t>- Some young people who have ASD find their time after school / college, the weekends and holidays difficult as there isn’t a set structure for their time and things change a lot. This can make them feel sad, frustrated or angry. </a:t>
            </a:r>
          </a:p>
          <a:p>
            <a:endParaRPr lang="en-GB" sz="2200" dirty="0">
              <a:solidFill>
                <a:schemeClr val="accent1">
                  <a:lumMod val="50000"/>
                </a:schemeClr>
              </a:solidFill>
              <a:latin typeface="Comic Sans MS" panose="030F0702030302020204" pitchFamily="66" charset="0"/>
            </a:endParaRPr>
          </a:p>
          <a:p>
            <a:endParaRPr lang="en-GB" sz="2200" dirty="0">
              <a:solidFill>
                <a:schemeClr val="accent1">
                  <a:lumMod val="50000"/>
                </a:schemeClr>
              </a:solidFill>
              <a:latin typeface="Comic Sans MS" panose="030F0702030302020204" pitchFamily="66" charset="0"/>
            </a:endParaRPr>
          </a:p>
          <a:p>
            <a:r>
              <a:rPr lang="en-GB" sz="2200" dirty="0">
                <a:solidFill>
                  <a:schemeClr val="accent1">
                    <a:lumMod val="50000"/>
                  </a:schemeClr>
                </a:solidFill>
                <a:latin typeface="Comic Sans MS" panose="030F0702030302020204" pitchFamily="66" charset="0"/>
              </a:rPr>
              <a:t>So what can you do?</a:t>
            </a:r>
          </a:p>
          <a:p>
            <a:endParaRPr lang="en-GB" sz="2200" dirty="0">
              <a:solidFill>
                <a:prstClr val="black"/>
              </a:solidFill>
              <a:latin typeface="Comic Sans MS" panose="030F0702030302020204" pitchFamily="66" charset="0"/>
            </a:endParaRPr>
          </a:p>
          <a:p>
            <a:endParaRPr lang="en-GB" dirty="0">
              <a:solidFill>
                <a:prstClr val="black"/>
              </a:solidFill>
              <a:latin typeface="Comic Sans MS" panose="030F0702030302020204" pitchFamily="66" charset="0"/>
            </a:endParaRPr>
          </a:p>
          <a:p>
            <a:endParaRPr lang="en-GB" sz="1600" dirty="0">
              <a:solidFill>
                <a:prstClr val="black"/>
              </a:solidFill>
              <a:latin typeface="Comic Sans MS" panose="030F0702030302020204" pitchFamily="66" charset="0"/>
            </a:endParaRPr>
          </a:p>
          <a:p>
            <a:endParaRPr lang="en-GB" sz="2400" dirty="0">
              <a:solidFill>
                <a:prstClr val="black"/>
              </a:solidFill>
              <a:latin typeface="Comic Sans MS" panose="030F0702030302020204" pitchFamily="66" charset="0"/>
            </a:endParaRPr>
          </a:p>
        </p:txBody>
      </p:sp>
    </p:spTree>
    <p:extLst>
      <p:ext uri="{BB962C8B-B14F-4D97-AF65-F5344CB8AC3E}">
        <p14:creationId xmlns:p14="http://schemas.microsoft.com/office/powerpoint/2010/main" val="3865127586"/>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nodePh="1">
                                  <p:stCondLst>
                                    <p:cond delay="0"/>
                                  </p:stCondLst>
                                  <p:endCondLst>
                                    <p:cond evt="begin" delay="0">
                                      <p:tn val="5"/>
                                    </p:cond>
                                  </p:end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fade">
                                      <p:cBhvr>
                                        <p:cTn id="7" dur="1000"/>
                                        <p:tgtEl>
                                          <p:spTgt spid="7">
                                            <p:txEl>
                                              <p:pRg st="0" end="0"/>
                                            </p:txEl>
                                          </p:spTgt>
                                        </p:tgtEl>
                                      </p:cBhvr>
                                    </p:animEffect>
                                    <p:anim calcmode="lin" valueType="num">
                                      <p:cBhvr>
                                        <p:cTn id="8" dur="1000" fill="hold"/>
                                        <p:tgtEl>
                                          <p:spTgt spid="7">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7">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9">
                                            <p:txEl>
                                              <p:pRg st="2" end="2"/>
                                            </p:txEl>
                                          </p:spTgt>
                                        </p:tgtEl>
                                        <p:attrNameLst>
                                          <p:attrName>style.visibility</p:attrName>
                                        </p:attrNameLst>
                                      </p:cBhvr>
                                      <p:to>
                                        <p:strVal val="visible"/>
                                      </p:to>
                                    </p:set>
                                    <p:animEffect transition="in" filter="fade">
                                      <p:cBhvr>
                                        <p:cTn id="14" dur="1000"/>
                                        <p:tgtEl>
                                          <p:spTgt spid="9">
                                            <p:txEl>
                                              <p:pRg st="2" end="2"/>
                                            </p:txEl>
                                          </p:spTgt>
                                        </p:tgtEl>
                                      </p:cBhvr>
                                    </p:animEffect>
                                    <p:anim calcmode="lin" valueType="num">
                                      <p:cBhvr>
                                        <p:cTn id="15" dur="1000" fill="hold"/>
                                        <p:tgtEl>
                                          <p:spTgt spid="9">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9">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9">
                                            <p:txEl>
                                              <p:pRg st="5" end="5"/>
                                            </p:txEl>
                                          </p:spTgt>
                                        </p:tgtEl>
                                        <p:attrNameLst>
                                          <p:attrName>style.visibility</p:attrName>
                                        </p:attrNameLst>
                                      </p:cBhvr>
                                      <p:to>
                                        <p:strVal val="visible"/>
                                      </p:to>
                                    </p:set>
                                    <p:animEffect transition="in" filter="fade">
                                      <p:cBhvr>
                                        <p:cTn id="21" dur="1000"/>
                                        <p:tgtEl>
                                          <p:spTgt spid="9">
                                            <p:txEl>
                                              <p:pRg st="5" end="5"/>
                                            </p:txEl>
                                          </p:spTgt>
                                        </p:tgtEl>
                                      </p:cBhvr>
                                    </p:animEffect>
                                    <p:anim calcmode="lin" valueType="num">
                                      <p:cBhvr>
                                        <p:cTn id="22" dur="1000" fill="hold"/>
                                        <p:tgtEl>
                                          <p:spTgt spid="9">
                                            <p:txEl>
                                              <p:pRg st="5" end="5"/>
                                            </p:txEl>
                                          </p:spTgt>
                                        </p:tgtEl>
                                        <p:attrNameLst>
                                          <p:attrName>ppt_x</p:attrName>
                                        </p:attrNameLst>
                                      </p:cBhvr>
                                      <p:tavLst>
                                        <p:tav tm="0">
                                          <p:val>
                                            <p:strVal val="#ppt_x"/>
                                          </p:val>
                                        </p:tav>
                                        <p:tav tm="100000">
                                          <p:val>
                                            <p:strVal val="#ppt_x"/>
                                          </p:val>
                                        </p:tav>
                                      </p:tavLst>
                                    </p:anim>
                                    <p:anim calcmode="lin" valueType="num">
                                      <p:cBhvr>
                                        <p:cTn id="23" dur="1000" fill="hold"/>
                                        <p:tgtEl>
                                          <p:spTgt spid="9">
                                            <p:txEl>
                                              <p:pRg st="5" end="5"/>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dirty="0"/>
          </a:p>
        </p:txBody>
      </p:sp>
      <p:pic>
        <p:nvPicPr>
          <p:cNvPr id="4" name="Picture 2" descr="http://2.bp.blogspot.com/-CDMBVIPz9Uw/UG-1jX3gCtI/AAAAAAAACiU/SnBHs8A-fmE/s640/October+7.jpg"/>
          <p:cNvPicPr>
            <a:picLocks noChangeAspect="1" noChangeArrowheads="1"/>
          </p:cNvPicPr>
          <p:nvPr/>
        </p:nvPicPr>
        <p:blipFill rotWithShape="1">
          <a:blip r:embed="rId2">
            <a:extLst>
              <a:ext uri="{28A0092B-C50C-407E-A947-70E740481C1C}">
                <a14:useLocalDpi xmlns:a14="http://schemas.microsoft.com/office/drawing/2010/main" val="0"/>
              </a:ext>
            </a:extLst>
          </a:blip>
          <a:srcRect r="23500"/>
          <a:stretch/>
        </p:blipFill>
        <p:spPr bwMode="auto">
          <a:xfrm>
            <a:off x="0" y="0"/>
            <a:ext cx="9144000" cy="6919464"/>
          </a:xfrm>
          <a:prstGeom prst="rect">
            <a:avLst/>
          </a:prstGeom>
          <a:noFill/>
          <a:extLst>
            <a:ext uri="{909E8E84-426E-40DD-AFC4-6F175D3DCCD1}">
              <a14:hiddenFill xmlns:a14="http://schemas.microsoft.com/office/drawing/2010/main">
                <a:solidFill>
                  <a:srgbClr val="FFFFFF"/>
                </a:solidFill>
              </a14:hiddenFill>
            </a:ext>
          </a:extLst>
        </p:spPr>
      </p:pic>
      <p:sp>
        <p:nvSpPr>
          <p:cNvPr id="5" name="Rounded Rectangle 4"/>
          <p:cNvSpPr/>
          <p:nvPr/>
        </p:nvSpPr>
        <p:spPr>
          <a:xfrm>
            <a:off x="98856" y="125052"/>
            <a:ext cx="9017496" cy="6669360"/>
          </a:xfrm>
          <a:prstGeom prst="roundRect">
            <a:avLst/>
          </a:prstGeom>
          <a:solidFill>
            <a:srgbClr val="FFFFC1"/>
          </a:solidFill>
          <a:ln>
            <a:noFill/>
          </a:ln>
          <a:effectLst>
            <a:softEdge rad="317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15000"/>
              </a:lnSpc>
              <a:spcAft>
                <a:spcPts val="1000"/>
              </a:spcAft>
            </a:pPr>
            <a:endParaRPr lang="en-GB" sz="1600" dirty="0">
              <a:solidFill>
                <a:prstClr val="white"/>
              </a:solidFill>
              <a:ea typeface="Calibri"/>
              <a:cs typeface="Times New Roman"/>
            </a:endParaRPr>
          </a:p>
        </p:txBody>
      </p:sp>
      <p:sp>
        <p:nvSpPr>
          <p:cNvPr id="8" name="TextBox 7"/>
          <p:cNvSpPr txBox="1"/>
          <p:nvPr/>
        </p:nvSpPr>
        <p:spPr>
          <a:xfrm>
            <a:off x="333872" y="620688"/>
            <a:ext cx="8352928" cy="7078861"/>
          </a:xfrm>
          <a:prstGeom prst="rect">
            <a:avLst/>
          </a:prstGeom>
          <a:noFill/>
        </p:spPr>
        <p:txBody>
          <a:bodyPr wrap="square" rtlCol="0">
            <a:spAutoFit/>
          </a:bodyPr>
          <a:lstStyle/>
          <a:p>
            <a:pPr marL="542925"/>
            <a:r>
              <a:rPr lang="en-GB" sz="2200" dirty="0">
                <a:solidFill>
                  <a:schemeClr val="accent1">
                    <a:lumMod val="50000"/>
                  </a:schemeClr>
                </a:solidFill>
                <a:latin typeface="Comic Sans MS" panose="030F0702030302020204" pitchFamily="66" charset="0"/>
              </a:rPr>
              <a:t>    Well, you could try to take control …</a:t>
            </a:r>
          </a:p>
          <a:p>
            <a:endParaRPr lang="en-GB" sz="2200" dirty="0">
              <a:solidFill>
                <a:schemeClr val="accent1">
                  <a:lumMod val="50000"/>
                </a:schemeClr>
              </a:solidFill>
              <a:latin typeface="Comic Sans MS" panose="030F0702030302020204" pitchFamily="66" charset="0"/>
            </a:endParaRPr>
          </a:p>
          <a:p>
            <a:pPr marL="457200" indent="-457200">
              <a:buFont typeface="Courier New" panose="02070309020205020404" pitchFamily="49" charset="0"/>
              <a:buChar char="o"/>
            </a:pPr>
            <a:r>
              <a:rPr lang="en-GB" sz="2200" dirty="0">
                <a:solidFill>
                  <a:schemeClr val="accent1">
                    <a:lumMod val="50000"/>
                  </a:schemeClr>
                </a:solidFill>
                <a:latin typeface="Comic Sans MS" panose="030F0702030302020204" pitchFamily="66" charset="0"/>
              </a:rPr>
              <a:t>At school / college, try talking to a member of staff you feel comfortable with about lunch / break being difficult. There might be a particular place you can go to for people who feel like this. Alternatively, try the library / computer room or clubs such as chess or textiles so that you have a focus. (Don’t just stay in the toilets -  even if that feels like the easiest option - as this isn’t a good long term strategy).  </a:t>
            </a:r>
          </a:p>
          <a:p>
            <a:pPr marL="457200" indent="-457200">
              <a:buFont typeface="Courier New" panose="02070309020205020404" pitchFamily="49" charset="0"/>
              <a:buChar char="o"/>
            </a:pPr>
            <a:endParaRPr lang="en-GB" sz="2000" dirty="0">
              <a:solidFill>
                <a:schemeClr val="accent1">
                  <a:lumMod val="50000"/>
                </a:schemeClr>
              </a:solidFill>
              <a:latin typeface="Comic Sans MS" panose="030F0702030302020204" pitchFamily="66" charset="0"/>
            </a:endParaRPr>
          </a:p>
          <a:p>
            <a:pPr marL="457200" indent="-457200">
              <a:buFont typeface="Courier New" panose="02070309020205020404" pitchFamily="49" charset="0"/>
              <a:buChar char="o"/>
            </a:pPr>
            <a:r>
              <a:rPr lang="en-GB" sz="2200" dirty="0">
                <a:solidFill>
                  <a:schemeClr val="accent1">
                    <a:lumMod val="50000"/>
                  </a:schemeClr>
                </a:solidFill>
                <a:latin typeface="Comic Sans MS" panose="030F0702030302020204" pitchFamily="66" charset="0"/>
              </a:rPr>
              <a:t>If you have free periods at school that you find it hard to manage, talk to a member of staff you feel comfortable with. They may be able to help you find a place to go to. You could also ask them to help you to set down what you will do during the free time; you could make lists each week of what you will do in each free period. </a:t>
            </a:r>
          </a:p>
          <a:p>
            <a:pPr marL="457200" indent="-457200">
              <a:buFont typeface="Courier New" panose="02070309020205020404" pitchFamily="49" charset="0"/>
              <a:buChar char="o"/>
            </a:pPr>
            <a:endParaRPr lang="en-GB" sz="2200" dirty="0">
              <a:solidFill>
                <a:prstClr val="black"/>
              </a:solidFill>
              <a:latin typeface="Comic Sans MS" panose="030F0702030302020204" pitchFamily="66" charset="0"/>
            </a:endParaRPr>
          </a:p>
          <a:p>
            <a:endParaRPr lang="en-GB" sz="2200" dirty="0">
              <a:solidFill>
                <a:prstClr val="black"/>
              </a:solidFill>
              <a:latin typeface="Comic Sans MS" panose="030F0702030302020204" pitchFamily="66" charset="0"/>
            </a:endParaRPr>
          </a:p>
          <a:p>
            <a:pPr marL="457200" indent="-457200">
              <a:buFont typeface="Courier New" panose="02070309020205020404" pitchFamily="49" charset="0"/>
              <a:buChar char="o"/>
            </a:pPr>
            <a:endParaRPr lang="en-GB" sz="2200" dirty="0">
              <a:solidFill>
                <a:prstClr val="black"/>
              </a:solidFill>
              <a:latin typeface="Comic Sans MS" panose="030F0702030302020204" pitchFamily="66" charset="0"/>
            </a:endParaRPr>
          </a:p>
          <a:p>
            <a:pPr marL="457200" indent="-457200">
              <a:buFont typeface="Courier New" panose="02070309020205020404" pitchFamily="49" charset="0"/>
              <a:buChar char="o"/>
            </a:pPr>
            <a:endParaRPr lang="en-GB" sz="1400" dirty="0">
              <a:solidFill>
                <a:prstClr val="black"/>
              </a:solidFill>
              <a:latin typeface="Comic Sans MS" panose="030F0702030302020204" pitchFamily="66" charset="0"/>
            </a:endParaRPr>
          </a:p>
        </p:txBody>
      </p:sp>
    </p:spTree>
    <p:extLst>
      <p:ext uri="{BB962C8B-B14F-4D97-AF65-F5344CB8AC3E}">
        <p14:creationId xmlns:p14="http://schemas.microsoft.com/office/powerpoint/2010/main" val="3341432734"/>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8">
                                            <p:txEl>
                                              <p:pRg st="2" end="2"/>
                                            </p:txEl>
                                          </p:spTgt>
                                        </p:tgtEl>
                                        <p:attrNameLst>
                                          <p:attrName>style.visibility</p:attrName>
                                        </p:attrNameLst>
                                      </p:cBhvr>
                                      <p:to>
                                        <p:strVal val="visible"/>
                                      </p:to>
                                    </p:set>
                                    <p:animEffect transition="in" filter="fade">
                                      <p:cBhvr>
                                        <p:cTn id="7" dur="1000"/>
                                        <p:tgtEl>
                                          <p:spTgt spid="8">
                                            <p:txEl>
                                              <p:pRg st="2" end="2"/>
                                            </p:txEl>
                                          </p:spTgt>
                                        </p:tgtEl>
                                      </p:cBhvr>
                                    </p:animEffect>
                                    <p:anim calcmode="lin" valueType="num">
                                      <p:cBhvr>
                                        <p:cTn id="8" dur="1000" fill="hold"/>
                                        <p:tgtEl>
                                          <p:spTgt spid="8">
                                            <p:txEl>
                                              <p:pRg st="2" end="2"/>
                                            </p:txEl>
                                          </p:spTgt>
                                        </p:tgtEl>
                                        <p:attrNameLst>
                                          <p:attrName>ppt_x</p:attrName>
                                        </p:attrNameLst>
                                      </p:cBhvr>
                                      <p:tavLst>
                                        <p:tav tm="0">
                                          <p:val>
                                            <p:strVal val="#ppt_x"/>
                                          </p:val>
                                        </p:tav>
                                        <p:tav tm="100000">
                                          <p:val>
                                            <p:strVal val="#ppt_x"/>
                                          </p:val>
                                        </p:tav>
                                      </p:tavLst>
                                    </p:anim>
                                    <p:anim calcmode="lin" valueType="num">
                                      <p:cBhvr>
                                        <p:cTn id="9" dur="1000" fill="hold"/>
                                        <p:tgtEl>
                                          <p:spTgt spid="8">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8">
                                            <p:txEl>
                                              <p:pRg st="4" end="4"/>
                                            </p:txEl>
                                          </p:spTgt>
                                        </p:tgtEl>
                                        <p:attrNameLst>
                                          <p:attrName>style.visibility</p:attrName>
                                        </p:attrNameLst>
                                      </p:cBhvr>
                                      <p:to>
                                        <p:strVal val="visible"/>
                                      </p:to>
                                    </p:set>
                                    <p:animEffect transition="in" filter="fade">
                                      <p:cBhvr>
                                        <p:cTn id="14" dur="1000"/>
                                        <p:tgtEl>
                                          <p:spTgt spid="8">
                                            <p:txEl>
                                              <p:pRg st="4" end="4"/>
                                            </p:txEl>
                                          </p:spTgt>
                                        </p:tgtEl>
                                      </p:cBhvr>
                                    </p:animEffect>
                                    <p:anim calcmode="lin" valueType="num">
                                      <p:cBhvr>
                                        <p:cTn id="15" dur="1000" fill="hold"/>
                                        <p:tgtEl>
                                          <p:spTgt spid="8">
                                            <p:txEl>
                                              <p:pRg st="4" end="4"/>
                                            </p:txEl>
                                          </p:spTgt>
                                        </p:tgtEl>
                                        <p:attrNameLst>
                                          <p:attrName>ppt_x</p:attrName>
                                        </p:attrNameLst>
                                      </p:cBhvr>
                                      <p:tavLst>
                                        <p:tav tm="0">
                                          <p:val>
                                            <p:strVal val="#ppt_x"/>
                                          </p:val>
                                        </p:tav>
                                        <p:tav tm="100000">
                                          <p:val>
                                            <p:strVal val="#ppt_x"/>
                                          </p:val>
                                        </p:tav>
                                      </p:tavLst>
                                    </p:anim>
                                    <p:anim calcmode="lin" valueType="num">
                                      <p:cBhvr>
                                        <p:cTn id="16" dur="1000" fill="hold"/>
                                        <p:tgtEl>
                                          <p:spTgt spid="8">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dirty="0"/>
          </a:p>
        </p:txBody>
      </p:sp>
      <p:pic>
        <p:nvPicPr>
          <p:cNvPr id="4" name="Picture 2" descr="http://2.bp.blogspot.com/-CDMBVIPz9Uw/UG-1jX3gCtI/AAAAAAAACiU/SnBHs8A-fmE/s640/October+7.jpg"/>
          <p:cNvPicPr>
            <a:picLocks noChangeAspect="1" noChangeArrowheads="1"/>
          </p:cNvPicPr>
          <p:nvPr/>
        </p:nvPicPr>
        <p:blipFill rotWithShape="1">
          <a:blip r:embed="rId2">
            <a:extLst>
              <a:ext uri="{28A0092B-C50C-407E-A947-70E740481C1C}">
                <a14:useLocalDpi xmlns:a14="http://schemas.microsoft.com/office/drawing/2010/main" val="0"/>
              </a:ext>
            </a:extLst>
          </a:blip>
          <a:srcRect r="23500"/>
          <a:stretch/>
        </p:blipFill>
        <p:spPr bwMode="auto">
          <a:xfrm>
            <a:off x="0" y="0"/>
            <a:ext cx="9144000" cy="6919464"/>
          </a:xfrm>
          <a:prstGeom prst="rect">
            <a:avLst/>
          </a:prstGeom>
          <a:noFill/>
          <a:extLst>
            <a:ext uri="{909E8E84-426E-40DD-AFC4-6F175D3DCCD1}">
              <a14:hiddenFill xmlns:a14="http://schemas.microsoft.com/office/drawing/2010/main">
                <a:solidFill>
                  <a:srgbClr val="FFFFFF"/>
                </a:solidFill>
              </a14:hiddenFill>
            </a:ext>
          </a:extLst>
        </p:spPr>
      </p:pic>
      <p:sp>
        <p:nvSpPr>
          <p:cNvPr id="5" name="Rounded Rectangle 4"/>
          <p:cNvSpPr/>
          <p:nvPr/>
        </p:nvSpPr>
        <p:spPr>
          <a:xfrm>
            <a:off x="98856" y="125052"/>
            <a:ext cx="9017496" cy="6669360"/>
          </a:xfrm>
          <a:prstGeom prst="roundRect">
            <a:avLst/>
          </a:prstGeom>
          <a:solidFill>
            <a:srgbClr val="FFFFC1"/>
          </a:solidFill>
          <a:ln>
            <a:noFill/>
          </a:ln>
          <a:effectLst>
            <a:softEdge rad="317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15000"/>
              </a:lnSpc>
              <a:spcAft>
                <a:spcPts val="1000"/>
              </a:spcAft>
            </a:pPr>
            <a:endParaRPr lang="en-GB" sz="1600" dirty="0">
              <a:solidFill>
                <a:prstClr val="white"/>
              </a:solidFill>
              <a:ea typeface="Calibri"/>
              <a:cs typeface="Times New Roman"/>
            </a:endParaRPr>
          </a:p>
        </p:txBody>
      </p:sp>
      <p:sp>
        <p:nvSpPr>
          <p:cNvPr id="8" name="TextBox 7"/>
          <p:cNvSpPr txBox="1"/>
          <p:nvPr/>
        </p:nvSpPr>
        <p:spPr>
          <a:xfrm>
            <a:off x="333872" y="551931"/>
            <a:ext cx="8352928" cy="7078861"/>
          </a:xfrm>
          <a:prstGeom prst="rect">
            <a:avLst/>
          </a:prstGeom>
          <a:noFill/>
        </p:spPr>
        <p:txBody>
          <a:bodyPr wrap="square" rtlCol="0">
            <a:spAutoFit/>
          </a:bodyPr>
          <a:lstStyle/>
          <a:p>
            <a:pPr marL="542925"/>
            <a:r>
              <a:rPr lang="en-GB" sz="2200" dirty="0">
                <a:solidFill>
                  <a:schemeClr val="accent1">
                    <a:lumMod val="50000"/>
                  </a:schemeClr>
                </a:solidFill>
                <a:latin typeface="Comic Sans MS" panose="030F0702030302020204" pitchFamily="66" charset="0"/>
              </a:rPr>
              <a:t>    </a:t>
            </a:r>
          </a:p>
          <a:p>
            <a:pPr marL="457200" indent="-457200">
              <a:buFont typeface="Courier New" panose="02070309020205020404" pitchFamily="49" charset="0"/>
              <a:buChar char="o"/>
            </a:pPr>
            <a:r>
              <a:rPr lang="en-GB" sz="2200" dirty="0">
                <a:solidFill>
                  <a:schemeClr val="accent1">
                    <a:lumMod val="50000"/>
                  </a:schemeClr>
                </a:solidFill>
                <a:latin typeface="Comic Sans MS" panose="030F0702030302020204" pitchFamily="66" charset="0"/>
              </a:rPr>
              <a:t>If you find free time at home difficult, talk to the people you live with. Explain what you find hard. (For example things suddenly being arranged, plans changing all the time, people being late etc.). Explain the effect these things have on you - perhaps making you sad / frustrated/ anxious / angry or maybe even giving you physical symptoms such as a heavy feeling in your chest or stomach ache. Real life is often mixed up and disorganised so they won’t always be able to do what you would like but at least it will help them to understand how you feel. </a:t>
            </a:r>
          </a:p>
          <a:p>
            <a:pPr marL="457200" indent="-457200">
              <a:buFont typeface="Courier New" panose="02070309020205020404" pitchFamily="49" charset="0"/>
              <a:buChar char="o"/>
            </a:pPr>
            <a:endParaRPr lang="en-GB" sz="2200" dirty="0">
              <a:solidFill>
                <a:schemeClr val="accent1">
                  <a:lumMod val="50000"/>
                </a:schemeClr>
              </a:solidFill>
              <a:latin typeface="Comic Sans MS" panose="030F0702030302020204" pitchFamily="66" charset="0"/>
            </a:endParaRPr>
          </a:p>
          <a:p>
            <a:pPr marL="457200" indent="-457200">
              <a:buFont typeface="Courier New" panose="02070309020205020404" pitchFamily="49" charset="0"/>
              <a:buChar char="o"/>
            </a:pPr>
            <a:r>
              <a:rPr lang="en-GB" sz="2200" dirty="0">
                <a:solidFill>
                  <a:schemeClr val="accent1">
                    <a:lumMod val="50000"/>
                  </a:schemeClr>
                </a:solidFill>
                <a:latin typeface="Comic Sans MS" panose="030F0702030302020204" pitchFamily="66" charset="0"/>
              </a:rPr>
              <a:t>It might help to do a timetable, with someone at home, setting out the week ahead for evenings, weekends and holidays so that you know what is coming up. Again, there will probably be changes but having structure some of the time is better than nothing.</a:t>
            </a:r>
          </a:p>
          <a:p>
            <a:pPr marL="457200" indent="-457200">
              <a:buFont typeface="Courier New" panose="02070309020205020404" pitchFamily="49" charset="0"/>
              <a:buChar char="o"/>
            </a:pPr>
            <a:endParaRPr lang="en-GB" sz="2200" dirty="0">
              <a:solidFill>
                <a:prstClr val="black"/>
              </a:solidFill>
              <a:latin typeface="Comic Sans MS" panose="030F0702030302020204" pitchFamily="66" charset="0"/>
            </a:endParaRPr>
          </a:p>
          <a:p>
            <a:endParaRPr lang="en-GB" sz="2200" dirty="0">
              <a:solidFill>
                <a:prstClr val="black"/>
              </a:solidFill>
              <a:latin typeface="Comic Sans MS" panose="030F0702030302020204" pitchFamily="66" charset="0"/>
            </a:endParaRPr>
          </a:p>
          <a:p>
            <a:pPr marL="457200" indent="-457200">
              <a:buFont typeface="Courier New" panose="02070309020205020404" pitchFamily="49" charset="0"/>
              <a:buChar char="o"/>
            </a:pPr>
            <a:endParaRPr lang="en-GB" sz="2200" dirty="0">
              <a:solidFill>
                <a:prstClr val="black"/>
              </a:solidFill>
              <a:latin typeface="Comic Sans MS" panose="030F0702030302020204" pitchFamily="66" charset="0"/>
            </a:endParaRPr>
          </a:p>
          <a:p>
            <a:pPr marL="457200" indent="-457200">
              <a:buFont typeface="Courier New" panose="02070309020205020404" pitchFamily="49" charset="0"/>
              <a:buChar char="o"/>
            </a:pPr>
            <a:endParaRPr lang="en-GB" sz="1400" dirty="0">
              <a:solidFill>
                <a:prstClr val="black"/>
              </a:solidFill>
              <a:latin typeface="Comic Sans MS" panose="030F0702030302020204" pitchFamily="66" charset="0"/>
            </a:endParaRPr>
          </a:p>
        </p:txBody>
      </p:sp>
    </p:spTree>
    <p:extLst>
      <p:ext uri="{BB962C8B-B14F-4D97-AF65-F5344CB8AC3E}">
        <p14:creationId xmlns:p14="http://schemas.microsoft.com/office/powerpoint/2010/main" val="799345293"/>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8">
                                            <p:txEl>
                                              <p:pRg st="1" end="1"/>
                                            </p:txEl>
                                          </p:spTgt>
                                        </p:tgtEl>
                                        <p:attrNameLst>
                                          <p:attrName>style.visibility</p:attrName>
                                        </p:attrNameLst>
                                      </p:cBhvr>
                                      <p:to>
                                        <p:strVal val="visible"/>
                                      </p:to>
                                    </p:set>
                                    <p:animEffect transition="in" filter="fade">
                                      <p:cBhvr>
                                        <p:cTn id="7" dur="1000"/>
                                        <p:tgtEl>
                                          <p:spTgt spid="8">
                                            <p:txEl>
                                              <p:pRg st="1" end="1"/>
                                            </p:txEl>
                                          </p:spTgt>
                                        </p:tgtEl>
                                      </p:cBhvr>
                                    </p:animEffect>
                                    <p:anim calcmode="lin" valueType="num">
                                      <p:cBhvr>
                                        <p:cTn id="8" dur="1000" fill="hold"/>
                                        <p:tgtEl>
                                          <p:spTgt spid="8">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8">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8">
                                            <p:txEl>
                                              <p:pRg st="3" end="3"/>
                                            </p:txEl>
                                          </p:spTgt>
                                        </p:tgtEl>
                                        <p:attrNameLst>
                                          <p:attrName>style.visibility</p:attrName>
                                        </p:attrNameLst>
                                      </p:cBhvr>
                                      <p:to>
                                        <p:strVal val="visible"/>
                                      </p:to>
                                    </p:set>
                                    <p:animEffect transition="in" filter="fade">
                                      <p:cBhvr>
                                        <p:cTn id="14" dur="1000"/>
                                        <p:tgtEl>
                                          <p:spTgt spid="8">
                                            <p:txEl>
                                              <p:pRg st="3" end="3"/>
                                            </p:txEl>
                                          </p:spTgt>
                                        </p:tgtEl>
                                      </p:cBhvr>
                                    </p:animEffect>
                                    <p:anim calcmode="lin" valueType="num">
                                      <p:cBhvr>
                                        <p:cTn id="15" dur="1000" fill="hold"/>
                                        <p:tgtEl>
                                          <p:spTgt spid="8">
                                            <p:txEl>
                                              <p:pRg st="3" end="3"/>
                                            </p:txEl>
                                          </p:spTgt>
                                        </p:tgtEl>
                                        <p:attrNameLst>
                                          <p:attrName>ppt_x</p:attrName>
                                        </p:attrNameLst>
                                      </p:cBhvr>
                                      <p:tavLst>
                                        <p:tav tm="0">
                                          <p:val>
                                            <p:strVal val="#ppt_x"/>
                                          </p:val>
                                        </p:tav>
                                        <p:tav tm="100000">
                                          <p:val>
                                            <p:strVal val="#ppt_x"/>
                                          </p:val>
                                        </p:tav>
                                      </p:tavLst>
                                    </p:anim>
                                    <p:anim calcmode="lin" valueType="num">
                                      <p:cBhvr>
                                        <p:cTn id="16" dur="1000" fill="hold"/>
                                        <p:tgtEl>
                                          <p:spTgt spid="8">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4" name="Picture 2" descr="http://2.bp.blogspot.com/-CDMBVIPz9Uw/UG-1jX3gCtI/AAAAAAAACiU/SnBHs8A-fmE/s640/October+7.jpg"/>
          <p:cNvPicPr>
            <a:picLocks noChangeAspect="1" noChangeArrowheads="1"/>
          </p:cNvPicPr>
          <p:nvPr/>
        </p:nvPicPr>
        <p:blipFill rotWithShape="1">
          <a:blip r:embed="rId2">
            <a:extLst>
              <a:ext uri="{28A0092B-C50C-407E-A947-70E740481C1C}">
                <a14:useLocalDpi xmlns:a14="http://schemas.microsoft.com/office/drawing/2010/main" val="0"/>
              </a:ext>
            </a:extLst>
          </a:blip>
          <a:srcRect r="23500"/>
          <a:stretch/>
        </p:blipFill>
        <p:spPr bwMode="auto">
          <a:xfrm>
            <a:off x="0" y="0"/>
            <a:ext cx="9144000" cy="6919464"/>
          </a:xfrm>
          <a:prstGeom prst="rect">
            <a:avLst/>
          </a:prstGeom>
          <a:noFill/>
          <a:extLst>
            <a:ext uri="{909E8E84-426E-40DD-AFC4-6F175D3DCCD1}">
              <a14:hiddenFill xmlns:a14="http://schemas.microsoft.com/office/drawing/2010/main">
                <a:solidFill>
                  <a:srgbClr val="FFFFFF"/>
                </a:solidFill>
              </a14:hiddenFill>
            </a:ext>
          </a:extLst>
        </p:spPr>
      </p:pic>
      <p:sp>
        <p:nvSpPr>
          <p:cNvPr id="7" name="Rounded Rectangle 6"/>
          <p:cNvSpPr/>
          <p:nvPr/>
        </p:nvSpPr>
        <p:spPr>
          <a:xfrm>
            <a:off x="105774" y="175895"/>
            <a:ext cx="9017496" cy="6669360"/>
          </a:xfrm>
          <a:prstGeom prst="roundRect">
            <a:avLst/>
          </a:prstGeom>
          <a:solidFill>
            <a:srgbClr val="FFFFC1"/>
          </a:solidFill>
          <a:ln>
            <a:noFill/>
          </a:ln>
          <a:effectLst>
            <a:softEdge rad="317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15000"/>
              </a:lnSpc>
              <a:spcAft>
                <a:spcPts val="1000"/>
              </a:spcAft>
            </a:pPr>
            <a:endParaRPr lang="en-GB" sz="1600" dirty="0">
              <a:ea typeface="Calibri"/>
              <a:cs typeface="Times New Roman"/>
            </a:endParaRPr>
          </a:p>
        </p:txBody>
      </p:sp>
      <p:sp>
        <p:nvSpPr>
          <p:cNvPr id="9" name="TextBox 8"/>
          <p:cNvSpPr txBox="1"/>
          <p:nvPr/>
        </p:nvSpPr>
        <p:spPr>
          <a:xfrm>
            <a:off x="457200" y="647149"/>
            <a:ext cx="8666069" cy="6309420"/>
          </a:xfrm>
          <a:prstGeom prst="rect">
            <a:avLst/>
          </a:prstGeom>
          <a:noFill/>
        </p:spPr>
        <p:txBody>
          <a:bodyPr wrap="square" rtlCol="0">
            <a:spAutoFit/>
          </a:bodyPr>
          <a:lstStyle/>
          <a:p>
            <a:r>
              <a:rPr lang="en-GB" sz="2500" b="1" u="sng" dirty="0">
                <a:solidFill>
                  <a:schemeClr val="accent1">
                    <a:lumMod val="50000"/>
                  </a:schemeClr>
                </a:solidFill>
                <a:latin typeface="Comic Sans MS" panose="030F0702030302020204" pitchFamily="66" charset="0"/>
              </a:rPr>
              <a:t>Do you sometimes find school / college overwhelming?</a:t>
            </a:r>
          </a:p>
          <a:p>
            <a:endParaRPr lang="en-GB" sz="1600" dirty="0">
              <a:solidFill>
                <a:schemeClr val="accent1">
                  <a:lumMod val="50000"/>
                </a:schemeClr>
              </a:solidFill>
              <a:latin typeface="Comic Sans MS" panose="030F0702030302020204" pitchFamily="66" charset="0"/>
            </a:endParaRPr>
          </a:p>
          <a:p>
            <a:r>
              <a:rPr lang="en-GB" sz="2200" dirty="0">
                <a:solidFill>
                  <a:schemeClr val="accent1">
                    <a:lumMod val="50000"/>
                  </a:schemeClr>
                </a:solidFill>
                <a:latin typeface="Comic Sans MS" panose="030F0702030302020204" pitchFamily="66" charset="0"/>
              </a:rPr>
              <a:t>People who have ASD can find their school / college environment difficult to manage.</a:t>
            </a:r>
          </a:p>
          <a:p>
            <a:endParaRPr lang="en-GB" sz="1600" dirty="0">
              <a:solidFill>
                <a:schemeClr val="accent1">
                  <a:lumMod val="50000"/>
                </a:schemeClr>
              </a:solidFill>
              <a:latin typeface="Comic Sans MS" panose="030F0702030302020204" pitchFamily="66" charset="0"/>
            </a:endParaRPr>
          </a:p>
          <a:p>
            <a:r>
              <a:rPr lang="en-GB" sz="2200" dirty="0">
                <a:solidFill>
                  <a:schemeClr val="accent1">
                    <a:lumMod val="50000"/>
                  </a:schemeClr>
                </a:solidFill>
                <a:latin typeface="Comic Sans MS" panose="030F0702030302020204" pitchFamily="66" charset="0"/>
              </a:rPr>
              <a:t>They can feel overwhelmed by the size of the school / college site and find moving from one area to another really tricky.</a:t>
            </a:r>
          </a:p>
          <a:p>
            <a:endParaRPr lang="en-GB" sz="1600" dirty="0">
              <a:solidFill>
                <a:schemeClr val="accent1">
                  <a:lumMod val="50000"/>
                </a:schemeClr>
              </a:solidFill>
              <a:latin typeface="Comic Sans MS" panose="030F0702030302020204" pitchFamily="66" charset="0"/>
            </a:endParaRPr>
          </a:p>
          <a:p>
            <a:r>
              <a:rPr lang="en-GB" sz="2200" dirty="0">
                <a:solidFill>
                  <a:schemeClr val="accent1">
                    <a:lumMod val="50000"/>
                  </a:schemeClr>
                </a:solidFill>
                <a:latin typeface="Comic Sans MS" panose="030F0702030302020204" pitchFamily="66" charset="0"/>
              </a:rPr>
              <a:t>They might find the busyness of the school / college very difficult.</a:t>
            </a:r>
          </a:p>
          <a:p>
            <a:endParaRPr lang="en-GB" sz="1600" dirty="0">
              <a:solidFill>
                <a:schemeClr val="accent1">
                  <a:lumMod val="50000"/>
                </a:schemeClr>
              </a:solidFill>
              <a:latin typeface="Comic Sans MS" panose="030F0702030302020204" pitchFamily="66" charset="0"/>
            </a:endParaRPr>
          </a:p>
          <a:p>
            <a:r>
              <a:rPr lang="en-GB" sz="2200" dirty="0">
                <a:solidFill>
                  <a:schemeClr val="accent1">
                    <a:lumMod val="50000"/>
                  </a:schemeClr>
                </a:solidFill>
                <a:latin typeface="Comic Sans MS" panose="030F0702030302020204" pitchFamily="66" charset="0"/>
              </a:rPr>
              <a:t>They may find it hard having lots of different teachers and having to go to lots of different classrooms.</a:t>
            </a:r>
          </a:p>
          <a:p>
            <a:endParaRPr lang="en-GB" sz="1600" dirty="0">
              <a:solidFill>
                <a:schemeClr val="accent1">
                  <a:lumMod val="50000"/>
                </a:schemeClr>
              </a:solidFill>
              <a:latin typeface="Comic Sans MS" panose="030F0702030302020204" pitchFamily="66" charset="0"/>
            </a:endParaRPr>
          </a:p>
          <a:p>
            <a:pPr lvl="0"/>
            <a:r>
              <a:rPr lang="en-GB" sz="2200" dirty="0">
                <a:solidFill>
                  <a:schemeClr val="accent1">
                    <a:lumMod val="50000"/>
                  </a:schemeClr>
                </a:solidFill>
                <a:latin typeface="Comic Sans MS" panose="030F0702030302020204" pitchFamily="66" charset="0"/>
              </a:rPr>
              <a:t>They might even find it hard to walk through the main door in the morning.</a:t>
            </a:r>
          </a:p>
          <a:p>
            <a:endParaRPr lang="en-GB" sz="1600" dirty="0">
              <a:solidFill>
                <a:schemeClr val="accent1">
                  <a:lumMod val="50000"/>
                </a:schemeClr>
              </a:solidFill>
              <a:latin typeface="Comic Sans MS" panose="030F0702030302020204" pitchFamily="66" charset="0"/>
            </a:endParaRPr>
          </a:p>
          <a:p>
            <a:r>
              <a:rPr lang="en-GB" sz="2200" dirty="0">
                <a:solidFill>
                  <a:schemeClr val="accent1">
                    <a:lumMod val="50000"/>
                  </a:schemeClr>
                </a:solidFill>
                <a:latin typeface="Comic Sans MS" panose="030F0702030302020204" pitchFamily="66" charset="0"/>
              </a:rPr>
              <a:t>So …what can you do?</a:t>
            </a:r>
          </a:p>
          <a:p>
            <a:endParaRPr lang="en-GB" sz="1600" dirty="0">
              <a:latin typeface="Comic Sans MS" panose="030F0702030302020204" pitchFamily="66" charset="0"/>
            </a:endParaRPr>
          </a:p>
          <a:p>
            <a:endParaRPr lang="en-GB" sz="2400" dirty="0">
              <a:latin typeface="Comic Sans MS" panose="030F0702030302020204" pitchFamily="66" charset="0"/>
            </a:endParaRPr>
          </a:p>
        </p:txBody>
      </p:sp>
    </p:spTree>
    <p:extLst>
      <p:ext uri="{BB962C8B-B14F-4D97-AF65-F5344CB8AC3E}">
        <p14:creationId xmlns:p14="http://schemas.microsoft.com/office/powerpoint/2010/main" val="3447288353"/>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nodePh="1">
                                  <p:stCondLst>
                                    <p:cond delay="0"/>
                                  </p:stCondLst>
                                  <p:endCondLst>
                                    <p:cond evt="begin" delay="0">
                                      <p:tn val="5"/>
                                    </p:cond>
                                  </p:end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fade">
                                      <p:cBhvr>
                                        <p:cTn id="7" dur="1000"/>
                                        <p:tgtEl>
                                          <p:spTgt spid="7">
                                            <p:txEl>
                                              <p:pRg st="0" end="0"/>
                                            </p:txEl>
                                          </p:spTgt>
                                        </p:tgtEl>
                                      </p:cBhvr>
                                    </p:animEffect>
                                    <p:anim calcmode="lin" valueType="num">
                                      <p:cBhvr>
                                        <p:cTn id="8" dur="1000" fill="hold"/>
                                        <p:tgtEl>
                                          <p:spTgt spid="7">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7">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9">
                                            <p:txEl>
                                              <p:pRg st="2" end="2"/>
                                            </p:txEl>
                                          </p:spTgt>
                                        </p:tgtEl>
                                        <p:attrNameLst>
                                          <p:attrName>style.visibility</p:attrName>
                                        </p:attrNameLst>
                                      </p:cBhvr>
                                      <p:to>
                                        <p:strVal val="visible"/>
                                      </p:to>
                                    </p:set>
                                    <p:animEffect transition="in" filter="fade">
                                      <p:cBhvr>
                                        <p:cTn id="14" dur="1000"/>
                                        <p:tgtEl>
                                          <p:spTgt spid="9">
                                            <p:txEl>
                                              <p:pRg st="2" end="2"/>
                                            </p:txEl>
                                          </p:spTgt>
                                        </p:tgtEl>
                                      </p:cBhvr>
                                    </p:animEffect>
                                    <p:anim calcmode="lin" valueType="num">
                                      <p:cBhvr>
                                        <p:cTn id="15" dur="1000" fill="hold"/>
                                        <p:tgtEl>
                                          <p:spTgt spid="9">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9">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9">
                                            <p:txEl>
                                              <p:pRg st="4" end="4"/>
                                            </p:txEl>
                                          </p:spTgt>
                                        </p:tgtEl>
                                        <p:attrNameLst>
                                          <p:attrName>style.visibility</p:attrName>
                                        </p:attrNameLst>
                                      </p:cBhvr>
                                      <p:to>
                                        <p:strVal val="visible"/>
                                      </p:to>
                                    </p:set>
                                    <p:animEffect transition="in" filter="fade">
                                      <p:cBhvr>
                                        <p:cTn id="21" dur="1000"/>
                                        <p:tgtEl>
                                          <p:spTgt spid="9">
                                            <p:txEl>
                                              <p:pRg st="4" end="4"/>
                                            </p:txEl>
                                          </p:spTgt>
                                        </p:tgtEl>
                                      </p:cBhvr>
                                    </p:animEffect>
                                    <p:anim calcmode="lin" valueType="num">
                                      <p:cBhvr>
                                        <p:cTn id="22" dur="1000" fill="hold"/>
                                        <p:tgtEl>
                                          <p:spTgt spid="9">
                                            <p:txEl>
                                              <p:pRg st="4" end="4"/>
                                            </p:txEl>
                                          </p:spTgt>
                                        </p:tgtEl>
                                        <p:attrNameLst>
                                          <p:attrName>ppt_x</p:attrName>
                                        </p:attrNameLst>
                                      </p:cBhvr>
                                      <p:tavLst>
                                        <p:tav tm="0">
                                          <p:val>
                                            <p:strVal val="#ppt_x"/>
                                          </p:val>
                                        </p:tav>
                                        <p:tav tm="100000">
                                          <p:val>
                                            <p:strVal val="#ppt_x"/>
                                          </p:val>
                                        </p:tav>
                                      </p:tavLst>
                                    </p:anim>
                                    <p:anim calcmode="lin" valueType="num">
                                      <p:cBhvr>
                                        <p:cTn id="23" dur="1000" fill="hold"/>
                                        <p:tgtEl>
                                          <p:spTgt spid="9">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9">
                                            <p:txEl>
                                              <p:pRg st="6" end="6"/>
                                            </p:txEl>
                                          </p:spTgt>
                                        </p:tgtEl>
                                        <p:attrNameLst>
                                          <p:attrName>style.visibility</p:attrName>
                                        </p:attrNameLst>
                                      </p:cBhvr>
                                      <p:to>
                                        <p:strVal val="visible"/>
                                      </p:to>
                                    </p:set>
                                    <p:animEffect transition="in" filter="fade">
                                      <p:cBhvr>
                                        <p:cTn id="28" dur="1000"/>
                                        <p:tgtEl>
                                          <p:spTgt spid="9">
                                            <p:txEl>
                                              <p:pRg st="6" end="6"/>
                                            </p:txEl>
                                          </p:spTgt>
                                        </p:tgtEl>
                                      </p:cBhvr>
                                    </p:animEffect>
                                    <p:anim calcmode="lin" valueType="num">
                                      <p:cBhvr>
                                        <p:cTn id="29" dur="1000" fill="hold"/>
                                        <p:tgtEl>
                                          <p:spTgt spid="9">
                                            <p:txEl>
                                              <p:pRg st="6" end="6"/>
                                            </p:txEl>
                                          </p:spTgt>
                                        </p:tgtEl>
                                        <p:attrNameLst>
                                          <p:attrName>ppt_x</p:attrName>
                                        </p:attrNameLst>
                                      </p:cBhvr>
                                      <p:tavLst>
                                        <p:tav tm="0">
                                          <p:val>
                                            <p:strVal val="#ppt_x"/>
                                          </p:val>
                                        </p:tav>
                                        <p:tav tm="100000">
                                          <p:val>
                                            <p:strVal val="#ppt_x"/>
                                          </p:val>
                                        </p:tav>
                                      </p:tavLst>
                                    </p:anim>
                                    <p:anim calcmode="lin" valueType="num">
                                      <p:cBhvr>
                                        <p:cTn id="30" dur="1000" fill="hold"/>
                                        <p:tgtEl>
                                          <p:spTgt spid="9">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9">
                                            <p:txEl>
                                              <p:pRg st="8" end="8"/>
                                            </p:txEl>
                                          </p:spTgt>
                                        </p:tgtEl>
                                        <p:attrNameLst>
                                          <p:attrName>style.visibility</p:attrName>
                                        </p:attrNameLst>
                                      </p:cBhvr>
                                      <p:to>
                                        <p:strVal val="visible"/>
                                      </p:to>
                                    </p:set>
                                    <p:animEffect transition="in" filter="fade">
                                      <p:cBhvr>
                                        <p:cTn id="35" dur="1000"/>
                                        <p:tgtEl>
                                          <p:spTgt spid="9">
                                            <p:txEl>
                                              <p:pRg st="8" end="8"/>
                                            </p:txEl>
                                          </p:spTgt>
                                        </p:tgtEl>
                                      </p:cBhvr>
                                    </p:animEffect>
                                    <p:anim calcmode="lin" valueType="num">
                                      <p:cBhvr>
                                        <p:cTn id="36" dur="1000" fill="hold"/>
                                        <p:tgtEl>
                                          <p:spTgt spid="9">
                                            <p:txEl>
                                              <p:pRg st="8" end="8"/>
                                            </p:txEl>
                                          </p:spTgt>
                                        </p:tgtEl>
                                        <p:attrNameLst>
                                          <p:attrName>ppt_x</p:attrName>
                                        </p:attrNameLst>
                                      </p:cBhvr>
                                      <p:tavLst>
                                        <p:tav tm="0">
                                          <p:val>
                                            <p:strVal val="#ppt_x"/>
                                          </p:val>
                                        </p:tav>
                                        <p:tav tm="100000">
                                          <p:val>
                                            <p:strVal val="#ppt_x"/>
                                          </p:val>
                                        </p:tav>
                                      </p:tavLst>
                                    </p:anim>
                                    <p:anim calcmode="lin" valueType="num">
                                      <p:cBhvr>
                                        <p:cTn id="37" dur="1000" fill="hold"/>
                                        <p:tgtEl>
                                          <p:spTgt spid="9">
                                            <p:txEl>
                                              <p:pRg st="8" end="8"/>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9">
                                            <p:txEl>
                                              <p:pRg st="10" end="10"/>
                                            </p:txEl>
                                          </p:spTgt>
                                        </p:tgtEl>
                                        <p:attrNameLst>
                                          <p:attrName>style.visibility</p:attrName>
                                        </p:attrNameLst>
                                      </p:cBhvr>
                                      <p:to>
                                        <p:strVal val="visible"/>
                                      </p:to>
                                    </p:set>
                                    <p:animEffect transition="in" filter="fade">
                                      <p:cBhvr>
                                        <p:cTn id="42" dur="1000"/>
                                        <p:tgtEl>
                                          <p:spTgt spid="9">
                                            <p:txEl>
                                              <p:pRg st="10" end="10"/>
                                            </p:txEl>
                                          </p:spTgt>
                                        </p:tgtEl>
                                      </p:cBhvr>
                                    </p:animEffect>
                                    <p:anim calcmode="lin" valueType="num">
                                      <p:cBhvr>
                                        <p:cTn id="43" dur="1000" fill="hold"/>
                                        <p:tgtEl>
                                          <p:spTgt spid="9">
                                            <p:txEl>
                                              <p:pRg st="10" end="10"/>
                                            </p:txEl>
                                          </p:spTgt>
                                        </p:tgtEl>
                                        <p:attrNameLst>
                                          <p:attrName>ppt_x</p:attrName>
                                        </p:attrNameLst>
                                      </p:cBhvr>
                                      <p:tavLst>
                                        <p:tav tm="0">
                                          <p:val>
                                            <p:strVal val="#ppt_x"/>
                                          </p:val>
                                        </p:tav>
                                        <p:tav tm="100000">
                                          <p:val>
                                            <p:strVal val="#ppt_x"/>
                                          </p:val>
                                        </p:tav>
                                      </p:tavLst>
                                    </p:anim>
                                    <p:anim calcmode="lin" valueType="num">
                                      <p:cBhvr>
                                        <p:cTn id="44" dur="1000" fill="hold"/>
                                        <p:tgtEl>
                                          <p:spTgt spid="9">
                                            <p:txEl>
                                              <p:pRg st="10" end="10"/>
                                            </p:txEl>
                                          </p:spTgt>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nodeType="clickEffect">
                                  <p:stCondLst>
                                    <p:cond delay="0"/>
                                  </p:stCondLst>
                                  <p:childTnLst>
                                    <p:set>
                                      <p:cBhvr>
                                        <p:cTn id="48" dur="1" fill="hold">
                                          <p:stCondLst>
                                            <p:cond delay="0"/>
                                          </p:stCondLst>
                                        </p:cTn>
                                        <p:tgtEl>
                                          <p:spTgt spid="9">
                                            <p:txEl>
                                              <p:pRg st="12" end="12"/>
                                            </p:txEl>
                                          </p:spTgt>
                                        </p:tgtEl>
                                        <p:attrNameLst>
                                          <p:attrName>style.visibility</p:attrName>
                                        </p:attrNameLst>
                                      </p:cBhvr>
                                      <p:to>
                                        <p:strVal val="visible"/>
                                      </p:to>
                                    </p:set>
                                    <p:animEffect transition="in" filter="fade">
                                      <p:cBhvr>
                                        <p:cTn id="49" dur="1000"/>
                                        <p:tgtEl>
                                          <p:spTgt spid="9">
                                            <p:txEl>
                                              <p:pRg st="12" end="12"/>
                                            </p:txEl>
                                          </p:spTgt>
                                        </p:tgtEl>
                                      </p:cBhvr>
                                    </p:animEffect>
                                    <p:anim calcmode="lin" valueType="num">
                                      <p:cBhvr>
                                        <p:cTn id="50" dur="1000" fill="hold"/>
                                        <p:tgtEl>
                                          <p:spTgt spid="9">
                                            <p:txEl>
                                              <p:pRg st="12" end="12"/>
                                            </p:txEl>
                                          </p:spTgt>
                                        </p:tgtEl>
                                        <p:attrNameLst>
                                          <p:attrName>ppt_x</p:attrName>
                                        </p:attrNameLst>
                                      </p:cBhvr>
                                      <p:tavLst>
                                        <p:tav tm="0">
                                          <p:val>
                                            <p:strVal val="#ppt_x"/>
                                          </p:val>
                                        </p:tav>
                                        <p:tav tm="100000">
                                          <p:val>
                                            <p:strVal val="#ppt_x"/>
                                          </p:val>
                                        </p:tav>
                                      </p:tavLst>
                                    </p:anim>
                                    <p:anim calcmode="lin" valueType="num">
                                      <p:cBhvr>
                                        <p:cTn id="51" dur="1000" fill="hold"/>
                                        <p:tgtEl>
                                          <p:spTgt spid="9">
                                            <p:txEl>
                                              <p:pRg st="12" end="1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dirty="0"/>
          </a:p>
        </p:txBody>
      </p:sp>
      <p:pic>
        <p:nvPicPr>
          <p:cNvPr id="4" name="Picture 2" descr="http://2.bp.blogspot.com/-CDMBVIPz9Uw/UG-1jX3gCtI/AAAAAAAACiU/SnBHs8A-fmE/s640/October+7.jpg"/>
          <p:cNvPicPr>
            <a:picLocks noChangeAspect="1" noChangeArrowheads="1"/>
          </p:cNvPicPr>
          <p:nvPr/>
        </p:nvPicPr>
        <p:blipFill rotWithShape="1">
          <a:blip r:embed="rId2">
            <a:extLst>
              <a:ext uri="{28A0092B-C50C-407E-A947-70E740481C1C}">
                <a14:useLocalDpi xmlns:a14="http://schemas.microsoft.com/office/drawing/2010/main" val="0"/>
              </a:ext>
            </a:extLst>
          </a:blip>
          <a:srcRect r="23500"/>
          <a:stretch/>
        </p:blipFill>
        <p:spPr bwMode="auto">
          <a:xfrm>
            <a:off x="0" y="0"/>
            <a:ext cx="9144000" cy="6919464"/>
          </a:xfrm>
          <a:prstGeom prst="rect">
            <a:avLst/>
          </a:prstGeom>
          <a:noFill/>
          <a:extLst>
            <a:ext uri="{909E8E84-426E-40DD-AFC4-6F175D3DCCD1}">
              <a14:hiddenFill xmlns:a14="http://schemas.microsoft.com/office/drawing/2010/main">
                <a:solidFill>
                  <a:srgbClr val="FFFFFF"/>
                </a:solidFill>
              </a14:hiddenFill>
            </a:ext>
          </a:extLst>
        </p:spPr>
      </p:pic>
      <p:sp>
        <p:nvSpPr>
          <p:cNvPr id="5" name="Rounded Rectangle 4"/>
          <p:cNvSpPr/>
          <p:nvPr/>
        </p:nvSpPr>
        <p:spPr>
          <a:xfrm>
            <a:off x="98856" y="125052"/>
            <a:ext cx="9017496" cy="6669360"/>
          </a:xfrm>
          <a:prstGeom prst="roundRect">
            <a:avLst/>
          </a:prstGeom>
          <a:solidFill>
            <a:srgbClr val="FFFFC1"/>
          </a:solidFill>
          <a:ln>
            <a:noFill/>
          </a:ln>
          <a:effectLst>
            <a:softEdge rad="317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15000"/>
              </a:lnSpc>
              <a:spcAft>
                <a:spcPts val="1000"/>
              </a:spcAft>
            </a:pPr>
            <a:endParaRPr lang="en-GB" sz="1600" dirty="0">
              <a:ea typeface="Calibri"/>
              <a:cs typeface="Times New Roman"/>
            </a:endParaRPr>
          </a:p>
        </p:txBody>
      </p:sp>
      <p:sp>
        <p:nvSpPr>
          <p:cNvPr id="8" name="TextBox 7"/>
          <p:cNvSpPr txBox="1"/>
          <p:nvPr/>
        </p:nvSpPr>
        <p:spPr>
          <a:xfrm>
            <a:off x="395536" y="620688"/>
            <a:ext cx="8352928" cy="6032421"/>
          </a:xfrm>
          <a:prstGeom prst="rect">
            <a:avLst/>
          </a:prstGeom>
          <a:noFill/>
        </p:spPr>
        <p:txBody>
          <a:bodyPr wrap="square" rtlCol="0">
            <a:spAutoFit/>
          </a:bodyPr>
          <a:lstStyle/>
          <a:p>
            <a:pPr marL="542925"/>
            <a:r>
              <a:rPr lang="en-GB" sz="2200" dirty="0">
                <a:solidFill>
                  <a:schemeClr val="accent1">
                    <a:lumMod val="50000"/>
                  </a:schemeClr>
                </a:solidFill>
                <a:latin typeface="Comic Sans MS" panose="030F0702030302020204" pitchFamily="66" charset="0"/>
              </a:rPr>
              <a:t>    Well, you could try to take control …</a:t>
            </a:r>
          </a:p>
          <a:p>
            <a:endParaRPr lang="en-GB" sz="1600" dirty="0">
              <a:solidFill>
                <a:schemeClr val="accent1">
                  <a:lumMod val="50000"/>
                </a:schemeClr>
              </a:solidFill>
              <a:latin typeface="Comic Sans MS" panose="030F0702030302020204" pitchFamily="66" charset="0"/>
            </a:endParaRPr>
          </a:p>
          <a:p>
            <a:pPr marL="457200" indent="-457200">
              <a:buFont typeface="Courier New" panose="02070309020205020404" pitchFamily="49" charset="0"/>
              <a:buChar char="o"/>
            </a:pPr>
            <a:r>
              <a:rPr lang="en-GB" sz="2100" dirty="0">
                <a:solidFill>
                  <a:schemeClr val="accent1">
                    <a:lumMod val="50000"/>
                  </a:schemeClr>
                </a:solidFill>
                <a:latin typeface="Comic Sans MS" panose="030F0702030302020204" pitchFamily="66" charset="0"/>
              </a:rPr>
              <a:t>Try to explain to people at home what you find difficult at school / college; try to be specific. Do this when you’re feeling okay about things – NOT when you’re struggling.</a:t>
            </a:r>
          </a:p>
          <a:p>
            <a:endParaRPr lang="en-GB" sz="1600" dirty="0">
              <a:solidFill>
                <a:schemeClr val="accent1">
                  <a:lumMod val="50000"/>
                </a:schemeClr>
              </a:solidFill>
              <a:latin typeface="Comic Sans MS" panose="030F0702030302020204" pitchFamily="66" charset="0"/>
            </a:endParaRPr>
          </a:p>
          <a:p>
            <a:pPr marL="457200" indent="-457200">
              <a:buFont typeface="Courier New" panose="02070309020205020404" pitchFamily="49" charset="0"/>
              <a:buChar char="o"/>
            </a:pPr>
            <a:r>
              <a:rPr lang="en-GB" sz="2100" dirty="0">
                <a:solidFill>
                  <a:schemeClr val="accent1">
                    <a:lumMod val="50000"/>
                  </a:schemeClr>
                </a:solidFill>
                <a:latin typeface="Comic Sans MS" panose="030F0702030302020204" pitchFamily="66" charset="0"/>
              </a:rPr>
              <a:t>Talk to a member of staff at school / college. They will not have all the answers but at least they’ll get some understanding of what you’re going through.</a:t>
            </a:r>
          </a:p>
          <a:p>
            <a:pPr marL="457200" indent="-457200">
              <a:buFont typeface="Courier New" panose="02070309020205020404" pitchFamily="49" charset="0"/>
              <a:buChar char="o"/>
            </a:pPr>
            <a:endParaRPr lang="en-GB" sz="1600" dirty="0">
              <a:solidFill>
                <a:schemeClr val="accent1">
                  <a:lumMod val="50000"/>
                </a:schemeClr>
              </a:solidFill>
              <a:latin typeface="Comic Sans MS" panose="030F0702030302020204" pitchFamily="66" charset="0"/>
            </a:endParaRPr>
          </a:p>
          <a:p>
            <a:pPr marL="457200" indent="-457200">
              <a:buFont typeface="Courier New" panose="02070309020205020404" pitchFamily="49" charset="0"/>
              <a:buChar char="o"/>
            </a:pPr>
            <a:r>
              <a:rPr lang="en-GB" sz="2100" dirty="0">
                <a:solidFill>
                  <a:schemeClr val="accent1">
                    <a:lumMod val="50000"/>
                  </a:schemeClr>
                </a:solidFill>
                <a:latin typeface="Comic Sans MS" panose="030F0702030302020204" pitchFamily="66" charset="0"/>
              </a:rPr>
              <a:t>If school / college can provide it, it might help if you have a safe space to go to when you’re feeling stressed. Staff should be able to suggest somewhere (if not, remember the library can be a better option than the toilets). </a:t>
            </a:r>
          </a:p>
          <a:p>
            <a:pPr marL="457200" indent="-457200">
              <a:buFont typeface="Courier New" panose="02070309020205020404" pitchFamily="49" charset="0"/>
              <a:buChar char="o"/>
            </a:pPr>
            <a:endParaRPr lang="en-GB" sz="1600" dirty="0">
              <a:solidFill>
                <a:schemeClr val="accent1">
                  <a:lumMod val="50000"/>
                </a:schemeClr>
              </a:solidFill>
              <a:latin typeface="Comic Sans MS" panose="030F0702030302020204" pitchFamily="66" charset="0"/>
            </a:endParaRPr>
          </a:p>
          <a:p>
            <a:pPr marL="457200" indent="-457200">
              <a:buFont typeface="Courier New" panose="02070309020205020404" pitchFamily="49" charset="0"/>
              <a:buChar char="o"/>
            </a:pPr>
            <a:r>
              <a:rPr lang="en-GB" sz="2100" dirty="0">
                <a:solidFill>
                  <a:schemeClr val="accent1">
                    <a:lumMod val="50000"/>
                  </a:schemeClr>
                </a:solidFill>
                <a:latin typeface="Comic Sans MS" panose="030F0702030302020204" pitchFamily="66" charset="0"/>
              </a:rPr>
              <a:t>If school / college can provide it, it might be helpful if you have a regular check-in with a member of staff to chat about how things are going. If this is set up, you should …</a:t>
            </a:r>
          </a:p>
          <a:p>
            <a:pPr marL="457200" indent="-457200">
              <a:buFont typeface="Courier New" panose="02070309020205020404" pitchFamily="49" charset="0"/>
              <a:buChar char="o"/>
            </a:pPr>
            <a:endParaRPr lang="en-GB" sz="1400" dirty="0">
              <a:latin typeface="Comic Sans MS" panose="030F0702030302020204" pitchFamily="66" charset="0"/>
            </a:endParaRPr>
          </a:p>
        </p:txBody>
      </p:sp>
    </p:spTree>
    <p:extLst>
      <p:ext uri="{BB962C8B-B14F-4D97-AF65-F5344CB8AC3E}">
        <p14:creationId xmlns:p14="http://schemas.microsoft.com/office/powerpoint/2010/main" val="2638062985"/>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8">
                                            <p:txEl>
                                              <p:pRg st="2" end="2"/>
                                            </p:txEl>
                                          </p:spTgt>
                                        </p:tgtEl>
                                        <p:attrNameLst>
                                          <p:attrName>style.visibility</p:attrName>
                                        </p:attrNameLst>
                                      </p:cBhvr>
                                      <p:to>
                                        <p:strVal val="visible"/>
                                      </p:to>
                                    </p:set>
                                    <p:animEffect transition="in" filter="fade">
                                      <p:cBhvr>
                                        <p:cTn id="7" dur="1000"/>
                                        <p:tgtEl>
                                          <p:spTgt spid="8">
                                            <p:txEl>
                                              <p:pRg st="2" end="2"/>
                                            </p:txEl>
                                          </p:spTgt>
                                        </p:tgtEl>
                                      </p:cBhvr>
                                    </p:animEffect>
                                    <p:anim calcmode="lin" valueType="num">
                                      <p:cBhvr>
                                        <p:cTn id="8" dur="1000" fill="hold"/>
                                        <p:tgtEl>
                                          <p:spTgt spid="8">
                                            <p:txEl>
                                              <p:pRg st="2" end="2"/>
                                            </p:txEl>
                                          </p:spTgt>
                                        </p:tgtEl>
                                        <p:attrNameLst>
                                          <p:attrName>ppt_x</p:attrName>
                                        </p:attrNameLst>
                                      </p:cBhvr>
                                      <p:tavLst>
                                        <p:tav tm="0">
                                          <p:val>
                                            <p:strVal val="#ppt_x"/>
                                          </p:val>
                                        </p:tav>
                                        <p:tav tm="100000">
                                          <p:val>
                                            <p:strVal val="#ppt_x"/>
                                          </p:val>
                                        </p:tav>
                                      </p:tavLst>
                                    </p:anim>
                                    <p:anim calcmode="lin" valueType="num">
                                      <p:cBhvr>
                                        <p:cTn id="9" dur="1000" fill="hold"/>
                                        <p:tgtEl>
                                          <p:spTgt spid="8">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8">
                                            <p:txEl>
                                              <p:pRg st="4" end="4"/>
                                            </p:txEl>
                                          </p:spTgt>
                                        </p:tgtEl>
                                        <p:attrNameLst>
                                          <p:attrName>style.visibility</p:attrName>
                                        </p:attrNameLst>
                                      </p:cBhvr>
                                      <p:to>
                                        <p:strVal val="visible"/>
                                      </p:to>
                                    </p:set>
                                    <p:animEffect transition="in" filter="fade">
                                      <p:cBhvr>
                                        <p:cTn id="14" dur="1000"/>
                                        <p:tgtEl>
                                          <p:spTgt spid="8">
                                            <p:txEl>
                                              <p:pRg st="4" end="4"/>
                                            </p:txEl>
                                          </p:spTgt>
                                        </p:tgtEl>
                                      </p:cBhvr>
                                    </p:animEffect>
                                    <p:anim calcmode="lin" valueType="num">
                                      <p:cBhvr>
                                        <p:cTn id="15" dur="1000" fill="hold"/>
                                        <p:tgtEl>
                                          <p:spTgt spid="8">
                                            <p:txEl>
                                              <p:pRg st="4" end="4"/>
                                            </p:txEl>
                                          </p:spTgt>
                                        </p:tgtEl>
                                        <p:attrNameLst>
                                          <p:attrName>ppt_x</p:attrName>
                                        </p:attrNameLst>
                                      </p:cBhvr>
                                      <p:tavLst>
                                        <p:tav tm="0">
                                          <p:val>
                                            <p:strVal val="#ppt_x"/>
                                          </p:val>
                                        </p:tav>
                                        <p:tav tm="100000">
                                          <p:val>
                                            <p:strVal val="#ppt_x"/>
                                          </p:val>
                                        </p:tav>
                                      </p:tavLst>
                                    </p:anim>
                                    <p:anim calcmode="lin" valueType="num">
                                      <p:cBhvr>
                                        <p:cTn id="16" dur="1000" fill="hold"/>
                                        <p:tgtEl>
                                          <p:spTgt spid="8">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8">
                                            <p:txEl>
                                              <p:pRg st="6" end="6"/>
                                            </p:txEl>
                                          </p:spTgt>
                                        </p:tgtEl>
                                        <p:attrNameLst>
                                          <p:attrName>style.visibility</p:attrName>
                                        </p:attrNameLst>
                                      </p:cBhvr>
                                      <p:to>
                                        <p:strVal val="visible"/>
                                      </p:to>
                                    </p:set>
                                    <p:animEffect transition="in" filter="fade">
                                      <p:cBhvr>
                                        <p:cTn id="21" dur="1000"/>
                                        <p:tgtEl>
                                          <p:spTgt spid="8">
                                            <p:txEl>
                                              <p:pRg st="6" end="6"/>
                                            </p:txEl>
                                          </p:spTgt>
                                        </p:tgtEl>
                                      </p:cBhvr>
                                    </p:animEffect>
                                    <p:anim calcmode="lin" valueType="num">
                                      <p:cBhvr>
                                        <p:cTn id="22" dur="1000" fill="hold"/>
                                        <p:tgtEl>
                                          <p:spTgt spid="8">
                                            <p:txEl>
                                              <p:pRg st="6" end="6"/>
                                            </p:txEl>
                                          </p:spTgt>
                                        </p:tgtEl>
                                        <p:attrNameLst>
                                          <p:attrName>ppt_x</p:attrName>
                                        </p:attrNameLst>
                                      </p:cBhvr>
                                      <p:tavLst>
                                        <p:tav tm="0">
                                          <p:val>
                                            <p:strVal val="#ppt_x"/>
                                          </p:val>
                                        </p:tav>
                                        <p:tav tm="100000">
                                          <p:val>
                                            <p:strVal val="#ppt_x"/>
                                          </p:val>
                                        </p:tav>
                                      </p:tavLst>
                                    </p:anim>
                                    <p:anim calcmode="lin" valueType="num">
                                      <p:cBhvr>
                                        <p:cTn id="23" dur="1000" fill="hold"/>
                                        <p:tgtEl>
                                          <p:spTgt spid="8">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8">
                                            <p:txEl>
                                              <p:pRg st="8" end="8"/>
                                            </p:txEl>
                                          </p:spTgt>
                                        </p:tgtEl>
                                        <p:attrNameLst>
                                          <p:attrName>style.visibility</p:attrName>
                                        </p:attrNameLst>
                                      </p:cBhvr>
                                      <p:to>
                                        <p:strVal val="visible"/>
                                      </p:to>
                                    </p:set>
                                    <p:animEffect transition="in" filter="fade">
                                      <p:cBhvr>
                                        <p:cTn id="28" dur="1000"/>
                                        <p:tgtEl>
                                          <p:spTgt spid="8">
                                            <p:txEl>
                                              <p:pRg st="8" end="8"/>
                                            </p:txEl>
                                          </p:spTgt>
                                        </p:tgtEl>
                                      </p:cBhvr>
                                    </p:animEffect>
                                    <p:anim calcmode="lin" valueType="num">
                                      <p:cBhvr>
                                        <p:cTn id="29" dur="1000" fill="hold"/>
                                        <p:tgtEl>
                                          <p:spTgt spid="8">
                                            <p:txEl>
                                              <p:pRg st="8" end="8"/>
                                            </p:txEl>
                                          </p:spTgt>
                                        </p:tgtEl>
                                        <p:attrNameLst>
                                          <p:attrName>ppt_x</p:attrName>
                                        </p:attrNameLst>
                                      </p:cBhvr>
                                      <p:tavLst>
                                        <p:tav tm="0">
                                          <p:val>
                                            <p:strVal val="#ppt_x"/>
                                          </p:val>
                                        </p:tav>
                                        <p:tav tm="100000">
                                          <p:val>
                                            <p:strVal val="#ppt_x"/>
                                          </p:val>
                                        </p:tav>
                                      </p:tavLst>
                                    </p:anim>
                                    <p:anim calcmode="lin" valueType="num">
                                      <p:cBhvr>
                                        <p:cTn id="30" dur="1000" fill="hold"/>
                                        <p:tgtEl>
                                          <p:spTgt spid="8">
                                            <p:txEl>
                                              <p:pRg st="8" end="8"/>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dirty="0"/>
          </a:p>
        </p:txBody>
      </p:sp>
      <p:pic>
        <p:nvPicPr>
          <p:cNvPr id="4" name="Picture 2" descr="http://2.bp.blogspot.com/-CDMBVIPz9Uw/UG-1jX3gCtI/AAAAAAAACiU/SnBHs8A-fmE/s640/October+7.jpg"/>
          <p:cNvPicPr>
            <a:picLocks noChangeAspect="1" noChangeArrowheads="1"/>
          </p:cNvPicPr>
          <p:nvPr/>
        </p:nvPicPr>
        <p:blipFill rotWithShape="1">
          <a:blip r:embed="rId2">
            <a:extLst>
              <a:ext uri="{28A0092B-C50C-407E-A947-70E740481C1C}">
                <a14:useLocalDpi xmlns:a14="http://schemas.microsoft.com/office/drawing/2010/main" val="0"/>
              </a:ext>
            </a:extLst>
          </a:blip>
          <a:srcRect r="23500"/>
          <a:stretch/>
        </p:blipFill>
        <p:spPr bwMode="auto">
          <a:xfrm>
            <a:off x="0" y="0"/>
            <a:ext cx="9144000" cy="6919464"/>
          </a:xfrm>
          <a:prstGeom prst="rect">
            <a:avLst/>
          </a:prstGeom>
          <a:noFill/>
          <a:extLst>
            <a:ext uri="{909E8E84-426E-40DD-AFC4-6F175D3DCCD1}">
              <a14:hiddenFill xmlns:a14="http://schemas.microsoft.com/office/drawing/2010/main">
                <a:solidFill>
                  <a:srgbClr val="FFFFFF"/>
                </a:solidFill>
              </a14:hiddenFill>
            </a:ext>
          </a:extLst>
        </p:spPr>
      </p:pic>
      <p:sp>
        <p:nvSpPr>
          <p:cNvPr id="5" name="Rounded Rectangle 4"/>
          <p:cNvSpPr/>
          <p:nvPr/>
        </p:nvSpPr>
        <p:spPr>
          <a:xfrm>
            <a:off x="98856" y="125052"/>
            <a:ext cx="9017496" cy="6669360"/>
          </a:xfrm>
          <a:prstGeom prst="roundRect">
            <a:avLst/>
          </a:prstGeom>
          <a:solidFill>
            <a:srgbClr val="FFFFC1"/>
          </a:solidFill>
          <a:ln>
            <a:noFill/>
          </a:ln>
          <a:effectLst>
            <a:softEdge rad="317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15000"/>
              </a:lnSpc>
              <a:spcAft>
                <a:spcPts val="1000"/>
              </a:spcAft>
            </a:pPr>
            <a:endParaRPr lang="en-GB" sz="1600" dirty="0">
              <a:ea typeface="Calibri"/>
              <a:cs typeface="Times New Roman"/>
            </a:endParaRPr>
          </a:p>
        </p:txBody>
      </p:sp>
      <p:sp>
        <p:nvSpPr>
          <p:cNvPr id="8" name="TextBox 7"/>
          <p:cNvSpPr txBox="1"/>
          <p:nvPr/>
        </p:nvSpPr>
        <p:spPr>
          <a:xfrm>
            <a:off x="300606" y="274638"/>
            <a:ext cx="8352928" cy="5663089"/>
          </a:xfrm>
          <a:prstGeom prst="rect">
            <a:avLst/>
          </a:prstGeom>
          <a:noFill/>
        </p:spPr>
        <p:txBody>
          <a:bodyPr wrap="square" rtlCol="0">
            <a:spAutoFit/>
          </a:bodyPr>
          <a:lstStyle/>
          <a:p>
            <a:r>
              <a:rPr lang="en-GB" sz="2200" dirty="0">
                <a:solidFill>
                  <a:schemeClr val="accent1">
                    <a:lumMod val="50000"/>
                  </a:schemeClr>
                </a:solidFill>
                <a:latin typeface="Comic Sans MS" panose="030F0702030302020204" pitchFamily="66" charset="0"/>
              </a:rPr>
              <a:t>     </a:t>
            </a:r>
            <a:endParaRPr lang="en-GB" sz="1600" dirty="0">
              <a:solidFill>
                <a:schemeClr val="accent1">
                  <a:lumMod val="50000"/>
                </a:schemeClr>
              </a:solidFill>
              <a:latin typeface="Comic Sans MS" panose="030F0702030302020204" pitchFamily="66" charset="0"/>
            </a:endParaRPr>
          </a:p>
          <a:p>
            <a:r>
              <a:rPr lang="en-GB" sz="2200" dirty="0">
                <a:solidFill>
                  <a:schemeClr val="accent1">
                    <a:lumMod val="50000"/>
                  </a:schemeClr>
                </a:solidFill>
                <a:latin typeface="Comic Sans MS" panose="030F0702030302020204" pitchFamily="66" charset="0"/>
              </a:rPr>
              <a:t>     Continued …</a:t>
            </a:r>
          </a:p>
          <a:p>
            <a:endParaRPr lang="en-GB" sz="2200" dirty="0">
              <a:solidFill>
                <a:schemeClr val="accent1">
                  <a:lumMod val="50000"/>
                </a:schemeClr>
              </a:solidFill>
              <a:latin typeface="Comic Sans MS" panose="030F0702030302020204" pitchFamily="66" charset="0"/>
            </a:endParaRPr>
          </a:p>
          <a:p>
            <a:r>
              <a:rPr lang="en-GB" sz="2200" dirty="0">
                <a:solidFill>
                  <a:schemeClr val="accent1">
                    <a:lumMod val="50000"/>
                  </a:schemeClr>
                </a:solidFill>
                <a:latin typeface="Comic Sans MS" panose="030F0702030302020204" pitchFamily="66" charset="0"/>
              </a:rPr>
              <a:t>     keep going even if you feel things are going ok – stopping      </a:t>
            </a:r>
          </a:p>
          <a:p>
            <a:r>
              <a:rPr lang="en-GB" sz="2200" dirty="0">
                <a:solidFill>
                  <a:schemeClr val="accent1">
                    <a:lumMod val="50000"/>
                  </a:schemeClr>
                </a:solidFill>
                <a:latin typeface="Comic Sans MS" panose="030F0702030302020204" pitchFamily="66" charset="0"/>
              </a:rPr>
              <a:t>     should be talked through with staff.</a:t>
            </a:r>
          </a:p>
          <a:p>
            <a:endParaRPr lang="en-GB" sz="1600" dirty="0">
              <a:solidFill>
                <a:schemeClr val="accent1">
                  <a:lumMod val="50000"/>
                </a:schemeClr>
              </a:solidFill>
              <a:latin typeface="Comic Sans MS" panose="030F0702030302020204" pitchFamily="66" charset="0"/>
            </a:endParaRPr>
          </a:p>
          <a:p>
            <a:pPr marL="457200" indent="-457200">
              <a:buFont typeface="Courier New" panose="02070309020205020404" pitchFamily="49" charset="0"/>
              <a:buChar char="o"/>
            </a:pPr>
            <a:r>
              <a:rPr lang="en-GB" sz="2200" dirty="0">
                <a:solidFill>
                  <a:schemeClr val="accent1">
                    <a:lumMod val="50000"/>
                  </a:schemeClr>
                </a:solidFill>
                <a:latin typeface="Comic Sans MS" panose="030F0702030302020204" pitchFamily="66" charset="0"/>
              </a:rPr>
              <a:t>It might also help if you have a few different staff members you can go to if things become difficult. It’s best to NOT rely on one person for this. </a:t>
            </a:r>
          </a:p>
          <a:p>
            <a:pPr marL="457200" indent="-457200">
              <a:buFont typeface="Courier New" panose="02070309020205020404" pitchFamily="49" charset="0"/>
              <a:buChar char="o"/>
            </a:pPr>
            <a:endParaRPr lang="en-GB" sz="1600" dirty="0">
              <a:solidFill>
                <a:schemeClr val="accent1">
                  <a:lumMod val="50000"/>
                </a:schemeClr>
              </a:solidFill>
              <a:latin typeface="Comic Sans MS" panose="030F0702030302020204" pitchFamily="66" charset="0"/>
            </a:endParaRPr>
          </a:p>
          <a:p>
            <a:pPr marL="457200" indent="-457200">
              <a:buFont typeface="Courier New" panose="02070309020205020404" pitchFamily="49" charset="0"/>
              <a:buChar char="o"/>
            </a:pPr>
            <a:r>
              <a:rPr lang="en-GB" sz="2200" dirty="0">
                <a:solidFill>
                  <a:schemeClr val="accent1">
                    <a:lumMod val="50000"/>
                  </a:schemeClr>
                </a:solidFill>
                <a:latin typeface="Comic Sans MS" panose="030F0702030302020204" pitchFamily="66" charset="0"/>
              </a:rPr>
              <a:t>If you’re struggling to go in in the morning, you could talk to school / college about this. They might be able to make certain adjustments to make things less difficult for you. (Sometimes young people are allowed to sit out of assembly; have a trusted member of staff meet them at the door in the morning etc. This is not guaranteed but you could ask). </a:t>
            </a:r>
          </a:p>
        </p:txBody>
      </p:sp>
    </p:spTree>
    <p:extLst>
      <p:ext uri="{BB962C8B-B14F-4D97-AF65-F5344CB8AC3E}">
        <p14:creationId xmlns:p14="http://schemas.microsoft.com/office/powerpoint/2010/main" val="1415216515"/>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8">
                                            <p:txEl>
                                              <p:pRg st="1" end="1"/>
                                            </p:txEl>
                                          </p:spTgt>
                                        </p:tgtEl>
                                        <p:attrNameLst>
                                          <p:attrName>style.visibility</p:attrName>
                                        </p:attrNameLst>
                                      </p:cBhvr>
                                      <p:to>
                                        <p:strVal val="visible"/>
                                      </p:to>
                                    </p:set>
                                    <p:animEffect transition="in" filter="fade">
                                      <p:cBhvr>
                                        <p:cTn id="7" dur="1000"/>
                                        <p:tgtEl>
                                          <p:spTgt spid="8">
                                            <p:txEl>
                                              <p:pRg st="1" end="1"/>
                                            </p:txEl>
                                          </p:spTgt>
                                        </p:tgtEl>
                                      </p:cBhvr>
                                    </p:animEffect>
                                    <p:anim calcmode="lin" valueType="num">
                                      <p:cBhvr>
                                        <p:cTn id="8" dur="1000" fill="hold"/>
                                        <p:tgtEl>
                                          <p:spTgt spid="8">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8">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8">
                                            <p:txEl>
                                              <p:pRg st="3" end="3"/>
                                            </p:txEl>
                                          </p:spTgt>
                                        </p:tgtEl>
                                        <p:attrNameLst>
                                          <p:attrName>style.visibility</p:attrName>
                                        </p:attrNameLst>
                                      </p:cBhvr>
                                      <p:to>
                                        <p:strVal val="visible"/>
                                      </p:to>
                                    </p:set>
                                    <p:animEffect transition="in" filter="fade">
                                      <p:cBhvr>
                                        <p:cTn id="14" dur="1000"/>
                                        <p:tgtEl>
                                          <p:spTgt spid="8">
                                            <p:txEl>
                                              <p:pRg st="3" end="3"/>
                                            </p:txEl>
                                          </p:spTgt>
                                        </p:tgtEl>
                                      </p:cBhvr>
                                    </p:animEffect>
                                    <p:anim calcmode="lin" valueType="num">
                                      <p:cBhvr>
                                        <p:cTn id="15" dur="1000" fill="hold"/>
                                        <p:tgtEl>
                                          <p:spTgt spid="8">
                                            <p:txEl>
                                              <p:pRg st="3" end="3"/>
                                            </p:txEl>
                                          </p:spTgt>
                                        </p:tgtEl>
                                        <p:attrNameLst>
                                          <p:attrName>ppt_x</p:attrName>
                                        </p:attrNameLst>
                                      </p:cBhvr>
                                      <p:tavLst>
                                        <p:tav tm="0">
                                          <p:val>
                                            <p:strVal val="#ppt_x"/>
                                          </p:val>
                                        </p:tav>
                                        <p:tav tm="100000">
                                          <p:val>
                                            <p:strVal val="#ppt_x"/>
                                          </p:val>
                                        </p:tav>
                                      </p:tavLst>
                                    </p:anim>
                                    <p:anim calcmode="lin" valueType="num">
                                      <p:cBhvr>
                                        <p:cTn id="16" dur="1000" fill="hold"/>
                                        <p:tgtEl>
                                          <p:spTgt spid="8">
                                            <p:txEl>
                                              <p:pRg st="3" end="3"/>
                                            </p:txEl>
                                          </p:spTgt>
                                        </p:tgtEl>
                                        <p:attrNameLst>
                                          <p:attrName>ppt_y</p:attrName>
                                        </p:attrNameLst>
                                      </p:cBhvr>
                                      <p:tavLst>
                                        <p:tav tm="0">
                                          <p:val>
                                            <p:strVal val="#ppt_y+.1"/>
                                          </p:val>
                                        </p:tav>
                                        <p:tav tm="100000">
                                          <p:val>
                                            <p:strVal val="#ppt_y"/>
                                          </p:val>
                                        </p:tav>
                                      </p:tavLst>
                                    </p:anim>
                                  </p:childTnLst>
                                </p:cTn>
                              </p:par>
                              <p:par>
                                <p:cTn id="17" presetID="42" presetClass="entr" presetSubtype="0" fill="hold" nodeType="withEffect">
                                  <p:stCondLst>
                                    <p:cond delay="0"/>
                                  </p:stCondLst>
                                  <p:childTnLst>
                                    <p:set>
                                      <p:cBhvr>
                                        <p:cTn id="18" dur="1" fill="hold">
                                          <p:stCondLst>
                                            <p:cond delay="0"/>
                                          </p:stCondLst>
                                        </p:cTn>
                                        <p:tgtEl>
                                          <p:spTgt spid="8">
                                            <p:txEl>
                                              <p:pRg st="4" end="4"/>
                                            </p:txEl>
                                          </p:spTgt>
                                        </p:tgtEl>
                                        <p:attrNameLst>
                                          <p:attrName>style.visibility</p:attrName>
                                        </p:attrNameLst>
                                      </p:cBhvr>
                                      <p:to>
                                        <p:strVal val="visible"/>
                                      </p:to>
                                    </p:set>
                                    <p:animEffect transition="in" filter="fade">
                                      <p:cBhvr>
                                        <p:cTn id="19" dur="1000"/>
                                        <p:tgtEl>
                                          <p:spTgt spid="8">
                                            <p:txEl>
                                              <p:pRg st="4" end="4"/>
                                            </p:txEl>
                                          </p:spTgt>
                                        </p:tgtEl>
                                      </p:cBhvr>
                                    </p:animEffect>
                                    <p:anim calcmode="lin" valueType="num">
                                      <p:cBhvr>
                                        <p:cTn id="20" dur="1000" fill="hold"/>
                                        <p:tgtEl>
                                          <p:spTgt spid="8">
                                            <p:txEl>
                                              <p:pRg st="4" end="4"/>
                                            </p:txEl>
                                          </p:spTgt>
                                        </p:tgtEl>
                                        <p:attrNameLst>
                                          <p:attrName>ppt_x</p:attrName>
                                        </p:attrNameLst>
                                      </p:cBhvr>
                                      <p:tavLst>
                                        <p:tav tm="0">
                                          <p:val>
                                            <p:strVal val="#ppt_x"/>
                                          </p:val>
                                        </p:tav>
                                        <p:tav tm="100000">
                                          <p:val>
                                            <p:strVal val="#ppt_x"/>
                                          </p:val>
                                        </p:tav>
                                      </p:tavLst>
                                    </p:anim>
                                    <p:anim calcmode="lin" valueType="num">
                                      <p:cBhvr>
                                        <p:cTn id="21" dur="1000" fill="hold"/>
                                        <p:tgtEl>
                                          <p:spTgt spid="8">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nodeType="clickEffect">
                                  <p:stCondLst>
                                    <p:cond delay="0"/>
                                  </p:stCondLst>
                                  <p:childTnLst>
                                    <p:set>
                                      <p:cBhvr>
                                        <p:cTn id="25" dur="1" fill="hold">
                                          <p:stCondLst>
                                            <p:cond delay="0"/>
                                          </p:stCondLst>
                                        </p:cTn>
                                        <p:tgtEl>
                                          <p:spTgt spid="8">
                                            <p:txEl>
                                              <p:pRg st="6" end="6"/>
                                            </p:txEl>
                                          </p:spTgt>
                                        </p:tgtEl>
                                        <p:attrNameLst>
                                          <p:attrName>style.visibility</p:attrName>
                                        </p:attrNameLst>
                                      </p:cBhvr>
                                      <p:to>
                                        <p:strVal val="visible"/>
                                      </p:to>
                                    </p:set>
                                    <p:animEffect transition="in" filter="fade">
                                      <p:cBhvr>
                                        <p:cTn id="26" dur="1000"/>
                                        <p:tgtEl>
                                          <p:spTgt spid="8">
                                            <p:txEl>
                                              <p:pRg st="6" end="6"/>
                                            </p:txEl>
                                          </p:spTgt>
                                        </p:tgtEl>
                                      </p:cBhvr>
                                    </p:animEffect>
                                    <p:anim calcmode="lin" valueType="num">
                                      <p:cBhvr>
                                        <p:cTn id="27" dur="1000" fill="hold"/>
                                        <p:tgtEl>
                                          <p:spTgt spid="8">
                                            <p:txEl>
                                              <p:pRg st="6" end="6"/>
                                            </p:txEl>
                                          </p:spTgt>
                                        </p:tgtEl>
                                        <p:attrNameLst>
                                          <p:attrName>ppt_x</p:attrName>
                                        </p:attrNameLst>
                                      </p:cBhvr>
                                      <p:tavLst>
                                        <p:tav tm="0">
                                          <p:val>
                                            <p:strVal val="#ppt_x"/>
                                          </p:val>
                                        </p:tav>
                                        <p:tav tm="100000">
                                          <p:val>
                                            <p:strVal val="#ppt_x"/>
                                          </p:val>
                                        </p:tav>
                                      </p:tavLst>
                                    </p:anim>
                                    <p:anim calcmode="lin" valueType="num">
                                      <p:cBhvr>
                                        <p:cTn id="28" dur="1000" fill="hold"/>
                                        <p:tgtEl>
                                          <p:spTgt spid="8">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42" presetClass="entr" presetSubtype="0" fill="hold" nodeType="clickEffect">
                                  <p:stCondLst>
                                    <p:cond delay="0"/>
                                  </p:stCondLst>
                                  <p:childTnLst>
                                    <p:set>
                                      <p:cBhvr>
                                        <p:cTn id="32" dur="1" fill="hold">
                                          <p:stCondLst>
                                            <p:cond delay="0"/>
                                          </p:stCondLst>
                                        </p:cTn>
                                        <p:tgtEl>
                                          <p:spTgt spid="8">
                                            <p:txEl>
                                              <p:pRg st="8" end="8"/>
                                            </p:txEl>
                                          </p:spTgt>
                                        </p:tgtEl>
                                        <p:attrNameLst>
                                          <p:attrName>style.visibility</p:attrName>
                                        </p:attrNameLst>
                                      </p:cBhvr>
                                      <p:to>
                                        <p:strVal val="visible"/>
                                      </p:to>
                                    </p:set>
                                    <p:animEffect transition="in" filter="fade">
                                      <p:cBhvr>
                                        <p:cTn id="33" dur="1000"/>
                                        <p:tgtEl>
                                          <p:spTgt spid="8">
                                            <p:txEl>
                                              <p:pRg st="8" end="8"/>
                                            </p:txEl>
                                          </p:spTgt>
                                        </p:tgtEl>
                                      </p:cBhvr>
                                    </p:animEffect>
                                    <p:anim calcmode="lin" valueType="num">
                                      <p:cBhvr>
                                        <p:cTn id="34" dur="1000" fill="hold"/>
                                        <p:tgtEl>
                                          <p:spTgt spid="8">
                                            <p:txEl>
                                              <p:pRg st="8" end="8"/>
                                            </p:txEl>
                                          </p:spTgt>
                                        </p:tgtEl>
                                        <p:attrNameLst>
                                          <p:attrName>ppt_x</p:attrName>
                                        </p:attrNameLst>
                                      </p:cBhvr>
                                      <p:tavLst>
                                        <p:tav tm="0">
                                          <p:val>
                                            <p:strVal val="#ppt_x"/>
                                          </p:val>
                                        </p:tav>
                                        <p:tav tm="100000">
                                          <p:val>
                                            <p:strVal val="#ppt_x"/>
                                          </p:val>
                                        </p:tav>
                                      </p:tavLst>
                                    </p:anim>
                                    <p:anim calcmode="lin" valueType="num">
                                      <p:cBhvr>
                                        <p:cTn id="35" dur="1000" fill="hold"/>
                                        <p:tgtEl>
                                          <p:spTgt spid="8">
                                            <p:txEl>
                                              <p:pRg st="8" end="8"/>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4" name="Picture 2" descr="http://2.bp.blogspot.com/-CDMBVIPz9Uw/UG-1jX3gCtI/AAAAAAAACiU/SnBHs8A-fmE/s640/October+7.jpg"/>
          <p:cNvPicPr>
            <a:picLocks noChangeAspect="1" noChangeArrowheads="1"/>
          </p:cNvPicPr>
          <p:nvPr/>
        </p:nvPicPr>
        <p:blipFill rotWithShape="1">
          <a:blip r:embed="rId2">
            <a:extLst>
              <a:ext uri="{28A0092B-C50C-407E-A947-70E740481C1C}">
                <a14:useLocalDpi xmlns:a14="http://schemas.microsoft.com/office/drawing/2010/main" val="0"/>
              </a:ext>
            </a:extLst>
          </a:blip>
          <a:srcRect r="23500"/>
          <a:stretch/>
        </p:blipFill>
        <p:spPr bwMode="auto">
          <a:xfrm>
            <a:off x="0" y="0"/>
            <a:ext cx="9144000" cy="6919464"/>
          </a:xfrm>
          <a:prstGeom prst="rect">
            <a:avLst/>
          </a:prstGeom>
          <a:noFill/>
          <a:extLst>
            <a:ext uri="{909E8E84-426E-40DD-AFC4-6F175D3DCCD1}">
              <a14:hiddenFill xmlns:a14="http://schemas.microsoft.com/office/drawing/2010/main">
                <a:solidFill>
                  <a:srgbClr val="FFFFFF"/>
                </a:solidFill>
              </a14:hiddenFill>
            </a:ext>
          </a:extLst>
        </p:spPr>
      </p:pic>
      <p:sp>
        <p:nvSpPr>
          <p:cNvPr id="7" name="Rounded Rectangle 6"/>
          <p:cNvSpPr/>
          <p:nvPr/>
        </p:nvSpPr>
        <p:spPr>
          <a:xfrm>
            <a:off x="98856" y="125052"/>
            <a:ext cx="9017496" cy="6669360"/>
          </a:xfrm>
          <a:prstGeom prst="roundRect">
            <a:avLst/>
          </a:prstGeom>
          <a:solidFill>
            <a:srgbClr val="FFFFC1"/>
          </a:solidFill>
          <a:ln>
            <a:noFill/>
          </a:ln>
          <a:effectLst>
            <a:softEdge rad="317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15000"/>
              </a:lnSpc>
              <a:spcAft>
                <a:spcPts val="1000"/>
              </a:spcAft>
            </a:pPr>
            <a:endParaRPr lang="en-GB" sz="1600" dirty="0">
              <a:ea typeface="Calibri"/>
              <a:cs typeface="Times New Roman"/>
            </a:endParaRPr>
          </a:p>
        </p:txBody>
      </p:sp>
      <p:sp>
        <p:nvSpPr>
          <p:cNvPr id="9" name="TextBox 8"/>
          <p:cNvSpPr txBox="1"/>
          <p:nvPr/>
        </p:nvSpPr>
        <p:spPr>
          <a:xfrm>
            <a:off x="549896" y="620688"/>
            <a:ext cx="8136904" cy="6894195"/>
          </a:xfrm>
          <a:prstGeom prst="rect">
            <a:avLst/>
          </a:prstGeom>
          <a:noFill/>
        </p:spPr>
        <p:txBody>
          <a:bodyPr wrap="square" rtlCol="0">
            <a:spAutoFit/>
          </a:bodyPr>
          <a:lstStyle/>
          <a:p>
            <a:r>
              <a:rPr lang="en-GB" sz="2600" b="1" u="sng" dirty="0">
                <a:solidFill>
                  <a:schemeClr val="accent1">
                    <a:lumMod val="50000"/>
                  </a:schemeClr>
                </a:solidFill>
                <a:latin typeface="Comic Sans MS" panose="030F0702030302020204" pitchFamily="66" charset="0"/>
              </a:rPr>
              <a:t>Are you exhausted when you get home?</a:t>
            </a:r>
          </a:p>
          <a:p>
            <a:endParaRPr lang="en-GB" sz="2400" dirty="0">
              <a:solidFill>
                <a:schemeClr val="accent1">
                  <a:lumMod val="50000"/>
                </a:schemeClr>
              </a:solidFill>
              <a:latin typeface="Comic Sans MS" panose="030F0702030302020204" pitchFamily="66" charset="0"/>
            </a:endParaRPr>
          </a:p>
          <a:p>
            <a:r>
              <a:rPr lang="en-GB" sz="2400" dirty="0">
                <a:solidFill>
                  <a:schemeClr val="accent1">
                    <a:lumMod val="50000"/>
                  </a:schemeClr>
                </a:solidFill>
                <a:latin typeface="Comic Sans MS" panose="030F0702030302020204" pitchFamily="66" charset="0"/>
              </a:rPr>
              <a:t>Often, people who have ASD are really, really tired when they get in from school / college because they have tried so hard all day to ‘fit in’ and make things work.</a:t>
            </a:r>
          </a:p>
          <a:p>
            <a:endParaRPr lang="en-GB" sz="1600" dirty="0">
              <a:solidFill>
                <a:schemeClr val="accent1">
                  <a:lumMod val="50000"/>
                </a:schemeClr>
              </a:solidFill>
              <a:latin typeface="Comic Sans MS" panose="030F0702030302020204" pitchFamily="66" charset="0"/>
            </a:endParaRPr>
          </a:p>
          <a:p>
            <a:r>
              <a:rPr lang="en-GB" sz="2400" dirty="0">
                <a:solidFill>
                  <a:schemeClr val="accent1">
                    <a:lumMod val="50000"/>
                  </a:schemeClr>
                </a:solidFill>
                <a:latin typeface="Comic Sans MS" panose="030F0702030302020204" pitchFamily="66" charset="0"/>
              </a:rPr>
              <a:t>They can feel overwhelmed by the day.</a:t>
            </a:r>
          </a:p>
          <a:p>
            <a:endParaRPr lang="en-GB" sz="1600" dirty="0">
              <a:solidFill>
                <a:schemeClr val="accent1">
                  <a:lumMod val="50000"/>
                </a:schemeClr>
              </a:solidFill>
              <a:latin typeface="Comic Sans MS" panose="030F0702030302020204" pitchFamily="66" charset="0"/>
            </a:endParaRPr>
          </a:p>
          <a:p>
            <a:r>
              <a:rPr lang="en-GB" sz="2400" dirty="0">
                <a:solidFill>
                  <a:schemeClr val="accent1">
                    <a:lumMod val="50000"/>
                  </a:schemeClr>
                </a:solidFill>
                <a:latin typeface="Comic Sans MS" panose="030F0702030302020204" pitchFamily="66" charset="0"/>
              </a:rPr>
              <a:t>They may not be able to talk to anyone.</a:t>
            </a:r>
          </a:p>
          <a:p>
            <a:endParaRPr lang="en-GB" sz="2400" dirty="0">
              <a:solidFill>
                <a:schemeClr val="accent1">
                  <a:lumMod val="50000"/>
                </a:schemeClr>
              </a:solidFill>
              <a:latin typeface="Comic Sans MS" panose="030F0702030302020204" pitchFamily="66" charset="0"/>
            </a:endParaRPr>
          </a:p>
          <a:p>
            <a:r>
              <a:rPr lang="en-GB" sz="2400" dirty="0">
                <a:solidFill>
                  <a:schemeClr val="accent1">
                    <a:lumMod val="50000"/>
                  </a:schemeClr>
                </a:solidFill>
                <a:latin typeface="Comic Sans MS" panose="030F0702030302020204" pitchFamily="66" charset="0"/>
              </a:rPr>
              <a:t>They might feel as if they want to scream.</a:t>
            </a:r>
          </a:p>
          <a:p>
            <a:endParaRPr lang="en-GB" sz="1600" dirty="0">
              <a:solidFill>
                <a:schemeClr val="accent1">
                  <a:lumMod val="50000"/>
                </a:schemeClr>
              </a:solidFill>
              <a:latin typeface="Comic Sans MS" panose="030F0702030302020204" pitchFamily="66" charset="0"/>
            </a:endParaRPr>
          </a:p>
          <a:p>
            <a:r>
              <a:rPr lang="en-GB" sz="2400" dirty="0">
                <a:solidFill>
                  <a:schemeClr val="accent1">
                    <a:lumMod val="50000"/>
                  </a:schemeClr>
                </a:solidFill>
                <a:latin typeface="Comic Sans MS" panose="030F0702030302020204" pitchFamily="66" charset="0"/>
              </a:rPr>
              <a:t>They may feel as if they can do NOTHING at all for a while except curl up in a ball.</a:t>
            </a:r>
          </a:p>
          <a:p>
            <a:endParaRPr lang="en-GB" sz="1600" dirty="0">
              <a:solidFill>
                <a:schemeClr val="accent1">
                  <a:lumMod val="50000"/>
                </a:schemeClr>
              </a:solidFill>
              <a:latin typeface="Comic Sans MS" panose="030F0702030302020204" pitchFamily="66" charset="0"/>
            </a:endParaRPr>
          </a:p>
          <a:p>
            <a:r>
              <a:rPr lang="en-GB" sz="2400" dirty="0">
                <a:solidFill>
                  <a:schemeClr val="accent1">
                    <a:lumMod val="50000"/>
                  </a:schemeClr>
                </a:solidFill>
                <a:latin typeface="Comic Sans MS" panose="030F0702030302020204" pitchFamily="66" charset="0"/>
              </a:rPr>
              <a:t>So …what can you do?</a:t>
            </a:r>
          </a:p>
          <a:p>
            <a:endParaRPr lang="en-GB" sz="2400" dirty="0">
              <a:latin typeface="Comic Sans MS" panose="030F0702030302020204" pitchFamily="66" charset="0"/>
            </a:endParaRPr>
          </a:p>
          <a:p>
            <a:endParaRPr lang="en-GB" sz="2400" dirty="0">
              <a:latin typeface="Comic Sans MS" panose="030F0702030302020204" pitchFamily="66" charset="0"/>
            </a:endParaRPr>
          </a:p>
        </p:txBody>
      </p:sp>
    </p:spTree>
    <p:extLst>
      <p:ext uri="{BB962C8B-B14F-4D97-AF65-F5344CB8AC3E}">
        <p14:creationId xmlns:p14="http://schemas.microsoft.com/office/powerpoint/2010/main" val="2289694792"/>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nodePh="1">
                                  <p:stCondLst>
                                    <p:cond delay="0"/>
                                  </p:stCondLst>
                                  <p:endCondLst>
                                    <p:cond evt="begin" delay="0">
                                      <p:tn val="5"/>
                                    </p:cond>
                                  </p:end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fade">
                                      <p:cBhvr>
                                        <p:cTn id="7" dur="1000"/>
                                        <p:tgtEl>
                                          <p:spTgt spid="7">
                                            <p:txEl>
                                              <p:pRg st="0" end="0"/>
                                            </p:txEl>
                                          </p:spTgt>
                                        </p:tgtEl>
                                      </p:cBhvr>
                                    </p:animEffect>
                                    <p:anim calcmode="lin" valueType="num">
                                      <p:cBhvr>
                                        <p:cTn id="8" dur="1000" fill="hold"/>
                                        <p:tgtEl>
                                          <p:spTgt spid="7">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7">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9">
                                            <p:txEl>
                                              <p:pRg st="2" end="2"/>
                                            </p:txEl>
                                          </p:spTgt>
                                        </p:tgtEl>
                                        <p:attrNameLst>
                                          <p:attrName>style.visibility</p:attrName>
                                        </p:attrNameLst>
                                      </p:cBhvr>
                                      <p:to>
                                        <p:strVal val="visible"/>
                                      </p:to>
                                    </p:set>
                                    <p:animEffect transition="in" filter="fade">
                                      <p:cBhvr>
                                        <p:cTn id="14" dur="1000"/>
                                        <p:tgtEl>
                                          <p:spTgt spid="9">
                                            <p:txEl>
                                              <p:pRg st="2" end="2"/>
                                            </p:txEl>
                                          </p:spTgt>
                                        </p:tgtEl>
                                      </p:cBhvr>
                                    </p:animEffect>
                                    <p:anim calcmode="lin" valueType="num">
                                      <p:cBhvr>
                                        <p:cTn id="15" dur="1000" fill="hold"/>
                                        <p:tgtEl>
                                          <p:spTgt spid="9">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9">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9">
                                            <p:txEl>
                                              <p:pRg st="4" end="4"/>
                                            </p:txEl>
                                          </p:spTgt>
                                        </p:tgtEl>
                                        <p:attrNameLst>
                                          <p:attrName>style.visibility</p:attrName>
                                        </p:attrNameLst>
                                      </p:cBhvr>
                                      <p:to>
                                        <p:strVal val="visible"/>
                                      </p:to>
                                    </p:set>
                                    <p:animEffect transition="in" filter="fade">
                                      <p:cBhvr>
                                        <p:cTn id="21" dur="1000"/>
                                        <p:tgtEl>
                                          <p:spTgt spid="9">
                                            <p:txEl>
                                              <p:pRg st="4" end="4"/>
                                            </p:txEl>
                                          </p:spTgt>
                                        </p:tgtEl>
                                      </p:cBhvr>
                                    </p:animEffect>
                                    <p:anim calcmode="lin" valueType="num">
                                      <p:cBhvr>
                                        <p:cTn id="22" dur="1000" fill="hold"/>
                                        <p:tgtEl>
                                          <p:spTgt spid="9">
                                            <p:txEl>
                                              <p:pRg st="4" end="4"/>
                                            </p:txEl>
                                          </p:spTgt>
                                        </p:tgtEl>
                                        <p:attrNameLst>
                                          <p:attrName>ppt_x</p:attrName>
                                        </p:attrNameLst>
                                      </p:cBhvr>
                                      <p:tavLst>
                                        <p:tav tm="0">
                                          <p:val>
                                            <p:strVal val="#ppt_x"/>
                                          </p:val>
                                        </p:tav>
                                        <p:tav tm="100000">
                                          <p:val>
                                            <p:strVal val="#ppt_x"/>
                                          </p:val>
                                        </p:tav>
                                      </p:tavLst>
                                    </p:anim>
                                    <p:anim calcmode="lin" valueType="num">
                                      <p:cBhvr>
                                        <p:cTn id="23" dur="1000" fill="hold"/>
                                        <p:tgtEl>
                                          <p:spTgt spid="9">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9">
                                            <p:txEl>
                                              <p:pRg st="6" end="6"/>
                                            </p:txEl>
                                          </p:spTgt>
                                        </p:tgtEl>
                                        <p:attrNameLst>
                                          <p:attrName>style.visibility</p:attrName>
                                        </p:attrNameLst>
                                      </p:cBhvr>
                                      <p:to>
                                        <p:strVal val="visible"/>
                                      </p:to>
                                    </p:set>
                                    <p:animEffect transition="in" filter="fade">
                                      <p:cBhvr>
                                        <p:cTn id="28" dur="1000"/>
                                        <p:tgtEl>
                                          <p:spTgt spid="9">
                                            <p:txEl>
                                              <p:pRg st="6" end="6"/>
                                            </p:txEl>
                                          </p:spTgt>
                                        </p:tgtEl>
                                      </p:cBhvr>
                                    </p:animEffect>
                                    <p:anim calcmode="lin" valueType="num">
                                      <p:cBhvr>
                                        <p:cTn id="29" dur="1000" fill="hold"/>
                                        <p:tgtEl>
                                          <p:spTgt spid="9">
                                            <p:txEl>
                                              <p:pRg st="6" end="6"/>
                                            </p:txEl>
                                          </p:spTgt>
                                        </p:tgtEl>
                                        <p:attrNameLst>
                                          <p:attrName>ppt_x</p:attrName>
                                        </p:attrNameLst>
                                      </p:cBhvr>
                                      <p:tavLst>
                                        <p:tav tm="0">
                                          <p:val>
                                            <p:strVal val="#ppt_x"/>
                                          </p:val>
                                        </p:tav>
                                        <p:tav tm="100000">
                                          <p:val>
                                            <p:strVal val="#ppt_x"/>
                                          </p:val>
                                        </p:tav>
                                      </p:tavLst>
                                    </p:anim>
                                    <p:anim calcmode="lin" valueType="num">
                                      <p:cBhvr>
                                        <p:cTn id="30" dur="1000" fill="hold"/>
                                        <p:tgtEl>
                                          <p:spTgt spid="9">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9">
                                            <p:txEl>
                                              <p:pRg st="8" end="8"/>
                                            </p:txEl>
                                          </p:spTgt>
                                        </p:tgtEl>
                                        <p:attrNameLst>
                                          <p:attrName>style.visibility</p:attrName>
                                        </p:attrNameLst>
                                      </p:cBhvr>
                                      <p:to>
                                        <p:strVal val="visible"/>
                                      </p:to>
                                    </p:set>
                                    <p:animEffect transition="in" filter="fade">
                                      <p:cBhvr>
                                        <p:cTn id="35" dur="1000"/>
                                        <p:tgtEl>
                                          <p:spTgt spid="9">
                                            <p:txEl>
                                              <p:pRg st="8" end="8"/>
                                            </p:txEl>
                                          </p:spTgt>
                                        </p:tgtEl>
                                      </p:cBhvr>
                                    </p:animEffect>
                                    <p:anim calcmode="lin" valueType="num">
                                      <p:cBhvr>
                                        <p:cTn id="36" dur="1000" fill="hold"/>
                                        <p:tgtEl>
                                          <p:spTgt spid="9">
                                            <p:txEl>
                                              <p:pRg st="8" end="8"/>
                                            </p:txEl>
                                          </p:spTgt>
                                        </p:tgtEl>
                                        <p:attrNameLst>
                                          <p:attrName>ppt_x</p:attrName>
                                        </p:attrNameLst>
                                      </p:cBhvr>
                                      <p:tavLst>
                                        <p:tav tm="0">
                                          <p:val>
                                            <p:strVal val="#ppt_x"/>
                                          </p:val>
                                        </p:tav>
                                        <p:tav tm="100000">
                                          <p:val>
                                            <p:strVal val="#ppt_x"/>
                                          </p:val>
                                        </p:tav>
                                      </p:tavLst>
                                    </p:anim>
                                    <p:anim calcmode="lin" valueType="num">
                                      <p:cBhvr>
                                        <p:cTn id="37" dur="1000" fill="hold"/>
                                        <p:tgtEl>
                                          <p:spTgt spid="9">
                                            <p:txEl>
                                              <p:pRg st="8" end="8"/>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9">
                                            <p:txEl>
                                              <p:pRg st="10" end="10"/>
                                            </p:txEl>
                                          </p:spTgt>
                                        </p:tgtEl>
                                        <p:attrNameLst>
                                          <p:attrName>style.visibility</p:attrName>
                                        </p:attrNameLst>
                                      </p:cBhvr>
                                      <p:to>
                                        <p:strVal val="visible"/>
                                      </p:to>
                                    </p:set>
                                    <p:animEffect transition="in" filter="fade">
                                      <p:cBhvr>
                                        <p:cTn id="42" dur="1000"/>
                                        <p:tgtEl>
                                          <p:spTgt spid="9">
                                            <p:txEl>
                                              <p:pRg st="10" end="10"/>
                                            </p:txEl>
                                          </p:spTgt>
                                        </p:tgtEl>
                                      </p:cBhvr>
                                    </p:animEffect>
                                    <p:anim calcmode="lin" valueType="num">
                                      <p:cBhvr>
                                        <p:cTn id="43" dur="1000" fill="hold"/>
                                        <p:tgtEl>
                                          <p:spTgt spid="9">
                                            <p:txEl>
                                              <p:pRg st="10" end="10"/>
                                            </p:txEl>
                                          </p:spTgt>
                                        </p:tgtEl>
                                        <p:attrNameLst>
                                          <p:attrName>ppt_x</p:attrName>
                                        </p:attrNameLst>
                                      </p:cBhvr>
                                      <p:tavLst>
                                        <p:tav tm="0">
                                          <p:val>
                                            <p:strVal val="#ppt_x"/>
                                          </p:val>
                                        </p:tav>
                                        <p:tav tm="100000">
                                          <p:val>
                                            <p:strVal val="#ppt_x"/>
                                          </p:val>
                                        </p:tav>
                                      </p:tavLst>
                                    </p:anim>
                                    <p:anim calcmode="lin" valueType="num">
                                      <p:cBhvr>
                                        <p:cTn id="44" dur="1000" fill="hold"/>
                                        <p:tgtEl>
                                          <p:spTgt spid="9">
                                            <p:txEl>
                                              <p:pRg st="10" end="10"/>
                                            </p:txEl>
                                          </p:spTgt>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nodeType="clickEffect">
                                  <p:stCondLst>
                                    <p:cond delay="0"/>
                                  </p:stCondLst>
                                  <p:childTnLst>
                                    <p:set>
                                      <p:cBhvr>
                                        <p:cTn id="48" dur="1" fill="hold">
                                          <p:stCondLst>
                                            <p:cond delay="0"/>
                                          </p:stCondLst>
                                        </p:cTn>
                                        <p:tgtEl>
                                          <p:spTgt spid="9">
                                            <p:txEl>
                                              <p:pRg st="12" end="12"/>
                                            </p:txEl>
                                          </p:spTgt>
                                        </p:tgtEl>
                                        <p:attrNameLst>
                                          <p:attrName>style.visibility</p:attrName>
                                        </p:attrNameLst>
                                      </p:cBhvr>
                                      <p:to>
                                        <p:strVal val="visible"/>
                                      </p:to>
                                    </p:set>
                                    <p:animEffect transition="in" filter="fade">
                                      <p:cBhvr>
                                        <p:cTn id="49" dur="1000"/>
                                        <p:tgtEl>
                                          <p:spTgt spid="9">
                                            <p:txEl>
                                              <p:pRg st="12" end="12"/>
                                            </p:txEl>
                                          </p:spTgt>
                                        </p:tgtEl>
                                      </p:cBhvr>
                                    </p:animEffect>
                                    <p:anim calcmode="lin" valueType="num">
                                      <p:cBhvr>
                                        <p:cTn id="50" dur="1000" fill="hold"/>
                                        <p:tgtEl>
                                          <p:spTgt spid="9">
                                            <p:txEl>
                                              <p:pRg st="12" end="12"/>
                                            </p:txEl>
                                          </p:spTgt>
                                        </p:tgtEl>
                                        <p:attrNameLst>
                                          <p:attrName>ppt_x</p:attrName>
                                        </p:attrNameLst>
                                      </p:cBhvr>
                                      <p:tavLst>
                                        <p:tav tm="0">
                                          <p:val>
                                            <p:strVal val="#ppt_x"/>
                                          </p:val>
                                        </p:tav>
                                        <p:tav tm="100000">
                                          <p:val>
                                            <p:strVal val="#ppt_x"/>
                                          </p:val>
                                        </p:tav>
                                      </p:tavLst>
                                    </p:anim>
                                    <p:anim calcmode="lin" valueType="num">
                                      <p:cBhvr>
                                        <p:cTn id="51" dur="1000" fill="hold"/>
                                        <p:tgtEl>
                                          <p:spTgt spid="9">
                                            <p:txEl>
                                              <p:pRg st="12" end="1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dirty="0"/>
          </a:p>
        </p:txBody>
      </p:sp>
      <p:pic>
        <p:nvPicPr>
          <p:cNvPr id="4" name="Picture 2" descr="http://2.bp.blogspot.com/-CDMBVIPz9Uw/UG-1jX3gCtI/AAAAAAAACiU/SnBHs8A-fmE/s640/October+7.jpg"/>
          <p:cNvPicPr>
            <a:picLocks noChangeAspect="1" noChangeArrowheads="1"/>
          </p:cNvPicPr>
          <p:nvPr/>
        </p:nvPicPr>
        <p:blipFill rotWithShape="1">
          <a:blip r:embed="rId2">
            <a:extLst>
              <a:ext uri="{28A0092B-C50C-407E-A947-70E740481C1C}">
                <a14:useLocalDpi xmlns:a14="http://schemas.microsoft.com/office/drawing/2010/main" val="0"/>
              </a:ext>
            </a:extLst>
          </a:blip>
          <a:srcRect r="23500"/>
          <a:stretch/>
        </p:blipFill>
        <p:spPr bwMode="auto">
          <a:xfrm>
            <a:off x="0" y="0"/>
            <a:ext cx="9144000" cy="6919464"/>
          </a:xfrm>
          <a:prstGeom prst="rect">
            <a:avLst/>
          </a:prstGeom>
          <a:noFill/>
          <a:extLst>
            <a:ext uri="{909E8E84-426E-40DD-AFC4-6F175D3DCCD1}">
              <a14:hiddenFill xmlns:a14="http://schemas.microsoft.com/office/drawing/2010/main">
                <a:solidFill>
                  <a:srgbClr val="FFFFFF"/>
                </a:solidFill>
              </a14:hiddenFill>
            </a:ext>
          </a:extLst>
        </p:spPr>
      </p:pic>
      <p:sp>
        <p:nvSpPr>
          <p:cNvPr id="5" name="Rounded Rectangle 4"/>
          <p:cNvSpPr/>
          <p:nvPr/>
        </p:nvSpPr>
        <p:spPr>
          <a:xfrm>
            <a:off x="98856" y="125052"/>
            <a:ext cx="9017496" cy="6669360"/>
          </a:xfrm>
          <a:prstGeom prst="roundRect">
            <a:avLst/>
          </a:prstGeom>
          <a:solidFill>
            <a:srgbClr val="FFFFC1"/>
          </a:solidFill>
          <a:ln>
            <a:noFill/>
          </a:ln>
          <a:effectLst>
            <a:softEdge rad="317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15000"/>
              </a:lnSpc>
              <a:spcAft>
                <a:spcPts val="1000"/>
              </a:spcAft>
            </a:pPr>
            <a:endParaRPr lang="en-GB" sz="1600" dirty="0">
              <a:ea typeface="Calibri"/>
              <a:cs typeface="Times New Roman"/>
            </a:endParaRPr>
          </a:p>
        </p:txBody>
      </p:sp>
      <p:sp>
        <p:nvSpPr>
          <p:cNvPr id="8" name="TextBox 7"/>
          <p:cNvSpPr txBox="1"/>
          <p:nvPr/>
        </p:nvSpPr>
        <p:spPr>
          <a:xfrm>
            <a:off x="333872" y="658965"/>
            <a:ext cx="8352928" cy="5601533"/>
          </a:xfrm>
          <a:prstGeom prst="rect">
            <a:avLst/>
          </a:prstGeom>
          <a:noFill/>
        </p:spPr>
        <p:txBody>
          <a:bodyPr wrap="square" rtlCol="0">
            <a:spAutoFit/>
          </a:bodyPr>
          <a:lstStyle/>
          <a:p>
            <a:pPr marL="542925"/>
            <a:r>
              <a:rPr lang="en-GB" sz="2800" dirty="0">
                <a:solidFill>
                  <a:schemeClr val="accent1">
                    <a:lumMod val="50000"/>
                  </a:schemeClr>
                </a:solidFill>
                <a:latin typeface="Comic Sans MS" panose="030F0702030302020204" pitchFamily="66" charset="0"/>
              </a:rPr>
              <a:t>    </a:t>
            </a:r>
            <a:r>
              <a:rPr lang="en-GB" sz="2200" dirty="0">
                <a:solidFill>
                  <a:schemeClr val="accent1">
                    <a:lumMod val="50000"/>
                  </a:schemeClr>
                </a:solidFill>
                <a:latin typeface="Comic Sans MS" panose="030F0702030302020204" pitchFamily="66" charset="0"/>
              </a:rPr>
              <a:t>Well, you could try to take control …</a:t>
            </a:r>
          </a:p>
          <a:p>
            <a:endParaRPr lang="en-GB" sz="2200" dirty="0">
              <a:solidFill>
                <a:schemeClr val="accent1">
                  <a:lumMod val="50000"/>
                </a:schemeClr>
              </a:solidFill>
              <a:latin typeface="Comic Sans MS" panose="030F0702030302020204" pitchFamily="66" charset="0"/>
            </a:endParaRPr>
          </a:p>
          <a:p>
            <a:pPr marL="457200" indent="-282575">
              <a:buFont typeface="Courier New" panose="02070309020205020404" pitchFamily="49" charset="0"/>
              <a:buChar char="o"/>
            </a:pPr>
            <a:r>
              <a:rPr lang="en-GB" sz="2200" dirty="0">
                <a:solidFill>
                  <a:schemeClr val="accent1">
                    <a:lumMod val="50000"/>
                  </a:schemeClr>
                </a:solidFill>
                <a:latin typeface="Comic Sans MS" panose="030F0702030302020204" pitchFamily="66" charset="0"/>
              </a:rPr>
              <a:t>Talk to the people you live with. Explain how you feel when you come home and what would help. Do this when you’re feeling okay about things – NOT when you’re struggling.</a:t>
            </a:r>
          </a:p>
          <a:p>
            <a:pPr marL="457200" indent="-282575"/>
            <a:endParaRPr lang="en-GB" sz="2200" dirty="0">
              <a:solidFill>
                <a:schemeClr val="accent1">
                  <a:lumMod val="50000"/>
                </a:schemeClr>
              </a:solidFill>
              <a:latin typeface="Comic Sans MS" panose="030F0702030302020204" pitchFamily="66" charset="0"/>
            </a:endParaRPr>
          </a:p>
          <a:p>
            <a:pPr marL="457200" indent="-282575">
              <a:buFont typeface="Courier New" panose="02070309020205020404" pitchFamily="49" charset="0"/>
              <a:buChar char="o"/>
            </a:pPr>
            <a:r>
              <a:rPr lang="en-GB" sz="2200" dirty="0">
                <a:solidFill>
                  <a:schemeClr val="accent1">
                    <a:lumMod val="50000"/>
                  </a:schemeClr>
                </a:solidFill>
                <a:latin typeface="Comic Sans MS" panose="030F0702030302020204" pitchFamily="66" charset="0"/>
              </a:rPr>
              <a:t>You may need to have a lie down, listen to music, cover you eyes for a while.</a:t>
            </a:r>
          </a:p>
          <a:p>
            <a:pPr marL="457200" indent="-282575">
              <a:buFont typeface="Courier New" panose="02070309020205020404" pitchFamily="49" charset="0"/>
              <a:buChar char="o"/>
            </a:pPr>
            <a:endParaRPr lang="en-GB" sz="2200" dirty="0">
              <a:solidFill>
                <a:schemeClr val="accent1">
                  <a:lumMod val="50000"/>
                </a:schemeClr>
              </a:solidFill>
              <a:latin typeface="Comic Sans MS" panose="030F0702030302020204" pitchFamily="66" charset="0"/>
            </a:endParaRPr>
          </a:p>
          <a:p>
            <a:pPr marL="457200" indent="-282575">
              <a:buFont typeface="Courier New" panose="02070309020205020404" pitchFamily="49" charset="0"/>
              <a:buChar char="o"/>
            </a:pPr>
            <a:r>
              <a:rPr lang="en-GB" sz="2200" dirty="0">
                <a:solidFill>
                  <a:schemeClr val="accent1">
                    <a:lumMod val="50000"/>
                  </a:schemeClr>
                </a:solidFill>
                <a:latin typeface="Comic Sans MS" panose="030F0702030302020204" pitchFamily="66" charset="0"/>
              </a:rPr>
              <a:t>You may need to ask people for some quiet time. They will be tempted to ask how your day has been, so agree a set time beforehand so that you and everyone else in the house knows that you need to be on your own without anyone talking directly to you until the time is up; keep it as short as you can but ideally no more than around half an hour.</a:t>
            </a:r>
          </a:p>
        </p:txBody>
      </p:sp>
    </p:spTree>
    <p:extLst>
      <p:ext uri="{BB962C8B-B14F-4D97-AF65-F5344CB8AC3E}">
        <p14:creationId xmlns:p14="http://schemas.microsoft.com/office/powerpoint/2010/main" val="1828558170"/>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8">
                                            <p:txEl>
                                              <p:pRg st="2" end="2"/>
                                            </p:txEl>
                                          </p:spTgt>
                                        </p:tgtEl>
                                        <p:attrNameLst>
                                          <p:attrName>style.visibility</p:attrName>
                                        </p:attrNameLst>
                                      </p:cBhvr>
                                      <p:to>
                                        <p:strVal val="visible"/>
                                      </p:to>
                                    </p:set>
                                    <p:animEffect transition="in" filter="fade">
                                      <p:cBhvr>
                                        <p:cTn id="7" dur="1000"/>
                                        <p:tgtEl>
                                          <p:spTgt spid="8">
                                            <p:txEl>
                                              <p:pRg st="2" end="2"/>
                                            </p:txEl>
                                          </p:spTgt>
                                        </p:tgtEl>
                                      </p:cBhvr>
                                    </p:animEffect>
                                    <p:anim calcmode="lin" valueType="num">
                                      <p:cBhvr>
                                        <p:cTn id="8" dur="1000" fill="hold"/>
                                        <p:tgtEl>
                                          <p:spTgt spid="8">
                                            <p:txEl>
                                              <p:pRg st="2" end="2"/>
                                            </p:txEl>
                                          </p:spTgt>
                                        </p:tgtEl>
                                        <p:attrNameLst>
                                          <p:attrName>ppt_x</p:attrName>
                                        </p:attrNameLst>
                                      </p:cBhvr>
                                      <p:tavLst>
                                        <p:tav tm="0">
                                          <p:val>
                                            <p:strVal val="#ppt_x"/>
                                          </p:val>
                                        </p:tav>
                                        <p:tav tm="100000">
                                          <p:val>
                                            <p:strVal val="#ppt_x"/>
                                          </p:val>
                                        </p:tav>
                                      </p:tavLst>
                                    </p:anim>
                                    <p:anim calcmode="lin" valueType="num">
                                      <p:cBhvr>
                                        <p:cTn id="9" dur="1000" fill="hold"/>
                                        <p:tgtEl>
                                          <p:spTgt spid="8">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8">
                                            <p:txEl>
                                              <p:pRg st="4" end="4"/>
                                            </p:txEl>
                                          </p:spTgt>
                                        </p:tgtEl>
                                        <p:attrNameLst>
                                          <p:attrName>style.visibility</p:attrName>
                                        </p:attrNameLst>
                                      </p:cBhvr>
                                      <p:to>
                                        <p:strVal val="visible"/>
                                      </p:to>
                                    </p:set>
                                    <p:animEffect transition="in" filter="fade">
                                      <p:cBhvr>
                                        <p:cTn id="14" dur="1000"/>
                                        <p:tgtEl>
                                          <p:spTgt spid="8">
                                            <p:txEl>
                                              <p:pRg st="4" end="4"/>
                                            </p:txEl>
                                          </p:spTgt>
                                        </p:tgtEl>
                                      </p:cBhvr>
                                    </p:animEffect>
                                    <p:anim calcmode="lin" valueType="num">
                                      <p:cBhvr>
                                        <p:cTn id="15" dur="1000" fill="hold"/>
                                        <p:tgtEl>
                                          <p:spTgt spid="8">
                                            <p:txEl>
                                              <p:pRg st="4" end="4"/>
                                            </p:txEl>
                                          </p:spTgt>
                                        </p:tgtEl>
                                        <p:attrNameLst>
                                          <p:attrName>ppt_x</p:attrName>
                                        </p:attrNameLst>
                                      </p:cBhvr>
                                      <p:tavLst>
                                        <p:tav tm="0">
                                          <p:val>
                                            <p:strVal val="#ppt_x"/>
                                          </p:val>
                                        </p:tav>
                                        <p:tav tm="100000">
                                          <p:val>
                                            <p:strVal val="#ppt_x"/>
                                          </p:val>
                                        </p:tav>
                                      </p:tavLst>
                                    </p:anim>
                                    <p:anim calcmode="lin" valueType="num">
                                      <p:cBhvr>
                                        <p:cTn id="16" dur="1000" fill="hold"/>
                                        <p:tgtEl>
                                          <p:spTgt spid="8">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8">
                                            <p:txEl>
                                              <p:pRg st="6" end="6"/>
                                            </p:txEl>
                                          </p:spTgt>
                                        </p:tgtEl>
                                        <p:attrNameLst>
                                          <p:attrName>style.visibility</p:attrName>
                                        </p:attrNameLst>
                                      </p:cBhvr>
                                      <p:to>
                                        <p:strVal val="visible"/>
                                      </p:to>
                                    </p:set>
                                    <p:animEffect transition="in" filter="fade">
                                      <p:cBhvr>
                                        <p:cTn id="21" dur="1000"/>
                                        <p:tgtEl>
                                          <p:spTgt spid="8">
                                            <p:txEl>
                                              <p:pRg st="6" end="6"/>
                                            </p:txEl>
                                          </p:spTgt>
                                        </p:tgtEl>
                                      </p:cBhvr>
                                    </p:animEffect>
                                    <p:anim calcmode="lin" valueType="num">
                                      <p:cBhvr>
                                        <p:cTn id="22" dur="1000" fill="hold"/>
                                        <p:tgtEl>
                                          <p:spTgt spid="8">
                                            <p:txEl>
                                              <p:pRg st="6" end="6"/>
                                            </p:txEl>
                                          </p:spTgt>
                                        </p:tgtEl>
                                        <p:attrNameLst>
                                          <p:attrName>ppt_x</p:attrName>
                                        </p:attrNameLst>
                                      </p:cBhvr>
                                      <p:tavLst>
                                        <p:tav tm="0">
                                          <p:val>
                                            <p:strVal val="#ppt_x"/>
                                          </p:val>
                                        </p:tav>
                                        <p:tav tm="100000">
                                          <p:val>
                                            <p:strVal val="#ppt_x"/>
                                          </p:val>
                                        </p:tav>
                                      </p:tavLst>
                                    </p:anim>
                                    <p:anim calcmode="lin" valueType="num">
                                      <p:cBhvr>
                                        <p:cTn id="23" dur="1000" fill="hold"/>
                                        <p:tgtEl>
                                          <p:spTgt spid="8">
                                            <p:txEl>
                                              <p:pRg st="6" end="6"/>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4" name="Picture 2" descr="http://2.bp.blogspot.com/-CDMBVIPz9Uw/UG-1jX3gCtI/AAAAAAAACiU/SnBHs8A-fmE/s640/October+7.jpg"/>
          <p:cNvPicPr>
            <a:picLocks noChangeAspect="1" noChangeArrowheads="1"/>
          </p:cNvPicPr>
          <p:nvPr/>
        </p:nvPicPr>
        <p:blipFill rotWithShape="1">
          <a:blip r:embed="rId2">
            <a:extLst>
              <a:ext uri="{28A0092B-C50C-407E-A947-70E740481C1C}">
                <a14:useLocalDpi xmlns:a14="http://schemas.microsoft.com/office/drawing/2010/main" val="0"/>
              </a:ext>
            </a:extLst>
          </a:blip>
          <a:srcRect r="23500"/>
          <a:stretch/>
        </p:blipFill>
        <p:spPr bwMode="auto">
          <a:xfrm>
            <a:off x="0" y="0"/>
            <a:ext cx="9144000" cy="6919464"/>
          </a:xfrm>
          <a:prstGeom prst="rect">
            <a:avLst/>
          </a:prstGeom>
          <a:noFill/>
          <a:extLst>
            <a:ext uri="{909E8E84-426E-40DD-AFC4-6F175D3DCCD1}">
              <a14:hiddenFill xmlns:a14="http://schemas.microsoft.com/office/drawing/2010/main">
                <a:solidFill>
                  <a:srgbClr val="FFFFFF"/>
                </a:solidFill>
              </a14:hiddenFill>
            </a:ext>
          </a:extLst>
        </p:spPr>
      </p:pic>
      <p:sp>
        <p:nvSpPr>
          <p:cNvPr id="5" name="Rounded Rectangle 4"/>
          <p:cNvSpPr/>
          <p:nvPr/>
        </p:nvSpPr>
        <p:spPr>
          <a:xfrm>
            <a:off x="98856" y="125052"/>
            <a:ext cx="9017496" cy="6669360"/>
          </a:xfrm>
          <a:prstGeom prst="roundRect">
            <a:avLst/>
          </a:prstGeom>
          <a:solidFill>
            <a:srgbClr val="FFFFC1"/>
          </a:solidFill>
          <a:ln>
            <a:noFill/>
          </a:ln>
          <a:effectLst>
            <a:softEdge rad="317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15000"/>
              </a:lnSpc>
              <a:spcAft>
                <a:spcPts val="1000"/>
              </a:spcAft>
            </a:pPr>
            <a:endParaRPr lang="en-GB" sz="1600" dirty="0">
              <a:ea typeface="Calibri"/>
              <a:cs typeface="Times New Roman"/>
            </a:endParaRPr>
          </a:p>
        </p:txBody>
      </p:sp>
      <p:sp>
        <p:nvSpPr>
          <p:cNvPr id="6" name="TextBox 5"/>
          <p:cNvSpPr txBox="1"/>
          <p:nvPr/>
        </p:nvSpPr>
        <p:spPr>
          <a:xfrm>
            <a:off x="878739" y="847476"/>
            <a:ext cx="7776864" cy="5447645"/>
          </a:xfrm>
          <a:prstGeom prst="rect">
            <a:avLst/>
          </a:prstGeom>
          <a:noFill/>
        </p:spPr>
        <p:txBody>
          <a:bodyPr wrap="square" rtlCol="0">
            <a:spAutoFit/>
          </a:bodyPr>
          <a:lstStyle/>
          <a:p>
            <a:r>
              <a:rPr lang="en-GB" sz="2400" b="1" u="sng" dirty="0">
                <a:solidFill>
                  <a:schemeClr val="accent1">
                    <a:lumMod val="50000"/>
                  </a:schemeClr>
                </a:solidFill>
                <a:latin typeface="Comic Sans MS" panose="030F0702030302020204" pitchFamily="66" charset="0"/>
              </a:rPr>
              <a:t>Other people’s experiences of ASD:</a:t>
            </a:r>
          </a:p>
          <a:p>
            <a:endParaRPr lang="en-GB" sz="2400" b="1" u="sng" dirty="0">
              <a:solidFill>
                <a:schemeClr val="accent1">
                  <a:lumMod val="50000"/>
                </a:schemeClr>
              </a:solidFill>
              <a:latin typeface="Comic Sans MS" panose="030F0702030302020204" pitchFamily="66" charset="0"/>
            </a:endParaRPr>
          </a:p>
          <a:p>
            <a:r>
              <a:rPr lang="en-GB" sz="2400" dirty="0">
                <a:solidFill>
                  <a:schemeClr val="accent1">
                    <a:lumMod val="50000"/>
                  </a:schemeClr>
                </a:solidFill>
                <a:latin typeface="Comic Sans MS" panose="030F0702030302020204" pitchFamily="66" charset="0"/>
              </a:rPr>
              <a:t>So,  how have other people with ASD managed  to get on with their lives?</a:t>
            </a:r>
          </a:p>
          <a:p>
            <a:endParaRPr lang="en-GB" sz="2400" dirty="0">
              <a:solidFill>
                <a:schemeClr val="accent1">
                  <a:lumMod val="50000"/>
                </a:schemeClr>
              </a:solidFill>
              <a:latin typeface="Comic Sans MS" panose="030F0702030302020204" pitchFamily="66" charset="0"/>
            </a:endParaRPr>
          </a:p>
          <a:p>
            <a:r>
              <a:rPr lang="en-GB" sz="2400" dirty="0">
                <a:solidFill>
                  <a:schemeClr val="accent1">
                    <a:lumMod val="50000"/>
                  </a:schemeClr>
                </a:solidFill>
                <a:latin typeface="Comic Sans MS" panose="030F0702030302020204" pitchFamily="66" charset="0"/>
              </a:rPr>
              <a:t>Remember the comments earlier, from young adults with ASD, about the difficulties they had in childhood and adolescence? Well, here are some more comments from those people, now they’ve come to terms with their ASD.</a:t>
            </a:r>
          </a:p>
          <a:p>
            <a:endParaRPr lang="en-GB" sz="2400" dirty="0">
              <a:latin typeface="Comic Sans MS" panose="030F0702030302020204" pitchFamily="66" charset="0"/>
            </a:endParaRPr>
          </a:p>
          <a:p>
            <a:endParaRPr lang="en-GB" sz="2400" dirty="0">
              <a:latin typeface="Comic Sans MS" panose="030F0702030302020204" pitchFamily="66" charset="0"/>
            </a:endParaRPr>
          </a:p>
          <a:p>
            <a:endParaRPr lang="en-GB" sz="2400" dirty="0">
              <a:latin typeface="Comic Sans MS" panose="030F0702030302020204" pitchFamily="66" charset="0"/>
            </a:endParaRPr>
          </a:p>
          <a:p>
            <a:endParaRPr lang="en-GB" dirty="0"/>
          </a:p>
          <a:p>
            <a:endParaRPr lang="en-GB" dirty="0"/>
          </a:p>
        </p:txBody>
      </p:sp>
    </p:spTree>
    <p:extLst>
      <p:ext uri="{BB962C8B-B14F-4D97-AF65-F5344CB8AC3E}">
        <p14:creationId xmlns:p14="http://schemas.microsoft.com/office/powerpoint/2010/main" val="657088950"/>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nodePh="1">
                                  <p:stCondLst>
                                    <p:cond delay="0"/>
                                  </p:stCondLst>
                                  <p:endCondLst>
                                    <p:cond evt="begin" delay="0">
                                      <p:tn val="5"/>
                                    </p:cond>
                                  </p:end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6">
                                            <p:txEl>
                                              <p:pRg st="2" end="2"/>
                                            </p:txEl>
                                          </p:spTgt>
                                        </p:tgtEl>
                                        <p:attrNameLst>
                                          <p:attrName>style.visibility</p:attrName>
                                        </p:attrNameLst>
                                      </p:cBhvr>
                                      <p:to>
                                        <p:strVal val="visible"/>
                                      </p:to>
                                    </p:set>
                                    <p:animEffect transition="in" filter="fade">
                                      <p:cBhvr>
                                        <p:cTn id="14" dur="1000"/>
                                        <p:tgtEl>
                                          <p:spTgt spid="6">
                                            <p:txEl>
                                              <p:pRg st="2" end="2"/>
                                            </p:txEl>
                                          </p:spTgt>
                                        </p:tgtEl>
                                      </p:cBhvr>
                                    </p:animEffect>
                                    <p:anim calcmode="lin" valueType="num">
                                      <p:cBhvr>
                                        <p:cTn id="15" dur="1000" fill="hold"/>
                                        <p:tgtEl>
                                          <p:spTgt spid="6">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6">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6">
                                            <p:txEl>
                                              <p:pRg st="4" end="4"/>
                                            </p:txEl>
                                          </p:spTgt>
                                        </p:tgtEl>
                                        <p:attrNameLst>
                                          <p:attrName>style.visibility</p:attrName>
                                        </p:attrNameLst>
                                      </p:cBhvr>
                                      <p:to>
                                        <p:strVal val="visible"/>
                                      </p:to>
                                    </p:set>
                                    <p:animEffect transition="in" filter="fade">
                                      <p:cBhvr>
                                        <p:cTn id="21" dur="1000"/>
                                        <p:tgtEl>
                                          <p:spTgt spid="6">
                                            <p:txEl>
                                              <p:pRg st="4" end="4"/>
                                            </p:txEl>
                                          </p:spTgt>
                                        </p:tgtEl>
                                      </p:cBhvr>
                                    </p:animEffect>
                                    <p:anim calcmode="lin" valueType="num">
                                      <p:cBhvr>
                                        <p:cTn id="22" dur="1000" fill="hold"/>
                                        <p:tgtEl>
                                          <p:spTgt spid="6">
                                            <p:txEl>
                                              <p:pRg st="4" end="4"/>
                                            </p:txEl>
                                          </p:spTgt>
                                        </p:tgtEl>
                                        <p:attrNameLst>
                                          <p:attrName>ppt_x</p:attrName>
                                        </p:attrNameLst>
                                      </p:cBhvr>
                                      <p:tavLst>
                                        <p:tav tm="0">
                                          <p:val>
                                            <p:strVal val="#ppt_x"/>
                                          </p:val>
                                        </p:tav>
                                        <p:tav tm="100000">
                                          <p:val>
                                            <p:strVal val="#ppt_x"/>
                                          </p:val>
                                        </p:tav>
                                      </p:tavLst>
                                    </p:anim>
                                    <p:anim calcmode="lin" valueType="num">
                                      <p:cBhvr>
                                        <p:cTn id="23" dur="1000" fill="hold"/>
                                        <p:tgtEl>
                                          <p:spTgt spid="6">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4" name="Picture 2" descr="http://2.bp.blogspot.com/-CDMBVIPz9Uw/UG-1jX3gCtI/AAAAAAAACiU/SnBHs8A-fmE/s640/October+7.jpg"/>
          <p:cNvPicPr>
            <a:picLocks noChangeAspect="1" noChangeArrowheads="1"/>
          </p:cNvPicPr>
          <p:nvPr/>
        </p:nvPicPr>
        <p:blipFill rotWithShape="1">
          <a:blip r:embed="rId2">
            <a:extLst>
              <a:ext uri="{28A0092B-C50C-407E-A947-70E740481C1C}">
                <a14:useLocalDpi xmlns:a14="http://schemas.microsoft.com/office/drawing/2010/main" val="0"/>
              </a:ext>
            </a:extLst>
          </a:blip>
          <a:srcRect r="23500"/>
          <a:stretch/>
        </p:blipFill>
        <p:spPr bwMode="auto">
          <a:xfrm>
            <a:off x="0" y="0"/>
            <a:ext cx="9144000" cy="6919464"/>
          </a:xfrm>
          <a:prstGeom prst="rect">
            <a:avLst/>
          </a:prstGeom>
          <a:noFill/>
          <a:extLst>
            <a:ext uri="{909E8E84-426E-40DD-AFC4-6F175D3DCCD1}">
              <a14:hiddenFill xmlns:a14="http://schemas.microsoft.com/office/drawing/2010/main">
                <a:solidFill>
                  <a:srgbClr val="FFFFFF"/>
                </a:solidFill>
              </a14:hiddenFill>
            </a:ext>
          </a:extLst>
        </p:spPr>
      </p:pic>
      <p:sp>
        <p:nvSpPr>
          <p:cNvPr id="5" name="Rounded Rectangle 4"/>
          <p:cNvSpPr/>
          <p:nvPr/>
        </p:nvSpPr>
        <p:spPr>
          <a:xfrm>
            <a:off x="98856" y="125052"/>
            <a:ext cx="9017496" cy="6669360"/>
          </a:xfrm>
          <a:prstGeom prst="roundRect">
            <a:avLst/>
          </a:prstGeom>
          <a:solidFill>
            <a:srgbClr val="FFFFC1"/>
          </a:solidFill>
          <a:ln>
            <a:noFill/>
          </a:ln>
          <a:effectLst>
            <a:softEdge rad="317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15000"/>
              </a:lnSpc>
              <a:spcAft>
                <a:spcPts val="1000"/>
              </a:spcAft>
            </a:pPr>
            <a:endParaRPr lang="en-GB" sz="1600" dirty="0">
              <a:ea typeface="Calibri"/>
              <a:cs typeface="Times New Roman"/>
            </a:endParaRPr>
          </a:p>
        </p:txBody>
      </p:sp>
      <p:pic>
        <p:nvPicPr>
          <p:cNvPr id="6" name="Picture 2" descr="http://2.bp.blogspot.com/-CDMBVIPz9Uw/UG-1jX3gCtI/AAAAAAAACiU/SnBHs8A-fmE/s640/October+7.jpg"/>
          <p:cNvPicPr>
            <a:picLocks noChangeAspect="1" noChangeArrowheads="1"/>
          </p:cNvPicPr>
          <p:nvPr/>
        </p:nvPicPr>
        <p:blipFill rotWithShape="1">
          <a:blip r:embed="rId2">
            <a:extLst>
              <a:ext uri="{28A0092B-C50C-407E-A947-70E740481C1C}">
                <a14:useLocalDpi xmlns:a14="http://schemas.microsoft.com/office/drawing/2010/main" val="0"/>
              </a:ext>
            </a:extLst>
          </a:blip>
          <a:srcRect r="23500"/>
          <a:stretch/>
        </p:blipFill>
        <p:spPr bwMode="auto">
          <a:xfrm>
            <a:off x="0" y="0"/>
            <a:ext cx="9144000" cy="6919464"/>
          </a:xfrm>
          <a:prstGeom prst="rect">
            <a:avLst/>
          </a:prstGeom>
          <a:noFill/>
          <a:extLst>
            <a:ext uri="{909E8E84-426E-40DD-AFC4-6F175D3DCCD1}">
              <a14:hiddenFill xmlns:a14="http://schemas.microsoft.com/office/drawing/2010/main">
                <a:solidFill>
                  <a:srgbClr val="FFFFFF"/>
                </a:solidFill>
              </a14:hiddenFill>
            </a:ext>
          </a:extLst>
        </p:spPr>
      </p:pic>
      <p:sp>
        <p:nvSpPr>
          <p:cNvPr id="7" name="Rounded Rectangle 6"/>
          <p:cNvSpPr/>
          <p:nvPr/>
        </p:nvSpPr>
        <p:spPr>
          <a:xfrm>
            <a:off x="98856" y="125052"/>
            <a:ext cx="9017496" cy="6669360"/>
          </a:xfrm>
          <a:prstGeom prst="roundRect">
            <a:avLst/>
          </a:prstGeom>
          <a:solidFill>
            <a:srgbClr val="FFFFC1"/>
          </a:solidFill>
          <a:ln>
            <a:noFill/>
          </a:ln>
          <a:effectLst>
            <a:softEdge rad="317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15000"/>
              </a:lnSpc>
              <a:spcAft>
                <a:spcPts val="1000"/>
              </a:spcAft>
            </a:pPr>
            <a:endParaRPr lang="en-GB" sz="1600" dirty="0">
              <a:ea typeface="Calibri"/>
              <a:cs typeface="Times New Roman"/>
            </a:endParaRPr>
          </a:p>
        </p:txBody>
      </p:sp>
      <p:sp>
        <p:nvSpPr>
          <p:cNvPr id="12" name="TextBox 11"/>
          <p:cNvSpPr txBox="1"/>
          <p:nvPr/>
        </p:nvSpPr>
        <p:spPr>
          <a:xfrm>
            <a:off x="724624" y="3722350"/>
            <a:ext cx="5400600" cy="1785104"/>
          </a:xfrm>
          <a:prstGeom prst="rect">
            <a:avLst/>
          </a:prstGeom>
          <a:solidFill>
            <a:srgbClr val="FCD3C0"/>
          </a:solidFill>
          <a:ln w="76200">
            <a:solidFill>
              <a:schemeClr val="tx1"/>
            </a:solidFill>
          </a:ln>
        </p:spPr>
        <p:txBody>
          <a:bodyPr wrap="square" rtlCol="0">
            <a:spAutoFit/>
          </a:bodyPr>
          <a:lstStyle/>
          <a:p>
            <a:r>
              <a:rPr lang="en-GB" sz="2000" dirty="0">
                <a:latin typeface="Comic Sans MS" panose="030F0702030302020204" pitchFamily="66" charset="0"/>
              </a:rPr>
              <a:t>I made face-to-face friends when I joined the university theatre company. In my last year I ended up  making 5 or 6 friends who I still have contact with now.</a:t>
            </a:r>
          </a:p>
          <a:p>
            <a:endParaRPr lang="en-GB" sz="800" dirty="0">
              <a:latin typeface="Comic Sans MS" panose="030F0702030302020204" pitchFamily="66" charset="0"/>
            </a:endParaRPr>
          </a:p>
          <a:p>
            <a:r>
              <a:rPr lang="en-GB" sz="2200" dirty="0">
                <a:latin typeface="Comic Sans MS" panose="030F0702030302020204" pitchFamily="66" charset="0"/>
              </a:rPr>
              <a:t>By Danny</a:t>
            </a:r>
          </a:p>
        </p:txBody>
      </p:sp>
      <p:sp>
        <p:nvSpPr>
          <p:cNvPr id="13" name="TextBox 12"/>
          <p:cNvSpPr txBox="1"/>
          <p:nvPr/>
        </p:nvSpPr>
        <p:spPr>
          <a:xfrm rot="494657">
            <a:off x="631214" y="1212792"/>
            <a:ext cx="5544616" cy="2062103"/>
          </a:xfrm>
          <a:prstGeom prst="rect">
            <a:avLst/>
          </a:prstGeom>
          <a:solidFill>
            <a:srgbClr val="FFFFE7"/>
          </a:solidFill>
          <a:ln w="76200">
            <a:solidFill>
              <a:schemeClr val="tx1"/>
            </a:solidFill>
          </a:ln>
        </p:spPr>
        <p:txBody>
          <a:bodyPr wrap="square" rtlCol="0">
            <a:spAutoFit/>
          </a:bodyPr>
          <a:lstStyle/>
          <a:p>
            <a:r>
              <a:rPr lang="en-GB" sz="2000" dirty="0">
                <a:latin typeface="Comic Sans MS" panose="030F0702030302020204" pitchFamily="66" charset="0"/>
              </a:rPr>
              <a:t>Now I have new friends and interests and work hard towards many goals and ambitions. It's not easy but I'm on track. Now I am at the wheel and in control of what I am doing with my life to a far larger extent.</a:t>
            </a:r>
          </a:p>
          <a:p>
            <a:endParaRPr lang="en-GB" sz="800" dirty="0">
              <a:latin typeface="Comic Sans MS" panose="030F0702030302020204" pitchFamily="66" charset="0"/>
            </a:endParaRPr>
          </a:p>
          <a:p>
            <a:r>
              <a:rPr lang="en-GB" sz="2000" dirty="0">
                <a:latin typeface="Comic Sans MS" panose="030F0702030302020204" pitchFamily="66" charset="0"/>
              </a:rPr>
              <a:t>By Andre</a:t>
            </a:r>
          </a:p>
        </p:txBody>
      </p:sp>
      <p:sp>
        <p:nvSpPr>
          <p:cNvPr id="10" name="TextBox 9"/>
          <p:cNvSpPr txBox="1"/>
          <p:nvPr/>
        </p:nvSpPr>
        <p:spPr>
          <a:xfrm rot="21024639">
            <a:off x="4161906" y="544911"/>
            <a:ext cx="4425730" cy="4524315"/>
          </a:xfrm>
          <a:prstGeom prst="rect">
            <a:avLst/>
          </a:prstGeom>
          <a:solidFill>
            <a:srgbClr val="B0E2D6"/>
          </a:solidFill>
          <a:ln w="76200">
            <a:solidFill>
              <a:schemeClr val="tx1"/>
            </a:solidFill>
          </a:ln>
        </p:spPr>
        <p:txBody>
          <a:bodyPr wrap="square" rtlCol="0">
            <a:spAutoFit/>
          </a:bodyPr>
          <a:lstStyle/>
          <a:p>
            <a:r>
              <a:rPr lang="en-GB" sz="2000" dirty="0">
                <a:latin typeface="Comic Sans MS" panose="030F0702030302020204" pitchFamily="66" charset="0"/>
              </a:rPr>
              <a:t>My own story has taught me that as bad as things can get when you have autism, they can get better too - just never give up! It upsets me when people who know nothing about autism say it would be good if there was medication to stop it. I don't want a 'cure' or any 'treatment' whatsoever. I couldn't imagine being 'normal' and far from being ashamed of being different, now I can confidently say: ‘I’m glad I am, who I am’.</a:t>
            </a:r>
          </a:p>
          <a:p>
            <a:endParaRPr lang="en-GB" sz="800" dirty="0">
              <a:latin typeface="Comic Sans MS" panose="030F0702030302020204" pitchFamily="66" charset="0"/>
            </a:endParaRPr>
          </a:p>
          <a:p>
            <a:r>
              <a:rPr lang="en-GB" sz="2000" dirty="0">
                <a:latin typeface="Comic Sans MS" panose="030F0702030302020204" pitchFamily="66" charset="0"/>
              </a:rPr>
              <a:t>By Ellie</a:t>
            </a:r>
          </a:p>
        </p:txBody>
      </p:sp>
      <p:pic>
        <p:nvPicPr>
          <p:cNvPr id="14"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578799" y="5729015"/>
            <a:ext cx="1354757" cy="976784"/>
          </a:xfrm>
          <a:prstGeom prst="rect">
            <a:avLst/>
          </a:prstGeom>
          <a:noFill/>
          <a:ln w="57150">
            <a:solidFill>
              <a:schemeClr val="tx1"/>
            </a:solidFill>
            <a:miter lim="800000"/>
            <a:headEnd/>
            <a:tailEnd/>
          </a:ln>
          <a:extLst>
            <a:ext uri="{909E8E84-426E-40DD-AFC4-6F175D3DCCD1}">
              <a14:hiddenFill xmlns:a14="http://schemas.microsoft.com/office/drawing/2010/main">
                <a:solidFill>
                  <a:schemeClr val="accent1"/>
                </a:solidFill>
              </a14:hiddenFill>
            </a:ext>
          </a:extLst>
        </p:spPr>
      </p:pic>
      <p:sp>
        <p:nvSpPr>
          <p:cNvPr id="8" name="TextBox 7"/>
          <p:cNvSpPr txBox="1"/>
          <p:nvPr/>
        </p:nvSpPr>
        <p:spPr>
          <a:xfrm>
            <a:off x="2737419" y="2369185"/>
            <a:ext cx="4353306" cy="3939540"/>
          </a:xfrm>
          <a:prstGeom prst="rect">
            <a:avLst/>
          </a:prstGeom>
          <a:solidFill>
            <a:srgbClr val="1D4F5D"/>
          </a:solidFill>
          <a:ln w="76200">
            <a:solidFill>
              <a:schemeClr val="tx1"/>
            </a:solidFill>
          </a:ln>
        </p:spPr>
        <p:txBody>
          <a:bodyPr wrap="square" rtlCol="0">
            <a:spAutoFit/>
          </a:bodyPr>
          <a:lstStyle/>
          <a:p>
            <a:r>
              <a:rPr lang="en-GB" sz="2000" dirty="0">
                <a:solidFill>
                  <a:schemeClr val="bg1"/>
                </a:solidFill>
                <a:latin typeface="Comic Sans MS" panose="030F0702030302020204" pitchFamily="66" charset="0"/>
              </a:rPr>
              <a:t>I've realised that it's not about doing what everybody else does, but about doing what I want to do. It's about following my own path, living my own life and finding my own definition of success. I'm still not sure whether having ASD is a good or a bad thing, but what I do know is that it's part of what makes me who I am. And I'm OK with that.</a:t>
            </a:r>
          </a:p>
          <a:p>
            <a:endParaRPr lang="en-GB" sz="800" dirty="0">
              <a:solidFill>
                <a:srgbClr val="E7FFED"/>
              </a:solidFill>
              <a:latin typeface="Comic Sans MS" panose="030F0702030302020204" pitchFamily="66" charset="0"/>
            </a:endParaRPr>
          </a:p>
          <a:p>
            <a:r>
              <a:rPr lang="en-GB" sz="2200" dirty="0">
                <a:solidFill>
                  <a:srgbClr val="E7FFED"/>
                </a:solidFill>
                <a:latin typeface="Comic Sans MS" panose="030F0702030302020204" pitchFamily="66" charset="0"/>
              </a:rPr>
              <a:t>By Simon</a:t>
            </a:r>
          </a:p>
        </p:txBody>
      </p:sp>
    </p:spTree>
    <p:extLst>
      <p:ext uri="{BB962C8B-B14F-4D97-AF65-F5344CB8AC3E}">
        <p14:creationId xmlns:p14="http://schemas.microsoft.com/office/powerpoint/2010/main" val="1156398353"/>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nodePh="1">
                                  <p:stCondLst>
                                    <p:cond delay="0"/>
                                  </p:stCondLst>
                                  <p:endCondLst>
                                    <p:cond evt="begin" delay="0">
                                      <p:tn val="5"/>
                                    </p:cond>
                                  </p:end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31" presetClass="entr" presetSubtype="0" fill="hold" grpId="0" nodeType="clickEffect">
                                  <p:stCondLst>
                                    <p:cond delay="0"/>
                                  </p:stCondLst>
                                  <p:childTnLst>
                                    <p:set>
                                      <p:cBhvr>
                                        <p:cTn id="13" dur="1" fill="hold">
                                          <p:stCondLst>
                                            <p:cond delay="0"/>
                                          </p:stCondLst>
                                        </p:cTn>
                                        <p:tgtEl>
                                          <p:spTgt spid="12"/>
                                        </p:tgtEl>
                                        <p:attrNameLst>
                                          <p:attrName>style.visibility</p:attrName>
                                        </p:attrNameLst>
                                      </p:cBhvr>
                                      <p:to>
                                        <p:strVal val="visible"/>
                                      </p:to>
                                    </p:set>
                                    <p:anim calcmode="lin" valueType="num">
                                      <p:cBhvr>
                                        <p:cTn id="14" dur="1000" fill="hold"/>
                                        <p:tgtEl>
                                          <p:spTgt spid="12"/>
                                        </p:tgtEl>
                                        <p:attrNameLst>
                                          <p:attrName>ppt_w</p:attrName>
                                        </p:attrNameLst>
                                      </p:cBhvr>
                                      <p:tavLst>
                                        <p:tav tm="0">
                                          <p:val>
                                            <p:fltVal val="0"/>
                                          </p:val>
                                        </p:tav>
                                        <p:tav tm="100000">
                                          <p:val>
                                            <p:strVal val="#ppt_w"/>
                                          </p:val>
                                        </p:tav>
                                      </p:tavLst>
                                    </p:anim>
                                    <p:anim calcmode="lin" valueType="num">
                                      <p:cBhvr>
                                        <p:cTn id="15" dur="1000" fill="hold"/>
                                        <p:tgtEl>
                                          <p:spTgt spid="12"/>
                                        </p:tgtEl>
                                        <p:attrNameLst>
                                          <p:attrName>ppt_h</p:attrName>
                                        </p:attrNameLst>
                                      </p:cBhvr>
                                      <p:tavLst>
                                        <p:tav tm="0">
                                          <p:val>
                                            <p:fltVal val="0"/>
                                          </p:val>
                                        </p:tav>
                                        <p:tav tm="100000">
                                          <p:val>
                                            <p:strVal val="#ppt_h"/>
                                          </p:val>
                                        </p:tav>
                                      </p:tavLst>
                                    </p:anim>
                                    <p:anim calcmode="lin" valueType="num">
                                      <p:cBhvr>
                                        <p:cTn id="16" dur="1000" fill="hold"/>
                                        <p:tgtEl>
                                          <p:spTgt spid="12"/>
                                        </p:tgtEl>
                                        <p:attrNameLst>
                                          <p:attrName>style.rotation</p:attrName>
                                        </p:attrNameLst>
                                      </p:cBhvr>
                                      <p:tavLst>
                                        <p:tav tm="0">
                                          <p:val>
                                            <p:fltVal val="90"/>
                                          </p:val>
                                        </p:tav>
                                        <p:tav tm="100000">
                                          <p:val>
                                            <p:fltVal val="0"/>
                                          </p:val>
                                        </p:tav>
                                      </p:tavLst>
                                    </p:anim>
                                    <p:animEffect transition="in" filter="fade">
                                      <p:cBhvr>
                                        <p:cTn id="17" dur="1000"/>
                                        <p:tgtEl>
                                          <p:spTgt spid="12"/>
                                        </p:tgtEl>
                                      </p:cBhvr>
                                    </p:animEffect>
                                  </p:childTnLst>
                                </p:cTn>
                              </p:par>
                            </p:childTnLst>
                          </p:cTn>
                        </p:par>
                      </p:childTnLst>
                    </p:cTn>
                  </p:par>
                  <p:par>
                    <p:cTn id="18" fill="hold">
                      <p:stCondLst>
                        <p:cond delay="indefinite"/>
                      </p:stCondLst>
                      <p:childTnLst>
                        <p:par>
                          <p:cTn id="19" fill="hold">
                            <p:stCondLst>
                              <p:cond delay="0"/>
                            </p:stCondLst>
                            <p:childTnLst>
                              <p:par>
                                <p:cTn id="20" presetID="31" presetClass="entr" presetSubtype="0" fill="hold" grpId="0" nodeType="clickEffect">
                                  <p:stCondLst>
                                    <p:cond delay="0"/>
                                  </p:stCondLst>
                                  <p:childTnLst>
                                    <p:set>
                                      <p:cBhvr>
                                        <p:cTn id="21" dur="1" fill="hold">
                                          <p:stCondLst>
                                            <p:cond delay="0"/>
                                          </p:stCondLst>
                                        </p:cTn>
                                        <p:tgtEl>
                                          <p:spTgt spid="13"/>
                                        </p:tgtEl>
                                        <p:attrNameLst>
                                          <p:attrName>style.visibility</p:attrName>
                                        </p:attrNameLst>
                                      </p:cBhvr>
                                      <p:to>
                                        <p:strVal val="visible"/>
                                      </p:to>
                                    </p:set>
                                    <p:anim calcmode="lin" valueType="num">
                                      <p:cBhvr>
                                        <p:cTn id="22" dur="1000" fill="hold"/>
                                        <p:tgtEl>
                                          <p:spTgt spid="13"/>
                                        </p:tgtEl>
                                        <p:attrNameLst>
                                          <p:attrName>ppt_w</p:attrName>
                                        </p:attrNameLst>
                                      </p:cBhvr>
                                      <p:tavLst>
                                        <p:tav tm="0">
                                          <p:val>
                                            <p:fltVal val="0"/>
                                          </p:val>
                                        </p:tav>
                                        <p:tav tm="100000">
                                          <p:val>
                                            <p:strVal val="#ppt_w"/>
                                          </p:val>
                                        </p:tav>
                                      </p:tavLst>
                                    </p:anim>
                                    <p:anim calcmode="lin" valueType="num">
                                      <p:cBhvr>
                                        <p:cTn id="23" dur="1000" fill="hold"/>
                                        <p:tgtEl>
                                          <p:spTgt spid="13"/>
                                        </p:tgtEl>
                                        <p:attrNameLst>
                                          <p:attrName>ppt_h</p:attrName>
                                        </p:attrNameLst>
                                      </p:cBhvr>
                                      <p:tavLst>
                                        <p:tav tm="0">
                                          <p:val>
                                            <p:fltVal val="0"/>
                                          </p:val>
                                        </p:tav>
                                        <p:tav tm="100000">
                                          <p:val>
                                            <p:strVal val="#ppt_h"/>
                                          </p:val>
                                        </p:tav>
                                      </p:tavLst>
                                    </p:anim>
                                    <p:anim calcmode="lin" valueType="num">
                                      <p:cBhvr>
                                        <p:cTn id="24" dur="1000" fill="hold"/>
                                        <p:tgtEl>
                                          <p:spTgt spid="13"/>
                                        </p:tgtEl>
                                        <p:attrNameLst>
                                          <p:attrName>style.rotation</p:attrName>
                                        </p:attrNameLst>
                                      </p:cBhvr>
                                      <p:tavLst>
                                        <p:tav tm="0">
                                          <p:val>
                                            <p:fltVal val="90"/>
                                          </p:val>
                                        </p:tav>
                                        <p:tav tm="100000">
                                          <p:val>
                                            <p:fltVal val="0"/>
                                          </p:val>
                                        </p:tav>
                                      </p:tavLst>
                                    </p:anim>
                                    <p:animEffect transition="in" filter="fade">
                                      <p:cBhvr>
                                        <p:cTn id="25" dur="1000"/>
                                        <p:tgtEl>
                                          <p:spTgt spid="13"/>
                                        </p:tgtEl>
                                      </p:cBhvr>
                                    </p:animEffect>
                                  </p:childTnLst>
                                </p:cTn>
                              </p:par>
                            </p:childTnLst>
                          </p:cTn>
                        </p:par>
                      </p:childTnLst>
                    </p:cTn>
                  </p:par>
                  <p:par>
                    <p:cTn id="26" fill="hold">
                      <p:stCondLst>
                        <p:cond delay="indefinite"/>
                      </p:stCondLst>
                      <p:childTnLst>
                        <p:par>
                          <p:cTn id="27" fill="hold">
                            <p:stCondLst>
                              <p:cond delay="0"/>
                            </p:stCondLst>
                            <p:childTnLst>
                              <p:par>
                                <p:cTn id="28" presetID="31" presetClass="entr" presetSubtype="0" fill="hold" grpId="0" nodeType="click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p:cTn id="30" dur="1000" fill="hold"/>
                                        <p:tgtEl>
                                          <p:spTgt spid="10"/>
                                        </p:tgtEl>
                                        <p:attrNameLst>
                                          <p:attrName>ppt_w</p:attrName>
                                        </p:attrNameLst>
                                      </p:cBhvr>
                                      <p:tavLst>
                                        <p:tav tm="0">
                                          <p:val>
                                            <p:fltVal val="0"/>
                                          </p:val>
                                        </p:tav>
                                        <p:tav tm="100000">
                                          <p:val>
                                            <p:strVal val="#ppt_w"/>
                                          </p:val>
                                        </p:tav>
                                      </p:tavLst>
                                    </p:anim>
                                    <p:anim calcmode="lin" valueType="num">
                                      <p:cBhvr>
                                        <p:cTn id="31" dur="1000" fill="hold"/>
                                        <p:tgtEl>
                                          <p:spTgt spid="10"/>
                                        </p:tgtEl>
                                        <p:attrNameLst>
                                          <p:attrName>ppt_h</p:attrName>
                                        </p:attrNameLst>
                                      </p:cBhvr>
                                      <p:tavLst>
                                        <p:tav tm="0">
                                          <p:val>
                                            <p:fltVal val="0"/>
                                          </p:val>
                                        </p:tav>
                                        <p:tav tm="100000">
                                          <p:val>
                                            <p:strVal val="#ppt_h"/>
                                          </p:val>
                                        </p:tav>
                                      </p:tavLst>
                                    </p:anim>
                                    <p:anim calcmode="lin" valueType="num">
                                      <p:cBhvr>
                                        <p:cTn id="32" dur="1000" fill="hold"/>
                                        <p:tgtEl>
                                          <p:spTgt spid="10"/>
                                        </p:tgtEl>
                                        <p:attrNameLst>
                                          <p:attrName>style.rotation</p:attrName>
                                        </p:attrNameLst>
                                      </p:cBhvr>
                                      <p:tavLst>
                                        <p:tav tm="0">
                                          <p:val>
                                            <p:fltVal val="90"/>
                                          </p:val>
                                        </p:tav>
                                        <p:tav tm="100000">
                                          <p:val>
                                            <p:fltVal val="0"/>
                                          </p:val>
                                        </p:tav>
                                      </p:tavLst>
                                    </p:anim>
                                    <p:animEffect transition="in" filter="fade">
                                      <p:cBhvr>
                                        <p:cTn id="33" dur="1000"/>
                                        <p:tgtEl>
                                          <p:spTgt spid="10"/>
                                        </p:tgtEl>
                                      </p:cBhvr>
                                    </p:animEffect>
                                  </p:childTnLst>
                                </p:cTn>
                              </p:par>
                            </p:childTnLst>
                          </p:cTn>
                        </p:par>
                      </p:childTnLst>
                    </p:cTn>
                  </p:par>
                  <p:par>
                    <p:cTn id="34" fill="hold">
                      <p:stCondLst>
                        <p:cond delay="indefinite"/>
                      </p:stCondLst>
                      <p:childTnLst>
                        <p:par>
                          <p:cTn id="35" fill="hold">
                            <p:stCondLst>
                              <p:cond delay="0"/>
                            </p:stCondLst>
                            <p:childTnLst>
                              <p:par>
                                <p:cTn id="36" presetID="31" presetClass="entr" presetSubtype="0" fill="hold" grpId="0" nodeType="clickEffect">
                                  <p:stCondLst>
                                    <p:cond delay="0"/>
                                  </p:stCondLst>
                                  <p:childTnLst>
                                    <p:set>
                                      <p:cBhvr>
                                        <p:cTn id="37" dur="1" fill="hold">
                                          <p:stCondLst>
                                            <p:cond delay="0"/>
                                          </p:stCondLst>
                                        </p:cTn>
                                        <p:tgtEl>
                                          <p:spTgt spid="8"/>
                                        </p:tgtEl>
                                        <p:attrNameLst>
                                          <p:attrName>style.visibility</p:attrName>
                                        </p:attrNameLst>
                                      </p:cBhvr>
                                      <p:to>
                                        <p:strVal val="visible"/>
                                      </p:to>
                                    </p:set>
                                    <p:anim calcmode="lin" valueType="num">
                                      <p:cBhvr>
                                        <p:cTn id="38" dur="1000" fill="hold"/>
                                        <p:tgtEl>
                                          <p:spTgt spid="8"/>
                                        </p:tgtEl>
                                        <p:attrNameLst>
                                          <p:attrName>ppt_w</p:attrName>
                                        </p:attrNameLst>
                                      </p:cBhvr>
                                      <p:tavLst>
                                        <p:tav tm="0">
                                          <p:val>
                                            <p:fltVal val="0"/>
                                          </p:val>
                                        </p:tav>
                                        <p:tav tm="100000">
                                          <p:val>
                                            <p:strVal val="#ppt_w"/>
                                          </p:val>
                                        </p:tav>
                                      </p:tavLst>
                                    </p:anim>
                                    <p:anim calcmode="lin" valueType="num">
                                      <p:cBhvr>
                                        <p:cTn id="39" dur="1000" fill="hold"/>
                                        <p:tgtEl>
                                          <p:spTgt spid="8"/>
                                        </p:tgtEl>
                                        <p:attrNameLst>
                                          <p:attrName>ppt_h</p:attrName>
                                        </p:attrNameLst>
                                      </p:cBhvr>
                                      <p:tavLst>
                                        <p:tav tm="0">
                                          <p:val>
                                            <p:fltVal val="0"/>
                                          </p:val>
                                        </p:tav>
                                        <p:tav tm="100000">
                                          <p:val>
                                            <p:strVal val="#ppt_h"/>
                                          </p:val>
                                        </p:tav>
                                      </p:tavLst>
                                    </p:anim>
                                    <p:anim calcmode="lin" valueType="num">
                                      <p:cBhvr>
                                        <p:cTn id="40" dur="1000" fill="hold"/>
                                        <p:tgtEl>
                                          <p:spTgt spid="8"/>
                                        </p:tgtEl>
                                        <p:attrNameLst>
                                          <p:attrName>style.rotation</p:attrName>
                                        </p:attrNameLst>
                                      </p:cBhvr>
                                      <p:tavLst>
                                        <p:tav tm="0">
                                          <p:val>
                                            <p:fltVal val="90"/>
                                          </p:val>
                                        </p:tav>
                                        <p:tav tm="100000">
                                          <p:val>
                                            <p:fltVal val="0"/>
                                          </p:val>
                                        </p:tav>
                                      </p:tavLst>
                                    </p:anim>
                                    <p:animEffect transition="in" filter="fade">
                                      <p:cBhvr>
                                        <p:cTn id="41" dur="1000"/>
                                        <p:tgtEl>
                                          <p:spTgt spid="8"/>
                                        </p:tgtEl>
                                      </p:cBhvr>
                                    </p:animEffect>
                                  </p:childTnLst>
                                </p:cTn>
                              </p:par>
                            </p:childTnLst>
                          </p:cTn>
                        </p:par>
                      </p:childTnLst>
                    </p:cTn>
                  </p:par>
                  <p:par>
                    <p:cTn id="42" fill="hold">
                      <p:stCondLst>
                        <p:cond delay="indefinite"/>
                      </p:stCondLst>
                      <p:childTnLst>
                        <p:par>
                          <p:cTn id="43" fill="hold">
                            <p:stCondLst>
                              <p:cond delay="0"/>
                            </p:stCondLst>
                            <p:childTnLst>
                              <p:par>
                                <p:cTn id="44" presetID="31" presetClass="entr" presetSubtype="0" fill="hold" nodeType="click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p:cTn id="46" dur="1000" fill="hold"/>
                                        <p:tgtEl>
                                          <p:spTgt spid="14"/>
                                        </p:tgtEl>
                                        <p:attrNameLst>
                                          <p:attrName>ppt_w</p:attrName>
                                        </p:attrNameLst>
                                      </p:cBhvr>
                                      <p:tavLst>
                                        <p:tav tm="0">
                                          <p:val>
                                            <p:fltVal val="0"/>
                                          </p:val>
                                        </p:tav>
                                        <p:tav tm="100000">
                                          <p:val>
                                            <p:strVal val="#ppt_w"/>
                                          </p:val>
                                        </p:tav>
                                      </p:tavLst>
                                    </p:anim>
                                    <p:anim calcmode="lin" valueType="num">
                                      <p:cBhvr>
                                        <p:cTn id="47" dur="1000" fill="hold"/>
                                        <p:tgtEl>
                                          <p:spTgt spid="14"/>
                                        </p:tgtEl>
                                        <p:attrNameLst>
                                          <p:attrName>ppt_h</p:attrName>
                                        </p:attrNameLst>
                                      </p:cBhvr>
                                      <p:tavLst>
                                        <p:tav tm="0">
                                          <p:val>
                                            <p:fltVal val="0"/>
                                          </p:val>
                                        </p:tav>
                                        <p:tav tm="100000">
                                          <p:val>
                                            <p:strVal val="#ppt_h"/>
                                          </p:val>
                                        </p:tav>
                                      </p:tavLst>
                                    </p:anim>
                                    <p:anim calcmode="lin" valueType="num">
                                      <p:cBhvr>
                                        <p:cTn id="48" dur="1000" fill="hold"/>
                                        <p:tgtEl>
                                          <p:spTgt spid="14"/>
                                        </p:tgtEl>
                                        <p:attrNameLst>
                                          <p:attrName>style.rotation</p:attrName>
                                        </p:attrNameLst>
                                      </p:cBhvr>
                                      <p:tavLst>
                                        <p:tav tm="0">
                                          <p:val>
                                            <p:fltVal val="90"/>
                                          </p:val>
                                        </p:tav>
                                        <p:tav tm="100000">
                                          <p:val>
                                            <p:fltVal val="0"/>
                                          </p:val>
                                        </p:tav>
                                      </p:tavLst>
                                    </p:anim>
                                    <p:animEffect transition="in" filter="fade">
                                      <p:cBhvr>
                                        <p:cTn id="49" dur="10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animBg="1"/>
      <p:bldP spid="10" grpId="0" animBg="1"/>
      <p:bldP spid="8" grpId="0" animBg="1"/>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4" name="Picture 2" descr="http://2.bp.blogspot.com/-CDMBVIPz9Uw/UG-1jX3gCtI/AAAAAAAACiU/SnBHs8A-fmE/s640/October+7.jpg"/>
          <p:cNvPicPr>
            <a:picLocks noChangeAspect="1" noChangeArrowheads="1"/>
          </p:cNvPicPr>
          <p:nvPr/>
        </p:nvPicPr>
        <p:blipFill rotWithShape="1">
          <a:blip r:embed="rId2">
            <a:extLst>
              <a:ext uri="{28A0092B-C50C-407E-A947-70E740481C1C}">
                <a14:useLocalDpi xmlns:a14="http://schemas.microsoft.com/office/drawing/2010/main" val="0"/>
              </a:ext>
            </a:extLst>
          </a:blip>
          <a:srcRect r="23500"/>
          <a:stretch/>
        </p:blipFill>
        <p:spPr bwMode="auto">
          <a:xfrm>
            <a:off x="0" y="0"/>
            <a:ext cx="9144000" cy="6919464"/>
          </a:xfrm>
          <a:prstGeom prst="rect">
            <a:avLst/>
          </a:prstGeom>
          <a:noFill/>
          <a:extLst>
            <a:ext uri="{909E8E84-426E-40DD-AFC4-6F175D3DCCD1}">
              <a14:hiddenFill xmlns:a14="http://schemas.microsoft.com/office/drawing/2010/main">
                <a:solidFill>
                  <a:srgbClr val="FFFFFF"/>
                </a:solidFill>
              </a14:hiddenFill>
            </a:ext>
          </a:extLst>
        </p:spPr>
      </p:pic>
      <p:sp>
        <p:nvSpPr>
          <p:cNvPr id="5" name="Rounded Rectangle 4"/>
          <p:cNvSpPr/>
          <p:nvPr/>
        </p:nvSpPr>
        <p:spPr>
          <a:xfrm>
            <a:off x="98856" y="125052"/>
            <a:ext cx="9017496" cy="6669360"/>
          </a:xfrm>
          <a:prstGeom prst="roundRect">
            <a:avLst/>
          </a:prstGeom>
          <a:solidFill>
            <a:srgbClr val="FFFFC1"/>
          </a:solidFill>
          <a:ln>
            <a:noFill/>
          </a:ln>
          <a:effectLst>
            <a:softEdge rad="317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15000"/>
              </a:lnSpc>
              <a:spcAft>
                <a:spcPts val="1000"/>
              </a:spcAft>
            </a:pPr>
            <a:endParaRPr lang="en-GB" sz="1600" dirty="0">
              <a:ea typeface="Calibri"/>
              <a:cs typeface="Times New Roman"/>
            </a:endParaRPr>
          </a:p>
        </p:txBody>
      </p:sp>
      <p:sp>
        <p:nvSpPr>
          <p:cNvPr id="6" name="TextBox 5"/>
          <p:cNvSpPr txBox="1"/>
          <p:nvPr/>
        </p:nvSpPr>
        <p:spPr>
          <a:xfrm>
            <a:off x="637441" y="977671"/>
            <a:ext cx="8064896" cy="3693319"/>
          </a:xfrm>
          <a:prstGeom prst="rect">
            <a:avLst/>
          </a:prstGeom>
          <a:noFill/>
        </p:spPr>
        <p:txBody>
          <a:bodyPr wrap="square" rtlCol="0">
            <a:spAutoFit/>
          </a:bodyPr>
          <a:lstStyle/>
          <a:p>
            <a:r>
              <a:rPr lang="en-GB" sz="2400" b="1" u="sng" dirty="0">
                <a:solidFill>
                  <a:schemeClr val="accent1">
                    <a:lumMod val="50000"/>
                  </a:schemeClr>
                </a:solidFill>
                <a:latin typeface="Comic Sans MS" panose="030F0702030302020204" pitchFamily="66" charset="0"/>
              </a:rPr>
              <a:t>Next steps …</a:t>
            </a:r>
          </a:p>
          <a:p>
            <a:endParaRPr lang="en-GB" sz="2400" dirty="0">
              <a:solidFill>
                <a:schemeClr val="accent1">
                  <a:lumMod val="50000"/>
                </a:schemeClr>
              </a:solidFill>
              <a:latin typeface="Comic Sans MS" panose="030F0702030302020204" pitchFamily="66" charset="0"/>
            </a:endParaRPr>
          </a:p>
          <a:p>
            <a:r>
              <a:rPr lang="en-GB" sz="2400" dirty="0">
                <a:solidFill>
                  <a:schemeClr val="accent1">
                    <a:lumMod val="50000"/>
                  </a:schemeClr>
                </a:solidFill>
                <a:latin typeface="Comic Sans MS" panose="030F0702030302020204" pitchFamily="66" charset="0"/>
              </a:rPr>
              <a:t>So, now it’s time for you take control. </a:t>
            </a:r>
          </a:p>
          <a:p>
            <a:endParaRPr lang="en-GB" sz="2400" dirty="0">
              <a:solidFill>
                <a:schemeClr val="accent1">
                  <a:lumMod val="50000"/>
                </a:schemeClr>
              </a:solidFill>
              <a:latin typeface="Comic Sans MS" panose="030F0702030302020204" pitchFamily="66" charset="0"/>
            </a:endParaRPr>
          </a:p>
          <a:p>
            <a:r>
              <a:rPr lang="en-GB" sz="2400" dirty="0">
                <a:solidFill>
                  <a:schemeClr val="accent1">
                    <a:lumMod val="50000"/>
                  </a:schemeClr>
                </a:solidFill>
                <a:latin typeface="Comic Sans MS" panose="030F0702030302020204" pitchFamily="66" charset="0"/>
              </a:rPr>
              <a:t>Make a list of things that would make your ASD more manageable for you when you go back to school/college. </a:t>
            </a:r>
          </a:p>
          <a:p>
            <a:endParaRPr lang="en-GB" sz="2400" dirty="0">
              <a:solidFill>
                <a:schemeClr val="accent1">
                  <a:lumMod val="50000"/>
                </a:schemeClr>
              </a:solidFill>
              <a:latin typeface="Comic Sans MS" panose="030F0702030302020204" pitchFamily="66" charset="0"/>
            </a:endParaRPr>
          </a:p>
          <a:p>
            <a:r>
              <a:rPr lang="en-GB" sz="2400" dirty="0">
                <a:solidFill>
                  <a:schemeClr val="accent1">
                    <a:lumMod val="50000"/>
                  </a:schemeClr>
                </a:solidFill>
                <a:latin typeface="Comic Sans MS" panose="030F0702030302020204" pitchFamily="66" charset="0"/>
              </a:rPr>
              <a:t>Keep this and use it as a basis for discussion with the people you live with, your school / college.</a:t>
            </a:r>
          </a:p>
          <a:p>
            <a:r>
              <a:rPr lang="en-GB" dirty="0"/>
              <a:t> </a:t>
            </a:r>
          </a:p>
        </p:txBody>
      </p:sp>
    </p:spTree>
    <p:extLst>
      <p:ext uri="{BB962C8B-B14F-4D97-AF65-F5344CB8AC3E}">
        <p14:creationId xmlns:p14="http://schemas.microsoft.com/office/powerpoint/2010/main" val="2194213082"/>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nodePh="1">
                                  <p:stCondLst>
                                    <p:cond delay="0"/>
                                  </p:stCondLst>
                                  <p:endCondLst>
                                    <p:cond evt="begin" delay="0">
                                      <p:tn val="5"/>
                                    </p:cond>
                                  </p:end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6">
                                            <p:txEl>
                                              <p:pRg st="2" end="2"/>
                                            </p:txEl>
                                          </p:spTgt>
                                        </p:tgtEl>
                                        <p:attrNameLst>
                                          <p:attrName>style.visibility</p:attrName>
                                        </p:attrNameLst>
                                      </p:cBhvr>
                                      <p:to>
                                        <p:strVal val="visible"/>
                                      </p:to>
                                    </p:set>
                                    <p:animEffect transition="in" filter="fade">
                                      <p:cBhvr>
                                        <p:cTn id="14" dur="1000"/>
                                        <p:tgtEl>
                                          <p:spTgt spid="6">
                                            <p:txEl>
                                              <p:pRg st="2" end="2"/>
                                            </p:txEl>
                                          </p:spTgt>
                                        </p:tgtEl>
                                      </p:cBhvr>
                                    </p:animEffect>
                                    <p:anim calcmode="lin" valueType="num">
                                      <p:cBhvr>
                                        <p:cTn id="15" dur="1000" fill="hold"/>
                                        <p:tgtEl>
                                          <p:spTgt spid="6">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6">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6">
                                            <p:txEl>
                                              <p:pRg st="4" end="4"/>
                                            </p:txEl>
                                          </p:spTgt>
                                        </p:tgtEl>
                                        <p:attrNameLst>
                                          <p:attrName>style.visibility</p:attrName>
                                        </p:attrNameLst>
                                      </p:cBhvr>
                                      <p:to>
                                        <p:strVal val="visible"/>
                                      </p:to>
                                    </p:set>
                                    <p:animEffect transition="in" filter="fade">
                                      <p:cBhvr>
                                        <p:cTn id="21" dur="1000"/>
                                        <p:tgtEl>
                                          <p:spTgt spid="6">
                                            <p:txEl>
                                              <p:pRg st="4" end="4"/>
                                            </p:txEl>
                                          </p:spTgt>
                                        </p:tgtEl>
                                      </p:cBhvr>
                                    </p:animEffect>
                                    <p:anim calcmode="lin" valueType="num">
                                      <p:cBhvr>
                                        <p:cTn id="22" dur="1000" fill="hold"/>
                                        <p:tgtEl>
                                          <p:spTgt spid="6">
                                            <p:txEl>
                                              <p:pRg st="4" end="4"/>
                                            </p:txEl>
                                          </p:spTgt>
                                        </p:tgtEl>
                                        <p:attrNameLst>
                                          <p:attrName>ppt_x</p:attrName>
                                        </p:attrNameLst>
                                      </p:cBhvr>
                                      <p:tavLst>
                                        <p:tav tm="0">
                                          <p:val>
                                            <p:strVal val="#ppt_x"/>
                                          </p:val>
                                        </p:tav>
                                        <p:tav tm="100000">
                                          <p:val>
                                            <p:strVal val="#ppt_x"/>
                                          </p:val>
                                        </p:tav>
                                      </p:tavLst>
                                    </p:anim>
                                    <p:anim calcmode="lin" valueType="num">
                                      <p:cBhvr>
                                        <p:cTn id="23" dur="1000" fill="hold"/>
                                        <p:tgtEl>
                                          <p:spTgt spid="6">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6">
                                            <p:txEl>
                                              <p:pRg st="6" end="6"/>
                                            </p:txEl>
                                          </p:spTgt>
                                        </p:tgtEl>
                                        <p:attrNameLst>
                                          <p:attrName>style.visibility</p:attrName>
                                        </p:attrNameLst>
                                      </p:cBhvr>
                                      <p:to>
                                        <p:strVal val="visible"/>
                                      </p:to>
                                    </p:set>
                                    <p:animEffect transition="in" filter="fade">
                                      <p:cBhvr>
                                        <p:cTn id="28" dur="1000"/>
                                        <p:tgtEl>
                                          <p:spTgt spid="6">
                                            <p:txEl>
                                              <p:pRg st="6" end="6"/>
                                            </p:txEl>
                                          </p:spTgt>
                                        </p:tgtEl>
                                      </p:cBhvr>
                                    </p:animEffect>
                                    <p:anim calcmode="lin" valueType="num">
                                      <p:cBhvr>
                                        <p:cTn id="29" dur="1000" fill="hold"/>
                                        <p:tgtEl>
                                          <p:spTgt spid="6">
                                            <p:txEl>
                                              <p:pRg st="6" end="6"/>
                                            </p:txEl>
                                          </p:spTgt>
                                        </p:tgtEl>
                                        <p:attrNameLst>
                                          <p:attrName>ppt_x</p:attrName>
                                        </p:attrNameLst>
                                      </p:cBhvr>
                                      <p:tavLst>
                                        <p:tav tm="0">
                                          <p:val>
                                            <p:strVal val="#ppt_x"/>
                                          </p:val>
                                        </p:tav>
                                        <p:tav tm="100000">
                                          <p:val>
                                            <p:strVal val="#ppt_x"/>
                                          </p:val>
                                        </p:tav>
                                      </p:tavLst>
                                    </p:anim>
                                    <p:anim calcmode="lin" valueType="num">
                                      <p:cBhvr>
                                        <p:cTn id="30" dur="1000" fill="hold"/>
                                        <p:tgtEl>
                                          <p:spTgt spid="6">
                                            <p:txEl>
                                              <p:pRg st="6" end="6"/>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4" name="Picture 2" descr="http://2.bp.blogspot.com/-CDMBVIPz9Uw/UG-1jX3gCtI/AAAAAAAACiU/SnBHs8A-fmE/s640/October+7.jpg"/>
          <p:cNvPicPr>
            <a:picLocks noChangeAspect="1" noChangeArrowheads="1"/>
          </p:cNvPicPr>
          <p:nvPr/>
        </p:nvPicPr>
        <p:blipFill rotWithShape="1">
          <a:blip r:embed="rId2">
            <a:extLst>
              <a:ext uri="{28A0092B-C50C-407E-A947-70E740481C1C}">
                <a14:useLocalDpi xmlns:a14="http://schemas.microsoft.com/office/drawing/2010/main" val="0"/>
              </a:ext>
            </a:extLst>
          </a:blip>
          <a:srcRect r="23500"/>
          <a:stretch/>
        </p:blipFill>
        <p:spPr bwMode="auto">
          <a:xfrm>
            <a:off x="0" y="0"/>
            <a:ext cx="9144000" cy="6919464"/>
          </a:xfrm>
          <a:prstGeom prst="rect">
            <a:avLst/>
          </a:prstGeom>
          <a:noFill/>
          <a:extLst>
            <a:ext uri="{909E8E84-426E-40DD-AFC4-6F175D3DCCD1}">
              <a14:hiddenFill xmlns:a14="http://schemas.microsoft.com/office/drawing/2010/main">
                <a:solidFill>
                  <a:srgbClr val="FFFFFF"/>
                </a:solidFill>
              </a14:hiddenFill>
            </a:ext>
          </a:extLst>
        </p:spPr>
      </p:pic>
      <p:sp>
        <p:nvSpPr>
          <p:cNvPr id="5" name="Rounded Rectangle 4"/>
          <p:cNvSpPr/>
          <p:nvPr/>
        </p:nvSpPr>
        <p:spPr>
          <a:xfrm>
            <a:off x="98856" y="125052"/>
            <a:ext cx="9017496" cy="6669360"/>
          </a:xfrm>
          <a:prstGeom prst="roundRect">
            <a:avLst/>
          </a:prstGeom>
          <a:solidFill>
            <a:srgbClr val="FFFFC1"/>
          </a:solidFill>
          <a:ln>
            <a:noFill/>
          </a:ln>
          <a:effectLst>
            <a:softEdge rad="317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15000"/>
              </a:lnSpc>
              <a:spcAft>
                <a:spcPts val="1000"/>
              </a:spcAft>
            </a:pPr>
            <a:endParaRPr lang="en-GB" sz="1600" dirty="0">
              <a:ea typeface="Calibri"/>
              <a:cs typeface="Times New Roman"/>
            </a:endParaRPr>
          </a:p>
        </p:txBody>
      </p:sp>
      <p:sp>
        <p:nvSpPr>
          <p:cNvPr id="6" name="TextBox 5"/>
          <p:cNvSpPr txBox="1"/>
          <p:nvPr/>
        </p:nvSpPr>
        <p:spPr>
          <a:xfrm>
            <a:off x="2985182" y="836712"/>
            <a:ext cx="5475249" cy="5262979"/>
          </a:xfrm>
          <a:prstGeom prst="rect">
            <a:avLst/>
          </a:prstGeom>
          <a:noFill/>
        </p:spPr>
        <p:txBody>
          <a:bodyPr wrap="square" rtlCol="0">
            <a:spAutoFit/>
          </a:bodyPr>
          <a:lstStyle/>
          <a:p>
            <a:r>
              <a:rPr lang="en-GB" sz="2400" dirty="0">
                <a:solidFill>
                  <a:schemeClr val="accent1">
                    <a:lumMod val="50000"/>
                  </a:schemeClr>
                </a:solidFill>
                <a:latin typeface="Comic Sans MS" panose="030F0702030302020204" pitchFamily="66" charset="0"/>
              </a:rPr>
              <a:t>Whatever happens, try to remember that you’re not the only person who is experiencing this and that many people feel their autistic traits are a positive part of who they are.</a:t>
            </a:r>
          </a:p>
          <a:p>
            <a:endParaRPr lang="en-GB" sz="2400" dirty="0">
              <a:solidFill>
                <a:schemeClr val="accent1">
                  <a:lumMod val="50000"/>
                </a:schemeClr>
              </a:solidFill>
              <a:latin typeface="Comic Sans MS" panose="030F0702030302020204" pitchFamily="66" charset="0"/>
            </a:endParaRPr>
          </a:p>
          <a:p>
            <a:r>
              <a:rPr lang="en-GB" sz="2400" dirty="0">
                <a:solidFill>
                  <a:schemeClr val="accent1">
                    <a:lumMod val="50000"/>
                  </a:schemeClr>
                </a:solidFill>
                <a:latin typeface="Comic Sans MS" panose="030F0702030302020204" pitchFamily="66" charset="0"/>
              </a:rPr>
              <a:t>The most important message from other people who have ASD seems to be:</a:t>
            </a:r>
          </a:p>
          <a:p>
            <a:endParaRPr lang="en-GB" sz="2400" dirty="0">
              <a:solidFill>
                <a:schemeClr val="accent1">
                  <a:lumMod val="50000"/>
                </a:schemeClr>
              </a:solidFill>
              <a:latin typeface="Comic Sans MS" panose="030F0702030302020204" pitchFamily="66" charset="0"/>
            </a:endParaRPr>
          </a:p>
          <a:p>
            <a:endParaRPr lang="en-GB" sz="2400" dirty="0">
              <a:solidFill>
                <a:schemeClr val="accent1">
                  <a:lumMod val="50000"/>
                </a:schemeClr>
              </a:solidFill>
              <a:latin typeface="Comic Sans MS" panose="030F0702030302020204" pitchFamily="66" charset="0"/>
            </a:endParaRPr>
          </a:p>
          <a:p>
            <a:endParaRPr lang="en-GB" sz="2400" dirty="0">
              <a:solidFill>
                <a:schemeClr val="accent1">
                  <a:lumMod val="50000"/>
                </a:schemeClr>
              </a:solidFill>
              <a:latin typeface="Comic Sans MS" panose="030F0702030302020204" pitchFamily="66" charset="0"/>
            </a:endParaRPr>
          </a:p>
          <a:p>
            <a:r>
              <a:rPr lang="en-GB" sz="2400" dirty="0">
                <a:solidFill>
                  <a:schemeClr val="accent1">
                    <a:lumMod val="50000"/>
                  </a:schemeClr>
                </a:solidFill>
                <a:latin typeface="Comic Sans MS" panose="030F0702030302020204" pitchFamily="66" charset="0"/>
              </a:rPr>
              <a:t>You may have to work at this but it will be worth it!</a:t>
            </a:r>
          </a:p>
        </p:txBody>
      </p:sp>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10826" y="1268760"/>
            <a:ext cx="2517639" cy="3600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Rectangle 6"/>
          <p:cNvSpPr/>
          <p:nvPr/>
        </p:nvSpPr>
        <p:spPr>
          <a:xfrm>
            <a:off x="3452248" y="4221088"/>
            <a:ext cx="4541116" cy="923330"/>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en-US" sz="5400" b="1" cap="none" spc="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TAKE CONTROL</a:t>
            </a:r>
          </a:p>
        </p:txBody>
      </p:sp>
    </p:spTree>
    <p:extLst>
      <p:ext uri="{BB962C8B-B14F-4D97-AF65-F5344CB8AC3E}">
        <p14:creationId xmlns:p14="http://schemas.microsoft.com/office/powerpoint/2010/main" val="941484216"/>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nodePh="1">
                                  <p:stCondLst>
                                    <p:cond delay="0"/>
                                  </p:stCondLst>
                                  <p:endCondLst>
                                    <p:cond evt="begin" delay="0">
                                      <p:tn val="5"/>
                                    </p:cond>
                                  </p:end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6">
                                            <p:txEl>
                                              <p:pRg st="0" end="0"/>
                                            </p:txEl>
                                          </p:spTgt>
                                        </p:tgtEl>
                                        <p:attrNameLst>
                                          <p:attrName>style.visibility</p:attrName>
                                        </p:attrNameLst>
                                      </p:cBhvr>
                                      <p:to>
                                        <p:strVal val="visible"/>
                                      </p:to>
                                    </p:set>
                                    <p:animEffect transition="in" filter="fade">
                                      <p:cBhvr>
                                        <p:cTn id="14" dur="1000"/>
                                        <p:tgtEl>
                                          <p:spTgt spid="6">
                                            <p:txEl>
                                              <p:pRg st="0" end="0"/>
                                            </p:txEl>
                                          </p:spTgt>
                                        </p:tgtEl>
                                      </p:cBhvr>
                                    </p:animEffect>
                                    <p:anim calcmode="lin" valueType="num">
                                      <p:cBhvr>
                                        <p:cTn id="15" dur="1000" fill="hold"/>
                                        <p:tgtEl>
                                          <p:spTgt spid="6">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6">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6">
                                            <p:txEl>
                                              <p:pRg st="2" end="2"/>
                                            </p:txEl>
                                          </p:spTgt>
                                        </p:tgtEl>
                                        <p:attrNameLst>
                                          <p:attrName>style.visibility</p:attrName>
                                        </p:attrNameLst>
                                      </p:cBhvr>
                                      <p:to>
                                        <p:strVal val="visible"/>
                                      </p:to>
                                    </p:set>
                                    <p:animEffect transition="in" filter="fade">
                                      <p:cBhvr>
                                        <p:cTn id="21" dur="1000"/>
                                        <p:tgtEl>
                                          <p:spTgt spid="6">
                                            <p:txEl>
                                              <p:pRg st="2" end="2"/>
                                            </p:txEl>
                                          </p:spTgt>
                                        </p:tgtEl>
                                      </p:cBhvr>
                                    </p:animEffect>
                                    <p:anim calcmode="lin" valueType="num">
                                      <p:cBhvr>
                                        <p:cTn id="22" dur="1000" fill="hold"/>
                                        <p:tgtEl>
                                          <p:spTgt spid="6">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6">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7"/>
                                        </p:tgtEl>
                                        <p:attrNameLst>
                                          <p:attrName>style.visibility</p:attrName>
                                        </p:attrNameLst>
                                      </p:cBhvr>
                                      <p:to>
                                        <p:strVal val="visible"/>
                                      </p:to>
                                    </p:set>
                                    <p:animEffect transition="in" filter="fade">
                                      <p:cBhvr>
                                        <p:cTn id="28" dur="1000"/>
                                        <p:tgtEl>
                                          <p:spTgt spid="7"/>
                                        </p:tgtEl>
                                      </p:cBhvr>
                                    </p:animEffect>
                                    <p:anim calcmode="lin" valueType="num">
                                      <p:cBhvr>
                                        <p:cTn id="29" dur="1000" fill="hold"/>
                                        <p:tgtEl>
                                          <p:spTgt spid="7"/>
                                        </p:tgtEl>
                                        <p:attrNameLst>
                                          <p:attrName>ppt_x</p:attrName>
                                        </p:attrNameLst>
                                      </p:cBhvr>
                                      <p:tavLst>
                                        <p:tav tm="0">
                                          <p:val>
                                            <p:strVal val="#ppt_x"/>
                                          </p:val>
                                        </p:tav>
                                        <p:tav tm="100000">
                                          <p:val>
                                            <p:strVal val="#ppt_x"/>
                                          </p:val>
                                        </p:tav>
                                      </p:tavLst>
                                    </p:anim>
                                    <p:anim calcmode="lin" valueType="num">
                                      <p:cBhvr>
                                        <p:cTn id="30"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6">
                                            <p:txEl>
                                              <p:pRg st="6" end="6"/>
                                            </p:txEl>
                                          </p:spTgt>
                                        </p:tgtEl>
                                        <p:attrNameLst>
                                          <p:attrName>style.visibility</p:attrName>
                                        </p:attrNameLst>
                                      </p:cBhvr>
                                      <p:to>
                                        <p:strVal val="visible"/>
                                      </p:to>
                                    </p:set>
                                    <p:animEffect transition="in" filter="fade">
                                      <p:cBhvr>
                                        <p:cTn id="35" dur="1000"/>
                                        <p:tgtEl>
                                          <p:spTgt spid="6">
                                            <p:txEl>
                                              <p:pRg st="6" end="6"/>
                                            </p:txEl>
                                          </p:spTgt>
                                        </p:tgtEl>
                                      </p:cBhvr>
                                    </p:animEffect>
                                    <p:anim calcmode="lin" valueType="num">
                                      <p:cBhvr>
                                        <p:cTn id="36" dur="1000" fill="hold"/>
                                        <p:tgtEl>
                                          <p:spTgt spid="6">
                                            <p:txEl>
                                              <p:pRg st="6" end="6"/>
                                            </p:txEl>
                                          </p:spTgt>
                                        </p:tgtEl>
                                        <p:attrNameLst>
                                          <p:attrName>ppt_x</p:attrName>
                                        </p:attrNameLst>
                                      </p:cBhvr>
                                      <p:tavLst>
                                        <p:tav tm="0">
                                          <p:val>
                                            <p:strVal val="#ppt_x"/>
                                          </p:val>
                                        </p:tav>
                                        <p:tav tm="100000">
                                          <p:val>
                                            <p:strVal val="#ppt_x"/>
                                          </p:val>
                                        </p:tav>
                                      </p:tavLst>
                                    </p:anim>
                                    <p:anim calcmode="lin" valueType="num">
                                      <p:cBhvr>
                                        <p:cTn id="37" dur="1000" fill="hold"/>
                                        <p:tgtEl>
                                          <p:spTgt spid="6">
                                            <p:txEl>
                                              <p:pRg st="6" end="6"/>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4" name="Picture 2" descr="http://2.bp.blogspot.com/-CDMBVIPz9Uw/UG-1jX3gCtI/AAAAAAAACiU/SnBHs8A-fmE/s640/October+7.jpg"/>
          <p:cNvPicPr>
            <a:picLocks noChangeAspect="1" noChangeArrowheads="1"/>
          </p:cNvPicPr>
          <p:nvPr/>
        </p:nvPicPr>
        <p:blipFill rotWithShape="1">
          <a:blip r:embed="rId2">
            <a:extLst>
              <a:ext uri="{28A0092B-C50C-407E-A947-70E740481C1C}">
                <a14:useLocalDpi xmlns:a14="http://schemas.microsoft.com/office/drawing/2010/main" val="0"/>
              </a:ext>
            </a:extLst>
          </a:blip>
          <a:srcRect r="23500"/>
          <a:stretch/>
        </p:blipFill>
        <p:spPr bwMode="auto">
          <a:xfrm>
            <a:off x="0" y="0"/>
            <a:ext cx="9144000" cy="6919464"/>
          </a:xfrm>
          <a:prstGeom prst="rect">
            <a:avLst/>
          </a:prstGeom>
          <a:noFill/>
          <a:extLst>
            <a:ext uri="{909E8E84-426E-40DD-AFC4-6F175D3DCCD1}">
              <a14:hiddenFill xmlns:a14="http://schemas.microsoft.com/office/drawing/2010/main">
                <a:solidFill>
                  <a:srgbClr val="FFFFFF"/>
                </a:solidFill>
              </a14:hiddenFill>
            </a:ext>
          </a:extLst>
        </p:spPr>
      </p:pic>
      <p:sp>
        <p:nvSpPr>
          <p:cNvPr id="5" name="Rounded Rectangle 4"/>
          <p:cNvSpPr/>
          <p:nvPr/>
        </p:nvSpPr>
        <p:spPr>
          <a:xfrm>
            <a:off x="87075" y="125052"/>
            <a:ext cx="9017496" cy="6669360"/>
          </a:xfrm>
          <a:prstGeom prst="roundRect">
            <a:avLst/>
          </a:prstGeom>
          <a:solidFill>
            <a:srgbClr val="FFFFC1"/>
          </a:solidFill>
          <a:ln>
            <a:noFill/>
          </a:ln>
          <a:effectLst>
            <a:softEdge rad="317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15000"/>
              </a:lnSpc>
              <a:spcAft>
                <a:spcPts val="1000"/>
              </a:spcAft>
            </a:pPr>
            <a:endParaRPr lang="en-GB" sz="1600" dirty="0">
              <a:ea typeface="Calibri"/>
              <a:cs typeface="Times New Roman"/>
            </a:endParaRPr>
          </a:p>
        </p:txBody>
      </p:sp>
      <p:sp>
        <p:nvSpPr>
          <p:cNvPr id="6" name="TextBox 5"/>
          <p:cNvSpPr txBox="1"/>
          <p:nvPr/>
        </p:nvSpPr>
        <p:spPr>
          <a:xfrm>
            <a:off x="851407" y="476672"/>
            <a:ext cx="7488832" cy="523220"/>
          </a:xfrm>
          <a:prstGeom prst="rect">
            <a:avLst/>
          </a:prstGeom>
          <a:noFill/>
        </p:spPr>
        <p:txBody>
          <a:bodyPr wrap="square" rtlCol="0">
            <a:spAutoFit/>
          </a:bodyPr>
          <a:lstStyle/>
          <a:p>
            <a:r>
              <a:rPr lang="en-GB" sz="2800" dirty="0">
                <a:latin typeface="Comic Sans MS" panose="030F0702030302020204" pitchFamily="66" charset="0"/>
              </a:rPr>
              <a:t>You may find the following websites useful:</a:t>
            </a:r>
          </a:p>
        </p:txBody>
      </p:sp>
      <p:sp>
        <p:nvSpPr>
          <p:cNvPr id="7" name="TextBox 6"/>
          <p:cNvSpPr txBox="1"/>
          <p:nvPr/>
        </p:nvSpPr>
        <p:spPr>
          <a:xfrm>
            <a:off x="636717" y="3292090"/>
            <a:ext cx="8064896" cy="353943"/>
          </a:xfrm>
          <a:prstGeom prst="rect">
            <a:avLst/>
          </a:prstGeom>
          <a:noFill/>
        </p:spPr>
        <p:txBody>
          <a:bodyPr wrap="square" rtlCol="0">
            <a:spAutoFit/>
          </a:bodyPr>
          <a:lstStyle/>
          <a:p>
            <a:r>
              <a:rPr lang="en-GB" sz="1700" dirty="0">
                <a:latin typeface="Comic Sans MS" panose="030F0702030302020204" pitchFamily="66" charset="0"/>
              </a:rPr>
              <a:t>For general information: </a:t>
            </a:r>
            <a:r>
              <a:rPr lang="en-GB" sz="1700" dirty="0">
                <a:hlinkClick r:id="rId3"/>
              </a:rPr>
              <a:t>http://www.autism.org.uk/about.aspx</a:t>
            </a:r>
            <a:endParaRPr lang="en-GB" sz="1700" dirty="0"/>
          </a:p>
        </p:txBody>
      </p:sp>
      <p:sp>
        <p:nvSpPr>
          <p:cNvPr id="9" name="TextBox 8"/>
          <p:cNvSpPr txBox="1"/>
          <p:nvPr/>
        </p:nvSpPr>
        <p:spPr>
          <a:xfrm>
            <a:off x="621904" y="3968894"/>
            <a:ext cx="8064896" cy="353943"/>
          </a:xfrm>
          <a:prstGeom prst="rect">
            <a:avLst/>
          </a:prstGeom>
          <a:noFill/>
        </p:spPr>
        <p:txBody>
          <a:bodyPr wrap="square" rtlCol="0">
            <a:spAutoFit/>
          </a:bodyPr>
          <a:lstStyle/>
          <a:p>
            <a:r>
              <a:rPr lang="en-GB" sz="1700" dirty="0">
                <a:latin typeface="Comic Sans MS" panose="030F0702030302020204" pitchFamily="66" charset="0"/>
              </a:rPr>
              <a:t>For information on social skills: </a:t>
            </a:r>
            <a:r>
              <a:rPr lang="en-GB" sz="1700" dirty="0">
                <a:hlinkClick r:id="rId4"/>
              </a:rPr>
              <a:t>http://www.autism.org.uk/socialskills</a:t>
            </a:r>
            <a:endParaRPr lang="en-GB" sz="1700" dirty="0"/>
          </a:p>
        </p:txBody>
      </p:sp>
      <p:sp>
        <p:nvSpPr>
          <p:cNvPr id="10" name="TextBox 9"/>
          <p:cNvSpPr txBox="1"/>
          <p:nvPr/>
        </p:nvSpPr>
        <p:spPr>
          <a:xfrm>
            <a:off x="615028" y="4577959"/>
            <a:ext cx="8064896" cy="615553"/>
          </a:xfrm>
          <a:prstGeom prst="rect">
            <a:avLst/>
          </a:prstGeom>
          <a:noFill/>
        </p:spPr>
        <p:txBody>
          <a:bodyPr wrap="square" rtlCol="0">
            <a:spAutoFit/>
          </a:bodyPr>
          <a:lstStyle/>
          <a:p>
            <a:r>
              <a:rPr lang="en-GB" sz="1700" dirty="0">
                <a:latin typeface="Comic Sans MS" panose="030F0702030302020204" pitchFamily="66" charset="0"/>
              </a:rPr>
              <a:t>For information on girls and ASD:</a:t>
            </a:r>
          </a:p>
          <a:p>
            <a:r>
              <a:rPr lang="en-GB" sz="1700" dirty="0">
                <a:hlinkClick r:id="rId5"/>
              </a:rPr>
              <a:t>http://www.autismtoolbox.co.uk/resources/topic-resources/girls-on-the-spectrum/</a:t>
            </a:r>
            <a:endParaRPr lang="en-GB" sz="1700" dirty="0"/>
          </a:p>
        </p:txBody>
      </p:sp>
      <p:sp>
        <p:nvSpPr>
          <p:cNvPr id="11" name="TextBox 10"/>
          <p:cNvSpPr txBox="1"/>
          <p:nvPr/>
        </p:nvSpPr>
        <p:spPr>
          <a:xfrm>
            <a:off x="649971" y="1320876"/>
            <a:ext cx="8401113" cy="861774"/>
          </a:xfrm>
          <a:prstGeom prst="rect">
            <a:avLst/>
          </a:prstGeom>
          <a:noFill/>
        </p:spPr>
        <p:txBody>
          <a:bodyPr wrap="square" rtlCol="0">
            <a:spAutoFit/>
          </a:bodyPr>
          <a:lstStyle/>
          <a:p>
            <a:r>
              <a:rPr lang="en-GB" sz="1700" dirty="0">
                <a:latin typeface="Comic Sans MS" panose="030F0702030302020204" pitchFamily="66" charset="0"/>
              </a:rPr>
              <a:t>Information from a person who has autism Agony </a:t>
            </a:r>
            <a:r>
              <a:rPr lang="en-GB" sz="1700" dirty="0" err="1">
                <a:latin typeface="Comic Sans MS" panose="030F0702030302020204" pitchFamily="66" charset="0"/>
              </a:rPr>
              <a:t>Autie</a:t>
            </a:r>
            <a:r>
              <a:rPr lang="en-GB" sz="1700" dirty="0">
                <a:latin typeface="Comic Sans MS" panose="030F0702030302020204" pitchFamily="66" charset="0"/>
              </a:rPr>
              <a:t> - </a:t>
            </a:r>
            <a:r>
              <a:rPr lang="en-GB" sz="1700" dirty="0"/>
              <a:t>YouTube Channel</a:t>
            </a:r>
          </a:p>
          <a:p>
            <a:r>
              <a:rPr lang="en-GB" sz="1700" dirty="0">
                <a:hlinkClick r:id="rId6"/>
              </a:rPr>
              <a:t>https://www.youtube.com/channel/UCN9fwImPnx16e8-eThlKCWQ/videos</a:t>
            </a:r>
            <a:r>
              <a:rPr lang="en-GB" sz="1700" dirty="0"/>
              <a:t>- </a:t>
            </a:r>
          </a:p>
          <a:p>
            <a:endParaRPr lang="en-GB" sz="1600" dirty="0">
              <a:hlinkClick r:id="rId7"/>
            </a:endParaRPr>
          </a:p>
        </p:txBody>
      </p:sp>
      <p:sp>
        <p:nvSpPr>
          <p:cNvPr id="12" name="TextBox 11"/>
          <p:cNvSpPr txBox="1"/>
          <p:nvPr/>
        </p:nvSpPr>
        <p:spPr>
          <a:xfrm>
            <a:off x="592537" y="5379530"/>
            <a:ext cx="8064896" cy="954107"/>
          </a:xfrm>
          <a:prstGeom prst="rect">
            <a:avLst/>
          </a:prstGeom>
          <a:noFill/>
        </p:spPr>
        <p:txBody>
          <a:bodyPr wrap="square" rtlCol="0">
            <a:spAutoFit/>
          </a:bodyPr>
          <a:lstStyle/>
          <a:p>
            <a:r>
              <a:rPr lang="en-GB" sz="1700" dirty="0">
                <a:latin typeface="Comic Sans MS" panose="030F0702030302020204" pitchFamily="66" charset="0"/>
              </a:rPr>
              <a:t>Autism Documentary: Inside the UK’s only school for autistic girls</a:t>
            </a:r>
          </a:p>
          <a:p>
            <a:r>
              <a:rPr lang="en-GB" sz="1700" dirty="0">
                <a:hlinkClick r:id="rId8"/>
              </a:rPr>
              <a:t>https://www.youtube.com/watch?v=Iy3jYIqRIJg</a:t>
            </a:r>
            <a:endParaRPr lang="en-GB" sz="1700" dirty="0"/>
          </a:p>
          <a:p>
            <a:endParaRPr lang="en-GB" sz="2000" dirty="0"/>
          </a:p>
        </p:txBody>
      </p:sp>
      <p:sp>
        <p:nvSpPr>
          <p:cNvPr id="14" name="TextBox 13"/>
          <p:cNvSpPr txBox="1"/>
          <p:nvPr/>
        </p:nvSpPr>
        <p:spPr>
          <a:xfrm>
            <a:off x="630483" y="2178395"/>
            <a:ext cx="8229600" cy="877163"/>
          </a:xfrm>
          <a:prstGeom prst="rect">
            <a:avLst/>
          </a:prstGeom>
          <a:noFill/>
        </p:spPr>
        <p:txBody>
          <a:bodyPr wrap="square" rtlCol="0">
            <a:spAutoFit/>
          </a:bodyPr>
          <a:lstStyle/>
          <a:p>
            <a:r>
              <a:rPr lang="en-GB" sz="1700" dirty="0">
                <a:latin typeface="Comic Sans MS" panose="030F0702030302020204" pitchFamily="66" charset="0"/>
              </a:rPr>
              <a:t>Agony </a:t>
            </a:r>
            <a:r>
              <a:rPr lang="en-GB" sz="1700" dirty="0" err="1">
                <a:latin typeface="Comic Sans MS" panose="030F0702030302020204" pitchFamily="66" charset="0"/>
              </a:rPr>
              <a:t>Autie</a:t>
            </a:r>
            <a:r>
              <a:rPr lang="en-GB" sz="1700" dirty="0">
                <a:latin typeface="Comic Sans MS" panose="030F0702030302020204" pitchFamily="66" charset="0"/>
              </a:rPr>
              <a:t> - What is Autism? * RECOMMENDED </a:t>
            </a:r>
          </a:p>
          <a:p>
            <a:r>
              <a:rPr lang="en-GB" sz="1700" dirty="0">
                <a:latin typeface="Comic Sans MS" panose="030F0702030302020204" pitchFamily="66" charset="0"/>
              </a:rPr>
              <a:t>(Plays on next slide if you are connected to the internet) </a:t>
            </a:r>
          </a:p>
          <a:p>
            <a:r>
              <a:rPr lang="en-GB" sz="1700" dirty="0">
                <a:hlinkClick r:id="rId7"/>
              </a:rPr>
              <a:t>https://www.youtube.com/watch?v=H8hHGIJKf3o</a:t>
            </a:r>
            <a:r>
              <a:rPr lang="en-GB" sz="1700" dirty="0"/>
              <a:t> </a:t>
            </a:r>
          </a:p>
        </p:txBody>
      </p:sp>
    </p:spTree>
    <p:extLst>
      <p:ext uri="{BB962C8B-B14F-4D97-AF65-F5344CB8AC3E}">
        <p14:creationId xmlns:p14="http://schemas.microsoft.com/office/powerpoint/2010/main" val="2920857348"/>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1">
                                            <p:txEl>
                                              <p:pRg st="0" end="0"/>
                                            </p:txEl>
                                          </p:spTgt>
                                        </p:tgtEl>
                                        <p:attrNameLst>
                                          <p:attrName>style.visibility</p:attrName>
                                        </p:attrNameLst>
                                      </p:cBhvr>
                                      <p:to>
                                        <p:strVal val="visible"/>
                                      </p:to>
                                    </p:set>
                                    <p:animEffect transition="in" filter="fade">
                                      <p:cBhvr>
                                        <p:cTn id="7" dur="1000"/>
                                        <p:tgtEl>
                                          <p:spTgt spid="11">
                                            <p:txEl>
                                              <p:pRg st="0" end="0"/>
                                            </p:txEl>
                                          </p:spTgt>
                                        </p:tgtEl>
                                      </p:cBhvr>
                                    </p:animEffect>
                                    <p:anim calcmode="lin" valueType="num">
                                      <p:cBhvr>
                                        <p:cTn id="8" dur="1000" fill="hold"/>
                                        <p:tgtEl>
                                          <p:spTgt spid="11">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11">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11">
                                            <p:txEl>
                                              <p:pRg st="1" end="1"/>
                                            </p:txEl>
                                          </p:spTgt>
                                        </p:tgtEl>
                                        <p:attrNameLst>
                                          <p:attrName>style.visibility</p:attrName>
                                        </p:attrNameLst>
                                      </p:cBhvr>
                                      <p:to>
                                        <p:strVal val="visible"/>
                                      </p:to>
                                    </p:set>
                                    <p:animEffect transition="in" filter="fade">
                                      <p:cBhvr>
                                        <p:cTn id="12" dur="1000"/>
                                        <p:tgtEl>
                                          <p:spTgt spid="11">
                                            <p:txEl>
                                              <p:pRg st="1" end="1"/>
                                            </p:txEl>
                                          </p:spTgt>
                                        </p:tgtEl>
                                      </p:cBhvr>
                                    </p:animEffect>
                                    <p:anim calcmode="lin" valueType="num">
                                      <p:cBhvr>
                                        <p:cTn id="13" dur="1000" fill="hold"/>
                                        <p:tgtEl>
                                          <p:spTgt spid="11">
                                            <p:txEl>
                                              <p:pRg st="1" end="1"/>
                                            </p:txEl>
                                          </p:spTgt>
                                        </p:tgtEl>
                                        <p:attrNameLst>
                                          <p:attrName>ppt_x</p:attrName>
                                        </p:attrNameLst>
                                      </p:cBhvr>
                                      <p:tavLst>
                                        <p:tav tm="0">
                                          <p:val>
                                            <p:strVal val="#ppt_x"/>
                                          </p:val>
                                        </p:tav>
                                        <p:tav tm="100000">
                                          <p:val>
                                            <p:strVal val="#ppt_x"/>
                                          </p:val>
                                        </p:tav>
                                      </p:tavLst>
                                    </p:anim>
                                    <p:anim calcmode="lin" valueType="num">
                                      <p:cBhvr>
                                        <p:cTn id="14" dur="1000" fill="hold"/>
                                        <p:tgtEl>
                                          <p:spTgt spid="11">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14"/>
                                        </p:tgtEl>
                                        <p:attrNameLst>
                                          <p:attrName>style.visibility</p:attrName>
                                        </p:attrNameLst>
                                      </p:cBhvr>
                                      <p:to>
                                        <p:strVal val="visible"/>
                                      </p:to>
                                    </p:set>
                                    <p:animEffect transition="in" filter="fade">
                                      <p:cBhvr>
                                        <p:cTn id="19" dur="1000"/>
                                        <p:tgtEl>
                                          <p:spTgt spid="14"/>
                                        </p:tgtEl>
                                      </p:cBhvr>
                                    </p:animEffect>
                                    <p:anim calcmode="lin" valueType="num">
                                      <p:cBhvr>
                                        <p:cTn id="20" dur="1000" fill="hold"/>
                                        <p:tgtEl>
                                          <p:spTgt spid="14"/>
                                        </p:tgtEl>
                                        <p:attrNameLst>
                                          <p:attrName>ppt_x</p:attrName>
                                        </p:attrNameLst>
                                      </p:cBhvr>
                                      <p:tavLst>
                                        <p:tav tm="0">
                                          <p:val>
                                            <p:strVal val="#ppt_x"/>
                                          </p:val>
                                        </p:tav>
                                        <p:tav tm="100000">
                                          <p:val>
                                            <p:strVal val="#ppt_x"/>
                                          </p:val>
                                        </p:tav>
                                      </p:tavLst>
                                    </p:anim>
                                    <p:anim calcmode="lin" valueType="num">
                                      <p:cBhvr>
                                        <p:cTn id="21"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grpId="0" nodeType="clickEffect">
                                  <p:stCondLst>
                                    <p:cond delay="0"/>
                                  </p:stCondLst>
                                  <p:childTnLst>
                                    <p:set>
                                      <p:cBhvr>
                                        <p:cTn id="25" dur="1" fill="hold">
                                          <p:stCondLst>
                                            <p:cond delay="0"/>
                                          </p:stCondLst>
                                        </p:cTn>
                                        <p:tgtEl>
                                          <p:spTgt spid="7"/>
                                        </p:tgtEl>
                                        <p:attrNameLst>
                                          <p:attrName>style.visibility</p:attrName>
                                        </p:attrNameLst>
                                      </p:cBhvr>
                                      <p:to>
                                        <p:strVal val="visible"/>
                                      </p:to>
                                    </p:set>
                                    <p:animEffect transition="in" filter="fade">
                                      <p:cBhvr>
                                        <p:cTn id="26" dur="1000"/>
                                        <p:tgtEl>
                                          <p:spTgt spid="7"/>
                                        </p:tgtEl>
                                      </p:cBhvr>
                                    </p:animEffect>
                                    <p:anim calcmode="lin" valueType="num">
                                      <p:cBhvr>
                                        <p:cTn id="27" dur="1000" fill="hold"/>
                                        <p:tgtEl>
                                          <p:spTgt spid="7"/>
                                        </p:tgtEl>
                                        <p:attrNameLst>
                                          <p:attrName>ppt_x</p:attrName>
                                        </p:attrNameLst>
                                      </p:cBhvr>
                                      <p:tavLst>
                                        <p:tav tm="0">
                                          <p:val>
                                            <p:strVal val="#ppt_x"/>
                                          </p:val>
                                        </p:tav>
                                        <p:tav tm="100000">
                                          <p:val>
                                            <p:strVal val="#ppt_x"/>
                                          </p:val>
                                        </p:tav>
                                      </p:tavLst>
                                    </p:anim>
                                    <p:anim calcmode="lin" valueType="num">
                                      <p:cBhvr>
                                        <p:cTn id="28"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42" presetClass="entr" presetSubtype="0" fill="hold" grpId="0" nodeType="clickEffect">
                                  <p:stCondLst>
                                    <p:cond delay="0"/>
                                  </p:stCondLst>
                                  <p:childTnLst>
                                    <p:set>
                                      <p:cBhvr>
                                        <p:cTn id="32" dur="1" fill="hold">
                                          <p:stCondLst>
                                            <p:cond delay="0"/>
                                          </p:stCondLst>
                                        </p:cTn>
                                        <p:tgtEl>
                                          <p:spTgt spid="9"/>
                                        </p:tgtEl>
                                        <p:attrNameLst>
                                          <p:attrName>style.visibility</p:attrName>
                                        </p:attrNameLst>
                                      </p:cBhvr>
                                      <p:to>
                                        <p:strVal val="visible"/>
                                      </p:to>
                                    </p:set>
                                    <p:animEffect transition="in" filter="fade">
                                      <p:cBhvr>
                                        <p:cTn id="33" dur="1000"/>
                                        <p:tgtEl>
                                          <p:spTgt spid="9"/>
                                        </p:tgtEl>
                                      </p:cBhvr>
                                    </p:animEffect>
                                    <p:anim calcmode="lin" valueType="num">
                                      <p:cBhvr>
                                        <p:cTn id="34" dur="1000" fill="hold"/>
                                        <p:tgtEl>
                                          <p:spTgt spid="9"/>
                                        </p:tgtEl>
                                        <p:attrNameLst>
                                          <p:attrName>ppt_x</p:attrName>
                                        </p:attrNameLst>
                                      </p:cBhvr>
                                      <p:tavLst>
                                        <p:tav tm="0">
                                          <p:val>
                                            <p:strVal val="#ppt_x"/>
                                          </p:val>
                                        </p:tav>
                                        <p:tav tm="100000">
                                          <p:val>
                                            <p:strVal val="#ppt_x"/>
                                          </p:val>
                                        </p:tav>
                                      </p:tavLst>
                                    </p:anim>
                                    <p:anim calcmode="lin" valueType="num">
                                      <p:cBhvr>
                                        <p:cTn id="35"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42" presetClass="entr" presetSubtype="0" fill="hold" grpId="0" nodeType="clickEffect">
                                  <p:stCondLst>
                                    <p:cond delay="0"/>
                                  </p:stCondLst>
                                  <p:childTnLst>
                                    <p:set>
                                      <p:cBhvr>
                                        <p:cTn id="39" dur="1" fill="hold">
                                          <p:stCondLst>
                                            <p:cond delay="0"/>
                                          </p:stCondLst>
                                        </p:cTn>
                                        <p:tgtEl>
                                          <p:spTgt spid="10"/>
                                        </p:tgtEl>
                                        <p:attrNameLst>
                                          <p:attrName>style.visibility</p:attrName>
                                        </p:attrNameLst>
                                      </p:cBhvr>
                                      <p:to>
                                        <p:strVal val="visible"/>
                                      </p:to>
                                    </p:set>
                                    <p:animEffect transition="in" filter="fade">
                                      <p:cBhvr>
                                        <p:cTn id="40" dur="1000"/>
                                        <p:tgtEl>
                                          <p:spTgt spid="10"/>
                                        </p:tgtEl>
                                      </p:cBhvr>
                                    </p:animEffect>
                                    <p:anim calcmode="lin" valueType="num">
                                      <p:cBhvr>
                                        <p:cTn id="41" dur="1000" fill="hold"/>
                                        <p:tgtEl>
                                          <p:spTgt spid="10"/>
                                        </p:tgtEl>
                                        <p:attrNameLst>
                                          <p:attrName>ppt_x</p:attrName>
                                        </p:attrNameLst>
                                      </p:cBhvr>
                                      <p:tavLst>
                                        <p:tav tm="0">
                                          <p:val>
                                            <p:strVal val="#ppt_x"/>
                                          </p:val>
                                        </p:tav>
                                        <p:tav tm="100000">
                                          <p:val>
                                            <p:strVal val="#ppt_x"/>
                                          </p:val>
                                        </p:tav>
                                      </p:tavLst>
                                    </p:anim>
                                    <p:anim calcmode="lin" valueType="num">
                                      <p:cBhvr>
                                        <p:cTn id="42"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42" presetClass="entr" presetSubtype="0" fill="hold" grpId="0" nodeType="clickEffect">
                                  <p:stCondLst>
                                    <p:cond delay="0"/>
                                  </p:stCondLst>
                                  <p:childTnLst>
                                    <p:set>
                                      <p:cBhvr>
                                        <p:cTn id="46" dur="1" fill="hold">
                                          <p:stCondLst>
                                            <p:cond delay="0"/>
                                          </p:stCondLst>
                                        </p:cTn>
                                        <p:tgtEl>
                                          <p:spTgt spid="12"/>
                                        </p:tgtEl>
                                        <p:attrNameLst>
                                          <p:attrName>style.visibility</p:attrName>
                                        </p:attrNameLst>
                                      </p:cBhvr>
                                      <p:to>
                                        <p:strVal val="visible"/>
                                      </p:to>
                                    </p:set>
                                    <p:animEffect transition="in" filter="fade">
                                      <p:cBhvr>
                                        <p:cTn id="47" dur="1000"/>
                                        <p:tgtEl>
                                          <p:spTgt spid="12"/>
                                        </p:tgtEl>
                                      </p:cBhvr>
                                    </p:animEffect>
                                    <p:anim calcmode="lin" valueType="num">
                                      <p:cBhvr>
                                        <p:cTn id="48" dur="1000" fill="hold"/>
                                        <p:tgtEl>
                                          <p:spTgt spid="12"/>
                                        </p:tgtEl>
                                        <p:attrNameLst>
                                          <p:attrName>ppt_x</p:attrName>
                                        </p:attrNameLst>
                                      </p:cBhvr>
                                      <p:tavLst>
                                        <p:tav tm="0">
                                          <p:val>
                                            <p:strVal val="#ppt_x"/>
                                          </p:val>
                                        </p:tav>
                                        <p:tav tm="100000">
                                          <p:val>
                                            <p:strVal val="#ppt_x"/>
                                          </p:val>
                                        </p:tav>
                                      </p:tavLst>
                                    </p:anim>
                                    <p:anim calcmode="lin" valueType="num">
                                      <p:cBhvr>
                                        <p:cTn id="49"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p:bldP spid="10" grpId="0"/>
      <p:bldP spid="12" grpId="0"/>
      <p:bldP spid="14" grpId="0"/>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4" name="Picture 2" descr="http://2.bp.blogspot.com/-CDMBVIPz9Uw/UG-1jX3gCtI/AAAAAAAACiU/SnBHs8A-fmE/s640/October+7.jpg"/>
          <p:cNvPicPr>
            <a:picLocks noChangeAspect="1" noChangeArrowheads="1"/>
          </p:cNvPicPr>
          <p:nvPr/>
        </p:nvPicPr>
        <p:blipFill rotWithShape="1">
          <a:blip r:embed="rId3">
            <a:extLst>
              <a:ext uri="{28A0092B-C50C-407E-A947-70E740481C1C}">
                <a14:useLocalDpi xmlns:a14="http://schemas.microsoft.com/office/drawing/2010/main" val="0"/>
              </a:ext>
            </a:extLst>
          </a:blip>
          <a:srcRect r="23500"/>
          <a:stretch/>
        </p:blipFill>
        <p:spPr bwMode="auto">
          <a:xfrm rot="10800000">
            <a:off x="0" y="0"/>
            <a:ext cx="9179604" cy="6919464"/>
          </a:xfrm>
          <a:prstGeom prst="rect">
            <a:avLst/>
          </a:prstGeom>
          <a:noFill/>
          <a:extLst>
            <a:ext uri="{909E8E84-426E-40DD-AFC4-6F175D3DCCD1}">
              <a14:hiddenFill xmlns:a14="http://schemas.microsoft.com/office/drawing/2010/main">
                <a:solidFill>
                  <a:srgbClr val="FFFFFF"/>
                </a:solidFill>
              </a14:hiddenFill>
            </a:ext>
          </a:extLst>
        </p:spPr>
      </p:pic>
      <p:sp>
        <p:nvSpPr>
          <p:cNvPr id="5" name="Rounded Rectangle 4"/>
          <p:cNvSpPr/>
          <p:nvPr/>
        </p:nvSpPr>
        <p:spPr>
          <a:xfrm>
            <a:off x="98856" y="1196752"/>
            <a:ext cx="9017496" cy="4752528"/>
          </a:xfrm>
          <a:prstGeom prst="roundRect">
            <a:avLst/>
          </a:prstGeom>
          <a:solidFill>
            <a:srgbClr val="FFFFC1"/>
          </a:solidFill>
          <a:ln>
            <a:noFill/>
          </a:ln>
          <a:effectLst>
            <a:softEdge rad="317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15000"/>
              </a:lnSpc>
              <a:spcAft>
                <a:spcPts val="1000"/>
              </a:spcAft>
            </a:pPr>
            <a:endParaRPr lang="en-GB" sz="1600" dirty="0">
              <a:ea typeface="Calibri"/>
              <a:cs typeface="Times New Roman"/>
            </a:endParaRPr>
          </a:p>
        </p:txBody>
      </p:sp>
      <p:pic>
        <p:nvPicPr>
          <p:cNvPr id="9" name="H8hHGIJKf3o"/>
          <p:cNvPicPr>
            <a:picLocks noRot="1" noChangeAspect="1"/>
          </p:cNvPicPr>
          <p:nvPr>
            <a:videoFile r:link="rId1"/>
          </p:nvPr>
        </p:nvPicPr>
        <p:blipFill>
          <a:blip r:embed="rId4"/>
          <a:stretch>
            <a:fillRect/>
          </a:stretch>
        </p:blipFill>
        <p:spPr>
          <a:xfrm>
            <a:off x="169817" y="1486916"/>
            <a:ext cx="8804366" cy="4952456"/>
          </a:xfrm>
          <a:prstGeom prst="rect">
            <a:avLst/>
          </a:prstGeom>
        </p:spPr>
      </p:pic>
      <p:sp>
        <p:nvSpPr>
          <p:cNvPr id="10" name="TextBox 9"/>
          <p:cNvSpPr txBox="1"/>
          <p:nvPr/>
        </p:nvSpPr>
        <p:spPr>
          <a:xfrm>
            <a:off x="285687" y="343916"/>
            <a:ext cx="8394289" cy="877163"/>
          </a:xfrm>
          <a:prstGeom prst="rect">
            <a:avLst/>
          </a:prstGeom>
          <a:noFill/>
        </p:spPr>
        <p:txBody>
          <a:bodyPr wrap="square" rtlCol="0">
            <a:spAutoFit/>
          </a:bodyPr>
          <a:lstStyle/>
          <a:p>
            <a:r>
              <a:rPr lang="en-GB" sz="1700" dirty="0">
                <a:solidFill>
                  <a:srgbClr val="FFFFCC"/>
                </a:solidFill>
                <a:latin typeface="Comic Sans MS" panose="030F0702030302020204" pitchFamily="66" charset="0"/>
              </a:rPr>
              <a:t>Agony </a:t>
            </a:r>
            <a:r>
              <a:rPr lang="en-GB" sz="1700" dirty="0" err="1">
                <a:solidFill>
                  <a:srgbClr val="FFFFCC"/>
                </a:solidFill>
                <a:latin typeface="Comic Sans MS" panose="030F0702030302020204" pitchFamily="66" charset="0"/>
              </a:rPr>
              <a:t>Autie</a:t>
            </a:r>
            <a:r>
              <a:rPr lang="en-GB" sz="1700" dirty="0">
                <a:solidFill>
                  <a:srgbClr val="FFFFCC"/>
                </a:solidFill>
                <a:latin typeface="Comic Sans MS" panose="030F0702030302020204" pitchFamily="66" charset="0"/>
              </a:rPr>
              <a:t> - What is Autism? </a:t>
            </a:r>
          </a:p>
          <a:p>
            <a:r>
              <a:rPr lang="en-GB" sz="1700" dirty="0">
                <a:solidFill>
                  <a:srgbClr val="FFFFCC"/>
                </a:solidFill>
                <a:latin typeface="Comic Sans MS" panose="030F0702030302020204" pitchFamily="66" charset="0"/>
              </a:rPr>
              <a:t>Please wait for the video to load.</a:t>
            </a:r>
          </a:p>
          <a:p>
            <a:r>
              <a:rPr lang="en-GB" sz="1700" dirty="0">
                <a:solidFill>
                  <a:srgbClr val="FFFFCC"/>
                </a:solidFill>
                <a:latin typeface="Comic Sans MS" panose="030F0702030302020204" pitchFamily="66" charset="0"/>
              </a:rPr>
              <a:t>(You will need to be connected to the internet to play the video) </a:t>
            </a:r>
            <a:endParaRPr lang="en-GB" sz="1700" dirty="0">
              <a:solidFill>
                <a:srgbClr val="FFFFCC"/>
              </a:solidFill>
            </a:endParaRPr>
          </a:p>
        </p:txBody>
      </p:sp>
    </p:spTree>
    <p:extLst>
      <p:ext uri="{BB962C8B-B14F-4D97-AF65-F5344CB8AC3E}">
        <p14:creationId xmlns:p14="http://schemas.microsoft.com/office/powerpoint/2010/main" val="489016686"/>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nodePh="1">
                                  <p:stCondLst>
                                    <p:cond delay="0"/>
                                  </p:stCondLst>
                                  <p:endCondLst>
                                    <p:cond evt="begin" delay="0">
                                      <p:tn val="5"/>
                                    </p:cond>
                                  </p:end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0"/>
                                        </p:tgtEl>
                                        <p:attrNameLst>
                                          <p:attrName>style.visibility</p:attrName>
                                        </p:attrNameLst>
                                      </p:cBhvr>
                                      <p:to>
                                        <p:strVal val="visible"/>
                                      </p:to>
                                    </p:set>
                                    <p:animEffect transition="in" filter="fade">
                                      <p:cBhvr>
                                        <p:cTn id="14" dur="500"/>
                                        <p:tgtEl>
                                          <p:spTgt spid="10"/>
                                        </p:tgtEl>
                                      </p:cBhvr>
                                    </p:animEffect>
                                    <p:anim calcmode="lin" valueType="num">
                                      <p:cBhvr>
                                        <p:cTn id="15" dur="500" fill="hold"/>
                                        <p:tgtEl>
                                          <p:spTgt spid="10"/>
                                        </p:tgtEl>
                                        <p:attrNameLst>
                                          <p:attrName>ppt_x</p:attrName>
                                        </p:attrNameLst>
                                      </p:cBhvr>
                                      <p:tavLst>
                                        <p:tav tm="0">
                                          <p:val>
                                            <p:strVal val="#ppt_x"/>
                                          </p:val>
                                        </p:tav>
                                        <p:tav tm="100000">
                                          <p:val>
                                            <p:strVal val="#ppt_x"/>
                                          </p:val>
                                        </p:tav>
                                      </p:tavLst>
                                    </p:anim>
                                    <p:anim calcmode="lin" valueType="num">
                                      <p:cBhvr>
                                        <p:cTn id="16" dur="5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4" name="Picture 2" descr="http://2.bp.blogspot.com/-CDMBVIPz9Uw/UG-1jX3gCtI/AAAAAAAACiU/SnBHs8A-fmE/s640/October+7.jpg"/>
          <p:cNvPicPr>
            <a:picLocks noChangeAspect="1" noChangeArrowheads="1"/>
          </p:cNvPicPr>
          <p:nvPr/>
        </p:nvPicPr>
        <p:blipFill rotWithShape="1">
          <a:blip r:embed="rId2">
            <a:extLst>
              <a:ext uri="{28A0092B-C50C-407E-A947-70E740481C1C}">
                <a14:useLocalDpi xmlns:a14="http://schemas.microsoft.com/office/drawing/2010/main" val="0"/>
              </a:ext>
            </a:extLst>
          </a:blip>
          <a:srcRect r="23500"/>
          <a:stretch/>
        </p:blipFill>
        <p:spPr bwMode="auto">
          <a:xfrm>
            <a:off x="0" y="0"/>
            <a:ext cx="9144000" cy="6919464"/>
          </a:xfrm>
          <a:prstGeom prst="rect">
            <a:avLst/>
          </a:prstGeom>
          <a:noFill/>
          <a:extLst>
            <a:ext uri="{909E8E84-426E-40DD-AFC4-6F175D3DCCD1}">
              <a14:hiddenFill xmlns:a14="http://schemas.microsoft.com/office/drawing/2010/main">
                <a:solidFill>
                  <a:srgbClr val="FFFFFF"/>
                </a:solidFill>
              </a14:hiddenFill>
            </a:ext>
          </a:extLst>
        </p:spPr>
      </p:pic>
      <p:sp>
        <p:nvSpPr>
          <p:cNvPr id="5" name="Rounded Rectangle 4"/>
          <p:cNvSpPr/>
          <p:nvPr/>
        </p:nvSpPr>
        <p:spPr>
          <a:xfrm>
            <a:off x="98856" y="125052"/>
            <a:ext cx="9017496" cy="6669360"/>
          </a:xfrm>
          <a:prstGeom prst="roundRect">
            <a:avLst/>
          </a:prstGeom>
          <a:solidFill>
            <a:srgbClr val="FFFFC1"/>
          </a:solidFill>
          <a:ln>
            <a:noFill/>
          </a:ln>
          <a:effectLst>
            <a:softEdge rad="317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15000"/>
              </a:lnSpc>
              <a:spcAft>
                <a:spcPts val="1000"/>
              </a:spcAft>
            </a:pPr>
            <a:endParaRPr lang="en-GB" sz="1600" dirty="0">
              <a:ea typeface="Calibri"/>
              <a:cs typeface="Times New Roman"/>
            </a:endParaRPr>
          </a:p>
        </p:txBody>
      </p:sp>
      <p:sp>
        <p:nvSpPr>
          <p:cNvPr id="6" name="TextBox 5"/>
          <p:cNvSpPr txBox="1"/>
          <p:nvPr/>
        </p:nvSpPr>
        <p:spPr>
          <a:xfrm>
            <a:off x="695479" y="476672"/>
            <a:ext cx="7825049" cy="523220"/>
          </a:xfrm>
          <a:prstGeom prst="rect">
            <a:avLst/>
          </a:prstGeom>
          <a:noFill/>
        </p:spPr>
        <p:txBody>
          <a:bodyPr wrap="square" rtlCol="0">
            <a:spAutoFit/>
          </a:bodyPr>
          <a:lstStyle/>
          <a:p>
            <a:r>
              <a:rPr lang="en-GB" sz="2800" dirty="0">
                <a:latin typeface="Comic Sans MS" panose="030F0702030302020204" pitchFamily="66" charset="0"/>
              </a:rPr>
              <a:t>… and some more links (if you’re interested):</a:t>
            </a:r>
          </a:p>
        </p:txBody>
      </p:sp>
      <p:sp>
        <p:nvSpPr>
          <p:cNvPr id="12" name="Text Box 6"/>
          <p:cNvSpPr txBox="1"/>
          <p:nvPr/>
        </p:nvSpPr>
        <p:spPr>
          <a:xfrm>
            <a:off x="539552" y="999892"/>
            <a:ext cx="8136904" cy="5418817"/>
          </a:xfrm>
          <a:prstGeom prst="rect">
            <a:avLst/>
          </a:prstGeom>
          <a:noFill/>
          <a:ln w="6350">
            <a:solidFill>
              <a:prstClr val="black"/>
            </a:solid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L="87313">
              <a:lnSpc>
                <a:spcPct val="115000"/>
              </a:lnSpc>
              <a:spcAft>
                <a:spcPts val="0"/>
              </a:spcAft>
            </a:pPr>
            <a:endParaRPr lang="en-GB" sz="800" u="none" strike="noStrike" dirty="0">
              <a:solidFill>
                <a:srgbClr val="000000"/>
              </a:solidFill>
              <a:effectLst/>
              <a:ea typeface="Calibri"/>
              <a:cs typeface="Arial"/>
              <a:hlinkClick r:id="rId3"/>
            </a:endParaRPr>
          </a:p>
          <a:p>
            <a:pPr marL="87313">
              <a:lnSpc>
                <a:spcPct val="115000"/>
              </a:lnSpc>
              <a:spcAft>
                <a:spcPts val="0"/>
              </a:spcAft>
            </a:pPr>
            <a:r>
              <a:rPr lang="en-GB" sz="1500" u="none" strike="noStrike" dirty="0">
                <a:solidFill>
                  <a:srgbClr val="000000"/>
                </a:solidFill>
                <a:effectLst/>
                <a:ea typeface="Calibri"/>
                <a:cs typeface="Arial"/>
                <a:hlinkClick r:id="rId3"/>
              </a:rPr>
              <a:t>https://www.autismeducationtrust.org.uk/the-den/</a:t>
            </a:r>
            <a:br>
              <a:rPr lang="en-GB" sz="1500" dirty="0">
                <a:solidFill>
                  <a:srgbClr val="000000"/>
                </a:solidFill>
                <a:effectLst/>
                <a:ea typeface="Calibri"/>
                <a:cs typeface="Times New Roman"/>
              </a:rPr>
            </a:br>
            <a:br>
              <a:rPr lang="en-GB" sz="1500" dirty="0">
                <a:solidFill>
                  <a:srgbClr val="000000"/>
                </a:solidFill>
                <a:effectLst/>
                <a:ea typeface="Calibri"/>
                <a:cs typeface="Times New Roman"/>
              </a:rPr>
            </a:br>
            <a:r>
              <a:rPr lang="en-GB" sz="1500" u="none" strike="noStrike" dirty="0">
                <a:solidFill>
                  <a:srgbClr val="000000"/>
                </a:solidFill>
                <a:effectLst/>
                <a:ea typeface="Calibri"/>
                <a:cs typeface="Arial"/>
                <a:hlinkClick r:id="rId4"/>
              </a:rPr>
              <a:t>https://wrongplanet.net/</a:t>
            </a:r>
            <a:br>
              <a:rPr lang="en-GB" sz="1500" dirty="0">
                <a:solidFill>
                  <a:srgbClr val="000000"/>
                </a:solidFill>
                <a:effectLst/>
                <a:ea typeface="Calibri"/>
                <a:cs typeface="Times New Roman"/>
              </a:rPr>
            </a:br>
            <a:br>
              <a:rPr lang="en-GB" sz="1500" dirty="0">
                <a:solidFill>
                  <a:srgbClr val="000000"/>
                </a:solidFill>
                <a:effectLst/>
                <a:ea typeface="Calibri"/>
                <a:cs typeface="Times New Roman"/>
              </a:rPr>
            </a:br>
            <a:r>
              <a:rPr lang="en-GB" sz="1500" u="none" strike="noStrike" dirty="0">
                <a:solidFill>
                  <a:srgbClr val="000000"/>
                </a:solidFill>
                <a:effectLst/>
                <a:ea typeface="Calibri"/>
                <a:cs typeface="Arial"/>
                <a:hlinkClick r:id="rId5"/>
              </a:rPr>
              <a:t>https://www.autismspectrumexplained.com/</a:t>
            </a:r>
            <a:br>
              <a:rPr lang="en-GB" sz="1500" dirty="0">
                <a:solidFill>
                  <a:srgbClr val="000000"/>
                </a:solidFill>
                <a:effectLst/>
                <a:ea typeface="Calibri"/>
                <a:cs typeface="Times New Roman"/>
              </a:rPr>
            </a:br>
            <a:br>
              <a:rPr lang="en-GB" sz="1500" dirty="0">
                <a:solidFill>
                  <a:srgbClr val="000000"/>
                </a:solidFill>
                <a:effectLst/>
                <a:ea typeface="Calibri"/>
                <a:cs typeface="Times New Roman"/>
              </a:rPr>
            </a:br>
            <a:r>
              <a:rPr lang="en-GB" sz="1500" u="none" strike="noStrike" dirty="0">
                <a:solidFill>
                  <a:srgbClr val="000000"/>
                </a:solidFill>
                <a:effectLst/>
                <a:ea typeface="Calibri"/>
                <a:cs typeface="Arial"/>
                <a:hlinkClick r:id="rId6"/>
              </a:rPr>
              <a:t>https://www.youtube.com/watch?v=p9-l19CKISg</a:t>
            </a:r>
            <a:br>
              <a:rPr lang="en-GB" sz="1500" dirty="0">
                <a:solidFill>
                  <a:srgbClr val="000000"/>
                </a:solidFill>
                <a:effectLst/>
                <a:ea typeface="Calibri"/>
                <a:cs typeface="Times New Roman"/>
              </a:rPr>
            </a:br>
            <a:br>
              <a:rPr lang="en-GB" sz="1500" dirty="0">
                <a:solidFill>
                  <a:srgbClr val="000000"/>
                </a:solidFill>
                <a:effectLst/>
                <a:ea typeface="Calibri"/>
                <a:cs typeface="Times New Roman"/>
              </a:rPr>
            </a:br>
            <a:r>
              <a:rPr lang="en-GB" sz="1500" u="none" strike="noStrike" dirty="0">
                <a:solidFill>
                  <a:srgbClr val="000000"/>
                </a:solidFill>
                <a:effectLst/>
                <a:ea typeface="Calibri"/>
                <a:cs typeface="Arial"/>
                <a:hlinkClick r:id="rId7"/>
              </a:rPr>
              <a:t>https://www.youtube.com/watch?v=7JdCY-cdgkI</a:t>
            </a:r>
            <a:br>
              <a:rPr lang="en-GB" sz="1500" dirty="0">
                <a:solidFill>
                  <a:srgbClr val="000000"/>
                </a:solidFill>
                <a:effectLst/>
                <a:ea typeface="Calibri"/>
                <a:cs typeface="Times New Roman"/>
              </a:rPr>
            </a:br>
            <a:br>
              <a:rPr lang="en-GB" sz="1500" dirty="0">
                <a:solidFill>
                  <a:srgbClr val="000000"/>
                </a:solidFill>
                <a:effectLst/>
                <a:ea typeface="Calibri"/>
                <a:cs typeface="Times New Roman"/>
              </a:rPr>
            </a:br>
            <a:r>
              <a:rPr lang="en-GB" sz="1500" u="none" strike="noStrike" dirty="0">
                <a:solidFill>
                  <a:srgbClr val="000000"/>
                </a:solidFill>
                <a:effectLst/>
                <a:ea typeface="Calibri"/>
                <a:cs typeface="Arial"/>
                <a:hlinkClick r:id="rId8"/>
              </a:rPr>
              <a:t>https://www.youtube.com/watch?v=QY2ctCuTWPw</a:t>
            </a:r>
            <a:br>
              <a:rPr lang="en-GB" sz="1500" dirty="0">
                <a:solidFill>
                  <a:srgbClr val="000000"/>
                </a:solidFill>
                <a:effectLst/>
                <a:ea typeface="Calibri"/>
                <a:cs typeface="Times New Roman"/>
              </a:rPr>
            </a:br>
            <a:br>
              <a:rPr lang="en-GB" sz="1500" dirty="0">
                <a:solidFill>
                  <a:srgbClr val="000000"/>
                </a:solidFill>
                <a:effectLst/>
                <a:ea typeface="Calibri"/>
                <a:cs typeface="Times New Roman"/>
              </a:rPr>
            </a:br>
            <a:r>
              <a:rPr lang="en-GB" sz="1500" u="none" strike="noStrike" dirty="0">
                <a:solidFill>
                  <a:srgbClr val="000000"/>
                </a:solidFill>
                <a:effectLst/>
                <a:ea typeface="Calibri"/>
                <a:cs typeface="Arial"/>
                <a:hlinkClick r:id="rId9"/>
              </a:rPr>
              <a:t>https://www.youtube.com/watch?v=PG34hRrTzqg</a:t>
            </a:r>
            <a:br>
              <a:rPr lang="en-GB" sz="1500" dirty="0">
                <a:solidFill>
                  <a:srgbClr val="000000"/>
                </a:solidFill>
                <a:effectLst/>
                <a:ea typeface="Calibri"/>
                <a:cs typeface="Times New Roman"/>
              </a:rPr>
            </a:br>
            <a:br>
              <a:rPr lang="en-GB" sz="1500" dirty="0">
                <a:solidFill>
                  <a:srgbClr val="000000"/>
                </a:solidFill>
                <a:effectLst/>
                <a:ea typeface="Calibri"/>
                <a:cs typeface="Times New Roman"/>
              </a:rPr>
            </a:br>
            <a:r>
              <a:rPr lang="en-GB" sz="1500" u="none" strike="noStrike" dirty="0">
                <a:solidFill>
                  <a:srgbClr val="000000"/>
                </a:solidFill>
                <a:effectLst/>
                <a:ea typeface="Calibri"/>
                <a:cs typeface="Arial"/>
                <a:hlinkClick r:id="rId10"/>
              </a:rPr>
              <a:t>https://www.youtube.com/watch?v=8d2dyy82wBA</a:t>
            </a:r>
            <a:br>
              <a:rPr lang="en-GB" sz="1500" dirty="0">
                <a:solidFill>
                  <a:srgbClr val="000000"/>
                </a:solidFill>
                <a:effectLst/>
                <a:ea typeface="Calibri"/>
                <a:cs typeface="Times New Roman"/>
              </a:rPr>
            </a:br>
            <a:br>
              <a:rPr lang="en-GB" sz="1500" dirty="0">
                <a:solidFill>
                  <a:srgbClr val="000000"/>
                </a:solidFill>
                <a:effectLst/>
                <a:ea typeface="Calibri"/>
                <a:cs typeface="Times New Roman"/>
              </a:rPr>
            </a:br>
            <a:r>
              <a:rPr lang="en-GB" sz="1500" u="none" strike="noStrike" dirty="0">
                <a:solidFill>
                  <a:srgbClr val="000000"/>
                </a:solidFill>
                <a:effectLst/>
                <a:ea typeface="Calibri"/>
                <a:cs typeface="Arial"/>
                <a:hlinkClick r:id="rId11"/>
              </a:rPr>
              <a:t>https://www.youtube.com/watch?v=NCAErePScO0</a:t>
            </a:r>
            <a:br>
              <a:rPr lang="en-GB" sz="1500" dirty="0">
                <a:solidFill>
                  <a:srgbClr val="000000"/>
                </a:solidFill>
                <a:effectLst/>
                <a:ea typeface="Calibri"/>
                <a:cs typeface="Times New Roman"/>
              </a:rPr>
            </a:br>
            <a:br>
              <a:rPr lang="en-GB" sz="1500" dirty="0">
                <a:solidFill>
                  <a:srgbClr val="000000"/>
                </a:solidFill>
                <a:effectLst/>
                <a:ea typeface="Calibri"/>
                <a:cs typeface="Times New Roman"/>
              </a:rPr>
            </a:br>
            <a:r>
              <a:rPr lang="en-GB" sz="1500" u="none" strike="noStrike" dirty="0">
                <a:solidFill>
                  <a:srgbClr val="000000"/>
                </a:solidFill>
                <a:effectLst/>
                <a:ea typeface="Calibri"/>
                <a:cs typeface="Times New Roman"/>
                <a:hlinkClick r:id="rId12"/>
              </a:rPr>
              <a:t>https://www.theguardian.com/commentisfree/2019/apr/23/greta-thunberg-autism</a:t>
            </a:r>
            <a:endParaRPr lang="en-GB" sz="1500" dirty="0">
              <a:effectLst/>
              <a:ea typeface="Calibri"/>
              <a:cs typeface="Times New Roman"/>
            </a:endParaRPr>
          </a:p>
          <a:p>
            <a:pPr>
              <a:lnSpc>
                <a:spcPct val="115000"/>
              </a:lnSpc>
              <a:spcAft>
                <a:spcPts val="1000"/>
              </a:spcAft>
            </a:pPr>
            <a:r>
              <a:rPr lang="en-GB" sz="1300" dirty="0">
                <a:effectLst/>
                <a:ea typeface="Calibri"/>
                <a:cs typeface="Times New Roman"/>
              </a:rPr>
              <a:t> </a:t>
            </a:r>
            <a:endParaRPr lang="en-GB" sz="1100" dirty="0">
              <a:effectLst/>
              <a:ea typeface="Calibri"/>
              <a:cs typeface="Times New Roman"/>
            </a:endParaRPr>
          </a:p>
        </p:txBody>
      </p:sp>
      <p:pic>
        <p:nvPicPr>
          <p:cNvPr id="13" name="Picture 2"/>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5508104" y="1772816"/>
            <a:ext cx="2517639" cy="3600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108192090"/>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1000"/>
                                        <p:tgtEl>
                                          <p:spTgt spid="13"/>
                                        </p:tgtEl>
                                      </p:cBhvr>
                                    </p:animEffect>
                                    <p:anim calcmode="lin" valueType="num">
                                      <p:cBhvr>
                                        <p:cTn id="8" dur="1000" fill="hold"/>
                                        <p:tgtEl>
                                          <p:spTgt spid="13"/>
                                        </p:tgtEl>
                                        <p:attrNameLst>
                                          <p:attrName>ppt_x</p:attrName>
                                        </p:attrNameLst>
                                      </p:cBhvr>
                                      <p:tavLst>
                                        <p:tav tm="0">
                                          <p:val>
                                            <p:strVal val="#ppt_x"/>
                                          </p:val>
                                        </p:tav>
                                        <p:tav tm="100000">
                                          <p:val>
                                            <p:strVal val="#ppt_x"/>
                                          </p:val>
                                        </p:tav>
                                      </p:tavLst>
                                    </p:anim>
                                    <p:anim calcmode="lin" valueType="num">
                                      <p:cBhvr>
                                        <p:cTn id="9"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2"/>
                                        </p:tgtEl>
                                        <p:attrNameLst>
                                          <p:attrName>style.visibility</p:attrName>
                                        </p:attrNameLst>
                                      </p:cBhvr>
                                      <p:to>
                                        <p:strVal val="visible"/>
                                      </p:to>
                                    </p:set>
                                    <p:animEffect transition="in" filter="fade">
                                      <p:cBhvr>
                                        <p:cTn id="14" dur="1000"/>
                                        <p:tgtEl>
                                          <p:spTgt spid="12"/>
                                        </p:tgtEl>
                                      </p:cBhvr>
                                    </p:animEffect>
                                    <p:anim calcmode="lin" valueType="num">
                                      <p:cBhvr>
                                        <p:cTn id="15" dur="1000" fill="hold"/>
                                        <p:tgtEl>
                                          <p:spTgt spid="12"/>
                                        </p:tgtEl>
                                        <p:attrNameLst>
                                          <p:attrName>ppt_x</p:attrName>
                                        </p:attrNameLst>
                                      </p:cBhvr>
                                      <p:tavLst>
                                        <p:tav tm="0">
                                          <p:val>
                                            <p:strVal val="#ppt_x"/>
                                          </p:val>
                                        </p:tav>
                                        <p:tav tm="100000">
                                          <p:val>
                                            <p:strVal val="#ppt_x"/>
                                          </p:val>
                                        </p:tav>
                                      </p:tavLst>
                                    </p:anim>
                                    <p:anim calcmode="lin" valueType="num">
                                      <p:cBhvr>
                                        <p:cTn id="16"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4" name="Picture 2" descr="http://2.bp.blogspot.com/-CDMBVIPz9Uw/UG-1jX3gCtI/AAAAAAAACiU/SnBHs8A-fmE/s640/October+7.jpg"/>
          <p:cNvPicPr>
            <a:picLocks noChangeAspect="1" noChangeArrowheads="1"/>
          </p:cNvPicPr>
          <p:nvPr/>
        </p:nvPicPr>
        <p:blipFill rotWithShape="1">
          <a:blip r:embed="rId2">
            <a:extLst>
              <a:ext uri="{28A0092B-C50C-407E-A947-70E740481C1C}">
                <a14:useLocalDpi xmlns:a14="http://schemas.microsoft.com/office/drawing/2010/main" val="0"/>
              </a:ext>
            </a:extLst>
          </a:blip>
          <a:srcRect r="23500"/>
          <a:stretch/>
        </p:blipFill>
        <p:spPr bwMode="auto">
          <a:xfrm>
            <a:off x="0" y="0"/>
            <a:ext cx="9144000" cy="6919464"/>
          </a:xfrm>
          <a:prstGeom prst="rect">
            <a:avLst/>
          </a:prstGeom>
          <a:noFill/>
          <a:extLst>
            <a:ext uri="{909E8E84-426E-40DD-AFC4-6F175D3DCCD1}">
              <a14:hiddenFill xmlns:a14="http://schemas.microsoft.com/office/drawing/2010/main">
                <a:solidFill>
                  <a:srgbClr val="FFFFFF"/>
                </a:solidFill>
              </a14:hiddenFill>
            </a:ext>
          </a:extLst>
        </p:spPr>
      </p:pic>
      <p:sp>
        <p:nvSpPr>
          <p:cNvPr id="5" name="Rounded Rectangle 4"/>
          <p:cNvSpPr/>
          <p:nvPr/>
        </p:nvSpPr>
        <p:spPr>
          <a:xfrm>
            <a:off x="98856" y="125052"/>
            <a:ext cx="9017496" cy="6669360"/>
          </a:xfrm>
          <a:prstGeom prst="roundRect">
            <a:avLst/>
          </a:prstGeom>
          <a:solidFill>
            <a:srgbClr val="FFFFC1"/>
          </a:solidFill>
          <a:ln>
            <a:noFill/>
          </a:ln>
          <a:effectLst>
            <a:softEdge rad="317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15000"/>
              </a:lnSpc>
              <a:spcAft>
                <a:spcPts val="1000"/>
              </a:spcAft>
            </a:pPr>
            <a:endParaRPr lang="en-GB" sz="1600" dirty="0">
              <a:ea typeface="Calibri"/>
              <a:cs typeface="Times New Roman"/>
            </a:endParaRPr>
          </a:p>
        </p:txBody>
      </p:sp>
      <p:sp>
        <p:nvSpPr>
          <p:cNvPr id="6" name="TextBox 5"/>
          <p:cNvSpPr txBox="1"/>
          <p:nvPr/>
        </p:nvSpPr>
        <p:spPr>
          <a:xfrm>
            <a:off x="420585" y="1052736"/>
            <a:ext cx="8208912" cy="4447371"/>
          </a:xfrm>
          <a:prstGeom prst="rect">
            <a:avLst/>
          </a:prstGeom>
          <a:noFill/>
        </p:spPr>
        <p:txBody>
          <a:bodyPr wrap="square" rtlCol="0">
            <a:spAutoFit/>
          </a:bodyPr>
          <a:lstStyle/>
          <a:p>
            <a:r>
              <a:rPr lang="en-GB" sz="9500" b="1" dirty="0">
                <a:latin typeface="Comic Sans MS" panose="030F0702030302020204" pitchFamily="66" charset="0"/>
              </a:rPr>
              <a:t>   </a:t>
            </a:r>
            <a:r>
              <a:rPr lang="en-GB" sz="9500" b="1" dirty="0">
                <a:solidFill>
                  <a:schemeClr val="accent1">
                    <a:lumMod val="50000"/>
                  </a:schemeClr>
                </a:solidFill>
                <a:latin typeface="Comic Sans MS" panose="030F0702030302020204" pitchFamily="66" charset="0"/>
              </a:rPr>
              <a:t>The End …</a:t>
            </a:r>
          </a:p>
          <a:p>
            <a:pPr algn="ctr"/>
            <a:endParaRPr lang="en-GB" b="1" dirty="0">
              <a:solidFill>
                <a:schemeClr val="accent1">
                  <a:lumMod val="50000"/>
                </a:schemeClr>
              </a:solidFill>
              <a:latin typeface="Comic Sans MS" panose="030F0702030302020204" pitchFamily="66" charset="0"/>
            </a:endParaRPr>
          </a:p>
          <a:p>
            <a:pPr algn="ctr"/>
            <a:r>
              <a:rPr lang="en-GB" sz="8500" b="1" dirty="0">
                <a:solidFill>
                  <a:schemeClr val="accent1">
                    <a:lumMod val="50000"/>
                  </a:schemeClr>
                </a:solidFill>
                <a:latin typeface="Comic Sans MS" panose="030F0702030302020204" pitchFamily="66" charset="0"/>
              </a:rPr>
              <a:t>or maybe just the beginning!</a:t>
            </a:r>
          </a:p>
        </p:txBody>
      </p:sp>
    </p:spTree>
    <p:extLst>
      <p:ext uri="{BB962C8B-B14F-4D97-AF65-F5344CB8AC3E}">
        <p14:creationId xmlns:p14="http://schemas.microsoft.com/office/powerpoint/2010/main" val="3004850020"/>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nodePh="1">
                                  <p:stCondLst>
                                    <p:cond delay="0"/>
                                  </p:stCondLst>
                                  <p:endCondLst>
                                    <p:cond evt="begin" delay="0">
                                      <p:tn val="5"/>
                                    </p:cond>
                                  </p:end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4" name="Picture 2" descr="http://2.bp.blogspot.com/-CDMBVIPz9Uw/UG-1jX3gCtI/AAAAAAAACiU/SnBHs8A-fmE/s640/October+7.jpg"/>
          <p:cNvPicPr>
            <a:picLocks noChangeAspect="1" noChangeArrowheads="1"/>
          </p:cNvPicPr>
          <p:nvPr/>
        </p:nvPicPr>
        <p:blipFill rotWithShape="1">
          <a:blip r:embed="rId2">
            <a:extLst>
              <a:ext uri="{28A0092B-C50C-407E-A947-70E740481C1C}">
                <a14:useLocalDpi xmlns:a14="http://schemas.microsoft.com/office/drawing/2010/main" val="0"/>
              </a:ext>
            </a:extLst>
          </a:blip>
          <a:srcRect r="23500"/>
          <a:stretch/>
        </p:blipFill>
        <p:spPr bwMode="auto">
          <a:xfrm>
            <a:off x="0" y="0"/>
            <a:ext cx="9144000" cy="691946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43790170"/>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6533</TotalTime>
  <Words>5713</Words>
  <Application>Microsoft Office PowerPoint</Application>
  <PresentationFormat>On-screen Show (4:3)</PresentationFormat>
  <Paragraphs>566</Paragraphs>
  <Slides>56</Slides>
  <Notes>3</Notes>
  <HiddenSlides>0</HiddenSlides>
  <MMClips>1</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56</vt:i4>
      </vt:variant>
    </vt:vector>
  </HeadingPairs>
  <TitlesOfParts>
    <vt:vector size="62" baseType="lpstr">
      <vt:lpstr>Arial</vt:lpstr>
      <vt:lpstr>Calibri</vt:lpstr>
      <vt:lpstr>Comic Sans MS</vt:lpstr>
      <vt:lpstr>Courier New</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Dingo</dc:creator>
  <cp:lastModifiedBy>Teacher</cp:lastModifiedBy>
  <cp:revision>272</cp:revision>
  <dcterms:created xsi:type="dcterms:W3CDTF">2014-09-17T15:54:58Z</dcterms:created>
  <dcterms:modified xsi:type="dcterms:W3CDTF">2021-11-14T21:04:26Z</dcterms:modified>
</cp:coreProperties>
</file>